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9"/>
  </p:notesMasterIdLst>
  <p:sldIdLst>
    <p:sldId id="272" r:id="rId2"/>
    <p:sldId id="505" r:id="rId3"/>
    <p:sldId id="507" r:id="rId4"/>
    <p:sldId id="521" r:id="rId5"/>
    <p:sldId id="508" r:id="rId6"/>
    <p:sldId id="514" r:id="rId7"/>
    <p:sldId id="515" r:id="rId8"/>
    <p:sldId id="516" r:id="rId9"/>
    <p:sldId id="518" r:id="rId10"/>
    <p:sldId id="538" r:id="rId11"/>
    <p:sldId id="523" r:id="rId12"/>
    <p:sldId id="519" r:id="rId13"/>
    <p:sldId id="529" r:id="rId14"/>
    <p:sldId id="522" r:id="rId15"/>
    <p:sldId id="524" r:id="rId16"/>
    <p:sldId id="525" r:id="rId17"/>
    <p:sldId id="526" r:id="rId18"/>
    <p:sldId id="527" r:id="rId19"/>
    <p:sldId id="528" r:id="rId20"/>
    <p:sldId id="530" r:id="rId21"/>
    <p:sldId id="531" r:id="rId22"/>
    <p:sldId id="532" r:id="rId23"/>
    <p:sldId id="533" r:id="rId24"/>
    <p:sldId id="534" r:id="rId25"/>
    <p:sldId id="536" r:id="rId26"/>
    <p:sldId id="535" r:id="rId27"/>
    <p:sldId id="506" r:id="rId28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-Marc" initials="JM" lastIdx="8" clrIdx="0">
    <p:extLst>
      <p:ext uri="{19B8F6BF-5375-455C-9EA6-DF929625EA0E}">
        <p15:presenceInfo xmlns:p15="http://schemas.microsoft.com/office/powerpoint/2012/main" userId="3a331fecc5d843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B24"/>
    <a:srgbClr val="1FB36D"/>
    <a:srgbClr val="15AF9F"/>
    <a:srgbClr val="188C54"/>
    <a:srgbClr val="CCA200"/>
    <a:srgbClr val="0F9ED5"/>
    <a:srgbClr val="FFE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5406A-2369-4355-A788-55207AB567E5}" v="512" dt="2025-11-20T08:47:10.690"/>
    <p1510:client id="{546FE260-0E8E-47A9-B3B7-DB818DECE4E3}" v="882" dt="2025-11-20T12:06:44.413"/>
    <p1510:client id="{F413AD06-977B-C10A-FFAE-1A488140CA0E}" v="14" vWet="15" dt="2025-11-20T10:41:16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44" autoAdjust="0"/>
  </p:normalViewPr>
  <p:slideViewPr>
    <p:cSldViewPr snapToGrid="0">
      <p:cViewPr varScale="1">
        <p:scale>
          <a:sx n="92" d="100"/>
          <a:sy n="92" d="100"/>
        </p:scale>
        <p:origin x="30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'SNV moy 729-1000 nm'!$D$48:$E$48</c:f>
              <c:strCache>
                <c:ptCount val="1"/>
                <c:pt idx="0">
                  <c:v>OBSY PREDY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'SNV moy 729-1000 nm'!$D$49:$D$114</c:f>
              <c:numCache>
                <c:formatCode>General</c:formatCode>
                <c:ptCount val="66"/>
                <c:pt idx="0">
                  <c:v>11.8</c:v>
                </c:pt>
                <c:pt idx="1">
                  <c:v>11.9</c:v>
                </c:pt>
                <c:pt idx="2">
                  <c:v>11.8</c:v>
                </c:pt>
                <c:pt idx="3">
                  <c:v>11.4</c:v>
                </c:pt>
                <c:pt idx="4">
                  <c:v>12.8</c:v>
                </c:pt>
                <c:pt idx="5">
                  <c:v>11.4</c:v>
                </c:pt>
                <c:pt idx="6">
                  <c:v>16</c:v>
                </c:pt>
                <c:pt idx="7">
                  <c:v>15.9</c:v>
                </c:pt>
                <c:pt idx="8">
                  <c:v>14.4</c:v>
                </c:pt>
                <c:pt idx="9">
                  <c:v>15.7</c:v>
                </c:pt>
                <c:pt idx="10">
                  <c:v>13.7</c:v>
                </c:pt>
                <c:pt idx="11">
                  <c:v>15.9</c:v>
                </c:pt>
                <c:pt idx="12">
                  <c:v>11</c:v>
                </c:pt>
                <c:pt idx="13">
                  <c:v>10.7</c:v>
                </c:pt>
                <c:pt idx="14">
                  <c:v>11.6</c:v>
                </c:pt>
                <c:pt idx="15">
                  <c:v>11.5</c:v>
                </c:pt>
                <c:pt idx="16">
                  <c:v>10.7</c:v>
                </c:pt>
                <c:pt idx="17">
                  <c:v>12.6</c:v>
                </c:pt>
                <c:pt idx="18">
                  <c:v>11.5</c:v>
                </c:pt>
                <c:pt idx="19">
                  <c:v>13.2</c:v>
                </c:pt>
                <c:pt idx="20">
                  <c:v>12.5</c:v>
                </c:pt>
                <c:pt idx="21">
                  <c:v>12</c:v>
                </c:pt>
                <c:pt idx="22">
                  <c:v>12.6</c:v>
                </c:pt>
                <c:pt idx="23">
                  <c:v>12.8</c:v>
                </c:pt>
                <c:pt idx="24">
                  <c:v>11.9</c:v>
                </c:pt>
                <c:pt idx="25">
                  <c:v>13.1</c:v>
                </c:pt>
                <c:pt idx="26">
                  <c:v>12.7</c:v>
                </c:pt>
                <c:pt idx="27">
                  <c:v>13.7</c:v>
                </c:pt>
                <c:pt idx="28">
                  <c:v>16.2</c:v>
                </c:pt>
                <c:pt idx="29">
                  <c:v>14.4</c:v>
                </c:pt>
                <c:pt idx="30">
                  <c:v>16.600000000000001</c:v>
                </c:pt>
                <c:pt idx="31">
                  <c:v>16.399999999999999</c:v>
                </c:pt>
                <c:pt idx="32">
                  <c:v>16.399999999999999</c:v>
                </c:pt>
                <c:pt idx="33">
                  <c:v>12.3</c:v>
                </c:pt>
                <c:pt idx="34">
                  <c:v>11.4</c:v>
                </c:pt>
                <c:pt idx="35">
                  <c:v>13.3</c:v>
                </c:pt>
                <c:pt idx="36">
                  <c:v>13.7</c:v>
                </c:pt>
                <c:pt idx="37">
                  <c:v>13</c:v>
                </c:pt>
                <c:pt idx="38">
                  <c:v>13.3</c:v>
                </c:pt>
                <c:pt idx="39">
                  <c:v>13.8</c:v>
                </c:pt>
                <c:pt idx="40">
                  <c:v>11.7</c:v>
                </c:pt>
                <c:pt idx="41">
                  <c:v>13.9</c:v>
                </c:pt>
                <c:pt idx="42">
                  <c:v>11.7</c:v>
                </c:pt>
                <c:pt idx="43">
                  <c:v>12.4</c:v>
                </c:pt>
                <c:pt idx="44">
                  <c:v>12.2</c:v>
                </c:pt>
                <c:pt idx="45">
                  <c:v>13.7</c:v>
                </c:pt>
                <c:pt idx="46">
                  <c:v>12.4</c:v>
                </c:pt>
                <c:pt idx="47">
                  <c:v>13.7</c:v>
                </c:pt>
                <c:pt idx="48">
                  <c:v>13</c:v>
                </c:pt>
                <c:pt idx="49">
                  <c:v>13.8</c:v>
                </c:pt>
                <c:pt idx="50">
                  <c:v>11.3</c:v>
                </c:pt>
                <c:pt idx="51">
                  <c:v>11.9</c:v>
                </c:pt>
                <c:pt idx="52">
                  <c:v>10.1</c:v>
                </c:pt>
                <c:pt idx="53">
                  <c:v>11.4</c:v>
                </c:pt>
                <c:pt idx="54">
                  <c:v>12.6</c:v>
                </c:pt>
                <c:pt idx="55">
                  <c:v>14.6</c:v>
                </c:pt>
                <c:pt idx="56">
                  <c:v>14.1</c:v>
                </c:pt>
                <c:pt idx="57">
                  <c:v>14.1</c:v>
                </c:pt>
                <c:pt idx="58">
                  <c:v>15.5</c:v>
                </c:pt>
                <c:pt idx="59">
                  <c:v>15.1</c:v>
                </c:pt>
                <c:pt idx="60">
                  <c:v>17</c:v>
                </c:pt>
                <c:pt idx="61">
                  <c:v>15</c:v>
                </c:pt>
                <c:pt idx="62">
                  <c:v>15.9</c:v>
                </c:pt>
                <c:pt idx="63">
                  <c:v>17.100000000000001</c:v>
                </c:pt>
                <c:pt idx="64">
                  <c:v>16.3</c:v>
                </c:pt>
                <c:pt idx="65">
                  <c:v>16.100000000000001</c:v>
                </c:pt>
              </c:numCache>
            </c:numRef>
          </c:xVal>
          <c:yVal>
            <c:numRef>
              <c:f>'SNV moy 729-1000 nm'!$E$49:$E$114</c:f>
              <c:numCache>
                <c:formatCode>General</c:formatCode>
                <c:ptCount val="66"/>
                <c:pt idx="0">
                  <c:v>11.757944616200501</c:v>
                </c:pt>
                <c:pt idx="1">
                  <c:v>11.925004474481799</c:v>
                </c:pt>
                <c:pt idx="2">
                  <c:v>12.064779402552199</c:v>
                </c:pt>
                <c:pt idx="3">
                  <c:v>11.0358498460748</c:v>
                </c:pt>
                <c:pt idx="4">
                  <c:v>12.844479607020199</c:v>
                </c:pt>
                <c:pt idx="5">
                  <c:v>11.404107879247899</c:v>
                </c:pt>
                <c:pt idx="6">
                  <c:v>16.190960191509198</c:v>
                </c:pt>
                <c:pt idx="7">
                  <c:v>15.6510502179916</c:v>
                </c:pt>
                <c:pt idx="8">
                  <c:v>14.8656984028942</c:v>
                </c:pt>
                <c:pt idx="9">
                  <c:v>16.333003144627</c:v>
                </c:pt>
                <c:pt idx="10">
                  <c:v>14.0513565920039</c:v>
                </c:pt>
                <c:pt idx="11">
                  <c:v>16.607225208338502</c:v>
                </c:pt>
                <c:pt idx="12">
                  <c:v>10.380846802420599</c:v>
                </c:pt>
                <c:pt idx="13">
                  <c:v>10.494883790063801</c:v>
                </c:pt>
                <c:pt idx="14">
                  <c:v>11.2413854333437</c:v>
                </c:pt>
                <c:pt idx="15">
                  <c:v>11.4399192696638</c:v>
                </c:pt>
                <c:pt idx="16">
                  <c:v>10.793975839724499</c:v>
                </c:pt>
                <c:pt idx="17">
                  <c:v>12.1391210691492</c:v>
                </c:pt>
                <c:pt idx="18">
                  <c:v>11.7925534165612</c:v>
                </c:pt>
                <c:pt idx="19">
                  <c:v>13.5914420913887</c:v>
                </c:pt>
                <c:pt idx="20">
                  <c:v>11.815980922263201</c:v>
                </c:pt>
                <c:pt idx="21">
                  <c:v>11.8536020097941</c:v>
                </c:pt>
                <c:pt idx="22">
                  <c:v>12.633055539095601</c:v>
                </c:pt>
                <c:pt idx="23">
                  <c:v>13.6774057553029</c:v>
                </c:pt>
                <c:pt idx="24">
                  <c:v>11.8951504651201</c:v>
                </c:pt>
                <c:pt idx="25">
                  <c:v>13.0735705426194</c:v>
                </c:pt>
                <c:pt idx="26">
                  <c:v>12.4099535778277</c:v>
                </c:pt>
                <c:pt idx="27">
                  <c:v>13.8504821984461</c:v>
                </c:pt>
                <c:pt idx="28">
                  <c:v>16.658473264500198</c:v>
                </c:pt>
                <c:pt idx="29">
                  <c:v>14.280614915965399</c:v>
                </c:pt>
                <c:pt idx="30">
                  <c:v>16.270189612834301</c:v>
                </c:pt>
                <c:pt idx="31">
                  <c:v>17.1517859740012</c:v>
                </c:pt>
                <c:pt idx="32">
                  <c:v>16.7683920348593</c:v>
                </c:pt>
                <c:pt idx="33">
                  <c:v>12.910020850939199</c:v>
                </c:pt>
                <c:pt idx="34">
                  <c:v>11.5344959948356</c:v>
                </c:pt>
                <c:pt idx="35">
                  <c:v>13.159401230524001</c:v>
                </c:pt>
                <c:pt idx="36">
                  <c:v>13.897601559683901</c:v>
                </c:pt>
                <c:pt idx="37">
                  <c:v>12.078654338669001</c:v>
                </c:pt>
                <c:pt idx="38">
                  <c:v>13.107033910918499</c:v>
                </c:pt>
                <c:pt idx="39">
                  <c:v>13.8048126068917</c:v>
                </c:pt>
                <c:pt idx="40">
                  <c:v>12.6362417531742</c:v>
                </c:pt>
                <c:pt idx="41">
                  <c:v>14.2474255540813</c:v>
                </c:pt>
                <c:pt idx="42">
                  <c:v>11.498869660596799</c:v>
                </c:pt>
                <c:pt idx="43">
                  <c:v>12.7772443855593</c:v>
                </c:pt>
                <c:pt idx="44">
                  <c:v>11.996090921393201</c:v>
                </c:pt>
                <c:pt idx="45">
                  <c:v>14.2790321205424</c:v>
                </c:pt>
                <c:pt idx="46">
                  <c:v>13.062591936486401</c:v>
                </c:pt>
                <c:pt idx="47">
                  <c:v>14.0149536418183</c:v>
                </c:pt>
                <c:pt idx="48">
                  <c:v>13.0951669325945</c:v>
                </c:pt>
                <c:pt idx="49">
                  <c:v>13.2363347880985</c:v>
                </c:pt>
                <c:pt idx="50">
                  <c:v>11.128684913052499</c:v>
                </c:pt>
                <c:pt idx="51">
                  <c:v>11.4159422522153</c:v>
                </c:pt>
                <c:pt idx="52">
                  <c:v>10.856137653063699</c:v>
                </c:pt>
                <c:pt idx="53">
                  <c:v>11.4990266013994</c:v>
                </c:pt>
                <c:pt idx="54">
                  <c:v>12.6296584771029</c:v>
                </c:pt>
                <c:pt idx="55">
                  <c:v>14.065966575387399</c:v>
                </c:pt>
                <c:pt idx="56">
                  <c:v>13.9929775263348</c:v>
                </c:pt>
                <c:pt idx="57">
                  <c:v>14.357705076473099</c:v>
                </c:pt>
                <c:pt idx="58">
                  <c:v>16.015397420363598</c:v>
                </c:pt>
                <c:pt idx="59">
                  <c:v>15.391810386571001</c:v>
                </c:pt>
                <c:pt idx="60">
                  <c:v>18.031676311225102</c:v>
                </c:pt>
                <c:pt idx="61">
                  <c:v>14.327344663825899</c:v>
                </c:pt>
                <c:pt idx="62">
                  <c:v>15.9963936326842</c:v>
                </c:pt>
                <c:pt idx="63">
                  <c:v>16.812840077532101</c:v>
                </c:pt>
                <c:pt idx="64">
                  <c:v>15.948057887688201</c:v>
                </c:pt>
                <c:pt idx="65">
                  <c:v>15.8165331186551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6A-4393-B748-8CD0C9630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8233487"/>
        <c:axId val="1208234319"/>
      </c:scatterChart>
      <c:valAx>
        <c:axId val="1208233487"/>
        <c:scaling>
          <c:orientation val="minMax"/>
          <c:min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Measured 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08234319"/>
        <c:crosses val="autoZero"/>
        <c:crossBetween val="midCat"/>
      </c:valAx>
      <c:valAx>
        <c:axId val="1208234319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Predicted 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082334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2110341314375"/>
          <c:y val="6.6907369293556521E-2"/>
          <c:w val="0.80275959667433217"/>
          <c:h val="0.7614063830384852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'729-1000 nm, 2nde derivative'!$C$49:$C$114</c:f>
              <c:numCache>
                <c:formatCode>General</c:formatCode>
                <c:ptCount val="66"/>
                <c:pt idx="0">
                  <c:v>13.794244129999999</c:v>
                </c:pt>
                <c:pt idx="1">
                  <c:v>13.370749419999999</c:v>
                </c:pt>
                <c:pt idx="2">
                  <c:v>13.19580878</c:v>
                </c:pt>
                <c:pt idx="3">
                  <c:v>12.773603400000001</c:v>
                </c:pt>
                <c:pt idx="4">
                  <c:v>16.270627059999999</c:v>
                </c:pt>
                <c:pt idx="5">
                  <c:v>15.880812049999999</c:v>
                </c:pt>
                <c:pt idx="6">
                  <c:v>17.191122889999999</c:v>
                </c:pt>
                <c:pt idx="7">
                  <c:v>17.865353039999999</c:v>
                </c:pt>
                <c:pt idx="8">
                  <c:v>16.420845620000001</c:v>
                </c:pt>
                <c:pt idx="9">
                  <c:v>17.136304060000001</c:v>
                </c:pt>
                <c:pt idx="10">
                  <c:v>17.350993379999998</c:v>
                </c:pt>
                <c:pt idx="11">
                  <c:v>17.155087259999998</c:v>
                </c:pt>
                <c:pt idx="12">
                  <c:v>16.913458370000001</c:v>
                </c:pt>
                <c:pt idx="13">
                  <c:v>17.623892349999998</c:v>
                </c:pt>
                <c:pt idx="14">
                  <c:v>17.998678999999999</c:v>
                </c:pt>
                <c:pt idx="15">
                  <c:v>11.93484043</c:v>
                </c:pt>
                <c:pt idx="16">
                  <c:v>12.849707220000001</c:v>
                </c:pt>
                <c:pt idx="17">
                  <c:v>12.666450149999999</c:v>
                </c:pt>
                <c:pt idx="18">
                  <c:v>13.70592149</c:v>
                </c:pt>
                <c:pt idx="19">
                  <c:v>11.676451399999999</c:v>
                </c:pt>
                <c:pt idx="20">
                  <c:v>13.958060290000001</c:v>
                </c:pt>
                <c:pt idx="21">
                  <c:v>13.02325581</c:v>
                </c:pt>
                <c:pt idx="22">
                  <c:v>12.397775599999999</c:v>
                </c:pt>
                <c:pt idx="23">
                  <c:v>14.210003309999999</c:v>
                </c:pt>
                <c:pt idx="24">
                  <c:v>13.42791158</c:v>
                </c:pt>
                <c:pt idx="25">
                  <c:v>12.83244681</c:v>
                </c:pt>
                <c:pt idx="26">
                  <c:v>13.31821128</c:v>
                </c:pt>
                <c:pt idx="27">
                  <c:v>14.14728682</c:v>
                </c:pt>
                <c:pt idx="28">
                  <c:v>14.038524320000001</c:v>
                </c:pt>
                <c:pt idx="29">
                  <c:v>13.94199077</c:v>
                </c:pt>
                <c:pt idx="30">
                  <c:v>16.927592950000001</c:v>
                </c:pt>
                <c:pt idx="31">
                  <c:v>17.681922950000001</c:v>
                </c:pt>
                <c:pt idx="32">
                  <c:v>15.85081585</c:v>
                </c:pt>
                <c:pt idx="33">
                  <c:v>17.25516322</c:v>
                </c:pt>
                <c:pt idx="34">
                  <c:v>17.492517459999998</c:v>
                </c:pt>
                <c:pt idx="35">
                  <c:v>18.553664919999999</c:v>
                </c:pt>
                <c:pt idx="36">
                  <c:v>17.701453099999998</c:v>
                </c:pt>
                <c:pt idx="37">
                  <c:v>11.278688519999999</c:v>
                </c:pt>
                <c:pt idx="38">
                  <c:v>13.850145960000001</c:v>
                </c:pt>
                <c:pt idx="39">
                  <c:v>14.57450277</c:v>
                </c:pt>
                <c:pt idx="40">
                  <c:v>15.081433219999999</c:v>
                </c:pt>
                <c:pt idx="41">
                  <c:v>14.14309484</c:v>
                </c:pt>
                <c:pt idx="42">
                  <c:v>15.069398550000001</c:v>
                </c:pt>
                <c:pt idx="43">
                  <c:v>13.64238411</c:v>
                </c:pt>
                <c:pt idx="44">
                  <c:v>15.57723577</c:v>
                </c:pt>
                <c:pt idx="45">
                  <c:v>14.664018540000001</c:v>
                </c:pt>
                <c:pt idx="46">
                  <c:v>14.53355155</c:v>
                </c:pt>
                <c:pt idx="47">
                  <c:v>15.961665569999999</c:v>
                </c:pt>
                <c:pt idx="48">
                  <c:v>13.55371901</c:v>
                </c:pt>
                <c:pt idx="49">
                  <c:v>15.086206900000001</c:v>
                </c:pt>
                <c:pt idx="50">
                  <c:v>12.635024550000001</c:v>
                </c:pt>
                <c:pt idx="51">
                  <c:v>12.60310129</c:v>
                </c:pt>
                <c:pt idx="52">
                  <c:v>14.549045420000001</c:v>
                </c:pt>
                <c:pt idx="53">
                  <c:v>12.81382458</c:v>
                </c:pt>
                <c:pt idx="54">
                  <c:v>12.28883736</c:v>
                </c:pt>
                <c:pt idx="55">
                  <c:v>13.581058860000001</c:v>
                </c:pt>
                <c:pt idx="56">
                  <c:v>15.59480173</c:v>
                </c:pt>
                <c:pt idx="57">
                  <c:v>16.09385327</c:v>
                </c:pt>
                <c:pt idx="58">
                  <c:v>15.56666667</c:v>
                </c:pt>
                <c:pt idx="59">
                  <c:v>16.830065359999999</c:v>
                </c:pt>
                <c:pt idx="60">
                  <c:v>17.540453070000002</c:v>
                </c:pt>
                <c:pt idx="61">
                  <c:v>18.296739850000002</c:v>
                </c:pt>
                <c:pt idx="62">
                  <c:v>18.166666670000001</c:v>
                </c:pt>
                <c:pt idx="63">
                  <c:v>19.344153689999999</c:v>
                </c:pt>
                <c:pt idx="64">
                  <c:v>18.311226139999999</c:v>
                </c:pt>
                <c:pt idx="65">
                  <c:v>18.113083499999998</c:v>
                </c:pt>
              </c:numCache>
            </c:numRef>
          </c:xVal>
          <c:yVal>
            <c:numRef>
              <c:f>'729-1000 nm, 2nde derivative'!$D$49:$D$114</c:f>
              <c:numCache>
                <c:formatCode>General</c:formatCode>
                <c:ptCount val="66"/>
                <c:pt idx="0">
                  <c:v>13.3091642253169</c:v>
                </c:pt>
                <c:pt idx="1">
                  <c:v>13.7869516065103</c:v>
                </c:pt>
                <c:pt idx="2">
                  <c:v>13.502244606799</c:v>
                </c:pt>
                <c:pt idx="3">
                  <c:v>12.9456005866154</c:v>
                </c:pt>
                <c:pt idx="4">
                  <c:v>15.932947713046399</c:v>
                </c:pt>
                <c:pt idx="5">
                  <c:v>16.640048179574201</c:v>
                </c:pt>
                <c:pt idx="6">
                  <c:v>17.9093488661068</c:v>
                </c:pt>
                <c:pt idx="7">
                  <c:v>17.768754417905701</c:v>
                </c:pt>
                <c:pt idx="8">
                  <c:v>16.2411656857144</c:v>
                </c:pt>
                <c:pt idx="9">
                  <c:v>17.316218866552099</c:v>
                </c:pt>
                <c:pt idx="10">
                  <c:v>17.142699483217498</c:v>
                </c:pt>
                <c:pt idx="11">
                  <c:v>17.443124888855301</c:v>
                </c:pt>
                <c:pt idx="12">
                  <c:v>16.449534756023599</c:v>
                </c:pt>
                <c:pt idx="13">
                  <c:v>17.511350761149501</c:v>
                </c:pt>
                <c:pt idx="14">
                  <c:v>17.766051039654698</c:v>
                </c:pt>
                <c:pt idx="15">
                  <c:v>11.659568159511799</c:v>
                </c:pt>
                <c:pt idx="16">
                  <c:v>12.723982499257801</c:v>
                </c:pt>
                <c:pt idx="17">
                  <c:v>12.9109198430886</c:v>
                </c:pt>
                <c:pt idx="18">
                  <c:v>13.485549367187801</c:v>
                </c:pt>
                <c:pt idx="19">
                  <c:v>11.9618759804235</c:v>
                </c:pt>
                <c:pt idx="20">
                  <c:v>14.0406260673505</c:v>
                </c:pt>
                <c:pt idx="21">
                  <c:v>13.687936669790499</c:v>
                </c:pt>
                <c:pt idx="22">
                  <c:v>13.141772655032099</c:v>
                </c:pt>
                <c:pt idx="23">
                  <c:v>13.7845512384578</c:v>
                </c:pt>
                <c:pt idx="24">
                  <c:v>13.594580372589199</c:v>
                </c:pt>
                <c:pt idx="25">
                  <c:v>12.992906562262201</c:v>
                </c:pt>
                <c:pt idx="26">
                  <c:v>13.714483149790199</c:v>
                </c:pt>
                <c:pt idx="27">
                  <c:v>14.567056987504801</c:v>
                </c:pt>
                <c:pt idx="28">
                  <c:v>14.752374579043099</c:v>
                </c:pt>
                <c:pt idx="29">
                  <c:v>13.7812693594443</c:v>
                </c:pt>
                <c:pt idx="30">
                  <c:v>17.741566053044501</c:v>
                </c:pt>
                <c:pt idx="31">
                  <c:v>19.134718504314101</c:v>
                </c:pt>
                <c:pt idx="32">
                  <c:v>15.6402076025737</c:v>
                </c:pt>
                <c:pt idx="33">
                  <c:v>17.229520043229201</c:v>
                </c:pt>
                <c:pt idx="34">
                  <c:v>17.780632841088899</c:v>
                </c:pt>
                <c:pt idx="35">
                  <c:v>19.8884012824489</c:v>
                </c:pt>
                <c:pt idx="36">
                  <c:v>18.631147385172401</c:v>
                </c:pt>
                <c:pt idx="37">
                  <c:v>11.603195294895301</c:v>
                </c:pt>
                <c:pt idx="38">
                  <c:v>13.7074204007963</c:v>
                </c:pt>
                <c:pt idx="39">
                  <c:v>14.5359435350369</c:v>
                </c:pt>
                <c:pt idx="40">
                  <c:v>14.2393585232611</c:v>
                </c:pt>
                <c:pt idx="41">
                  <c:v>13.9465244507194</c:v>
                </c:pt>
                <c:pt idx="42">
                  <c:v>14.7838488488521</c:v>
                </c:pt>
                <c:pt idx="43">
                  <c:v>14.380671382266099</c:v>
                </c:pt>
                <c:pt idx="44">
                  <c:v>15.8839635839857</c:v>
                </c:pt>
                <c:pt idx="45">
                  <c:v>15.6364531718233</c:v>
                </c:pt>
                <c:pt idx="46">
                  <c:v>14.8849412733445</c:v>
                </c:pt>
                <c:pt idx="47">
                  <c:v>16.360735384976</c:v>
                </c:pt>
                <c:pt idx="48">
                  <c:v>14.493787357130101</c:v>
                </c:pt>
                <c:pt idx="49">
                  <c:v>15.371912259637</c:v>
                </c:pt>
                <c:pt idx="50">
                  <c:v>12.6570849774421</c:v>
                </c:pt>
                <c:pt idx="51">
                  <c:v>11.891984771975901</c:v>
                </c:pt>
                <c:pt idx="52">
                  <c:v>14.3514971762641</c:v>
                </c:pt>
                <c:pt idx="53">
                  <c:v>13.0574617378167</c:v>
                </c:pt>
                <c:pt idx="54">
                  <c:v>12.2466535645415</c:v>
                </c:pt>
                <c:pt idx="55">
                  <c:v>13.9489775253898</c:v>
                </c:pt>
                <c:pt idx="56">
                  <c:v>16.017938418455401</c:v>
                </c:pt>
                <c:pt idx="57">
                  <c:v>15.5312011283842</c:v>
                </c:pt>
                <c:pt idx="58">
                  <c:v>15.640621467825801</c:v>
                </c:pt>
                <c:pt idx="59">
                  <c:v>16.059949712679298</c:v>
                </c:pt>
                <c:pt idx="60">
                  <c:v>17.710445539377901</c:v>
                </c:pt>
                <c:pt idx="61">
                  <c:v>16.987402875255501</c:v>
                </c:pt>
                <c:pt idx="62">
                  <c:v>17.022876239013598</c:v>
                </c:pt>
                <c:pt idx="63">
                  <c:v>18.4586264557907</c:v>
                </c:pt>
                <c:pt idx="64">
                  <c:v>17.699776300612498</c:v>
                </c:pt>
                <c:pt idx="65">
                  <c:v>17.496726563319001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57A-40B4-A4FA-939CB5ADB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9200175"/>
        <c:axId val="859200591"/>
      </c:scatterChart>
      <c:valAx>
        <c:axId val="859200175"/>
        <c:scaling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err="1"/>
                  <a:t>Measured</a:t>
                </a:r>
                <a:r>
                  <a:rPr lang="fr-FR" dirty="0"/>
                  <a:t> data</a:t>
                </a:r>
              </a:p>
            </c:rich>
          </c:tx>
          <c:layout>
            <c:manualLayout>
              <c:xMode val="edge"/>
              <c:yMode val="edge"/>
              <c:x val="0.43162983131542842"/>
              <c:y val="0.91904594414327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9200591"/>
        <c:crosses val="autoZero"/>
        <c:crossBetween val="midCat"/>
      </c:valAx>
      <c:valAx>
        <c:axId val="859200591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err="1"/>
                  <a:t>Predicted</a:t>
                </a:r>
                <a:r>
                  <a:rPr lang="fr-FR" dirty="0"/>
                  <a:t> 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92001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'729-1000 nm 2nde derivative'!$C$49:$C$114</c:f>
              <c:numCache>
                <c:formatCode>General</c:formatCode>
                <c:ptCount val="66"/>
                <c:pt idx="0">
                  <c:v>307.7</c:v>
                </c:pt>
                <c:pt idx="1">
                  <c:v>294.7</c:v>
                </c:pt>
                <c:pt idx="2">
                  <c:v>279.2</c:v>
                </c:pt>
                <c:pt idx="3">
                  <c:v>291.8</c:v>
                </c:pt>
                <c:pt idx="4">
                  <c:v>281.10000000000002</c:v>
                </c:pt>
                <c:pt idx="5">
                  <c:v>285.39999999999998</c:v>
                </c:pt>
                <c:pt idx="6">
                  <c:v>283.7</c:v>
                </c:pt>
                <c:pt idx="7">
                  <c:v>294.3</c:v>
                </c:pt>
                <c:pt idx="8">
                  <c:v>239.4</c:v>
                </c:pt>
                <c:pt idx="9">
                  <c:v>97.2</c:v>
                </c:pt>
                <c:pt idx="10">
                  <c:v>94.2</c:v>
                </c:pt>
                <c:pt idx="11">
                  <c:v>101.5</c:v>
                </c:pt>
                <c:pt idx="12">
                  <c:v>94.2</c:v>
                </c:pt>
                <c:pt idx="13">
                  <c:v>97.2</c:v>
                </c:pt>
                <c:pt idx="14">
                  <c:v>108.4</c:v>
                </c:pt>
                <c:pt idx="15">
                  <c:v>107</c:v>
                </c:pt>
                <c:pt idx="16">
                  <c:v>99.9</c:v>
                </c:pt>
                <c:pt idx="17">
                  <c:v>98.6</c:v>
                </c:pt>
                <c:pt idx="18">
                  <c:v>99.4</c:v>
                </c:pt>
                <c:pt idx="19">
                  <c:v>362.9</c:v>
                </c:pt>
                <c:pt idx="20">
                  <c:v>351.4</c:v>
                </c:pt>
                <c:pt idx="21">
                  <c:v>360.6</c:v>
                </c:pt>
                <c:pt idx="22">
                  <c:v>320.7</c:v>
                </c:pt>
                <c:pt idx="23">
                  <c:v>296.8</c:v>
                </c:pt>
                <c:pt idx="24">
                  <c:v>269.89999999999998</c:v>
                </c:pt>
                <c:pt idx="25">
                  <c:v>238.5</c:v>
                </c:pt>
                <c:pt idx="26">
                  <c:v>48.9</c:v>
                </c:pt>
                <c:pt idx="27">
                  <c:v>41.5</c:v>
                </c:pt>
                <c:pt idx="28">
                  <c:v>48.6</c:v>
                </c:pt>
                <c:pt idx="29">
                  <c:v>31.2</c:v>
                </c:pt>
                <c:pt idx="30">
                  <c:v>52.1</c:v>
                </c:pt>
                <c:pt idx="31">
                  <c:v>75.599999999999994</c:v>
                </c:pt>
                <c:pt idx="32">
                  <c:v>39.6</c:v>
                </c:pt>
                <c:pt idx="33">
                  <c:v>178.5</c:v>
                </c:pt>
                <c:pt idx="34">
                  <c:v>180.7</c:v>
                </c:pt>
                <c:pt idx="35">
                  <c:v>182.8</c:v>
                </c:pt>
                <c:pt idx="36">
                  <c:v>157.80000000000001</c:v>
                </c:pt>
                <c:pt idx="37">
                  <c:v>189.6</c:v>
                </c:pt>
                <c:pt idx="38">
                  <c:v>210.6</c:v>
                </c:pt>
                <c:pt idx="39">
                  <c:v>172.3</c:v>
                </c:pt>
                <c:pt idx="40">
                  <c:v>241.1</c:v>
                </c:pt>
                <c:pt idx="41">
                  <c:v>300.8</c:v>
                </c:pt>
                <c:pt idx="42">
                  <c:v>296.10000000000002</c:v>
                </c:pt>
                <c:pt idx="43">
                  <c:v>284.5</c:v>
                </c:pt>
                <c:pt idx="44">
                  <c:v>260.10000000000002</c:v>
                </c:pt>
                <c:pt idx="45">
                  <c:v>244.3</c:v>
                </c:pt>
                <c:pt idx="46">
                  <c:v>223</c:v>
                </c:pt>
                <c:pt idx="47">
                  <c:v>232.6</c:v>
                </c:pt>
                <c:pt idx="48">
                  <c:v>143.9</c:v>
                </c:pt>
                <c:pt idx="49">
                  <c:v>158.19999999999999</c:v>
                </c:pt>
                <c:pt idx="50">
                  <c:v>153.80000000000001</c:v>
                </c:pt>
                <c:pt idx="51">
                  <c:v>123.9</c:v>
                </c:pt>
                <c:pt idx="52">
                  <c:v>152.19999999999999</c:v>
                </c:pt>
                <c:pt idx="53">
                  <c:v>139.4</c:v>
                </c:pt>
                <c:pt idx="54">
                  <c:v>255.9</c:v>
                </c:pt>
                <c:pt idx="55">
                  <c:v>288.3</c:v>
                </c:pt>
                <c:pt idx="56">
                  <c:v>228.2</c:v>
                </c:pt>
                <c:pt idx="57">
                  <c:v>294.3</c:v>
                </c:pt>
                <c:pt idx="58">
                  <c:v>242.5</c:v>
                </c:pt>
                <c:pt idx="59">
                  <c:v>244.5</c:v>
                </c:pt>
                <c:pt idx="60">
                  <c:v>263.3</c:v>
                </c:pt>
                <c:pt idx="61">
                  <c:v>268.89999999999998</c:v>
                </c:pt>
                <c:pt idx="62">
                  <c:v>246</c:v>
                </c:pt>
                <c:pt idx="63">
                  <c:v>245.2</c:v>
                </c:pt>
                <c:pt idx="64">
                  <c:v>228.7</c:v>
                </c:pt>
                <c:pt idx="65">
                  <c:v>263.3</c:v>
                </c:pt>
              </c:numCache>
            </c:numRef>
          </c:xVal>
          <c:yVal>
            <c:numRef>
              <c:f>'729-1000 nm 2nde derivative'!$D$49:$D$114</c:f>
              <c:numCache>
                <c:formatCode>General</c:formatCode>
                <c:ptCount val="66"/>
                <c:pt idx="0">
                  <c:v>292.28660036332798</c:v>
                </c:pt>
                <c:pt idx="1">
                  <c:v>284.09057619394503</c:v>
                </c:pt>
                <c:pt idx="2">
                  <c:v>341.62911487325198</c:v>
                </c:pt>
                <c:pt idx="3">
                  <c:v>266.54339533519197</c:v>
                </c:pt>
                <c:pt idx="4">
                  <c:v>275.031773928897</c:v>
                </c:pt>
                <c:pt idx="5">
                  <c:v>293.6010137728</c:v>
                </c:pt>
                <c:pt idx="6">
                  <c:v>306.32292517833298</c:v>
                </c:pt>
                <c:pt idx="7">
                  <c:v>253.51579099618399</c:v>
                </c:pt>
                <c:pt idx="8">
                  <c:v>218.592568720088</c:v>
                </c:pt>
                <c:pt idx="9">
                  <c:v>130.09961572511199</c:v>
                </c:pt>
                <c:pt idx="10">
                  <c:v>104.76204016686501</c:v>
                </c:pt>
                <c:pt idx="11">
                  <c:v>190.80216371164599</c:v>
                </c:pt>
                <c:pt idx="12">
                  <c:v>119.006350299234</c:v>
                </c:pt>
                <c:pt idx="13">
                  <c:v>90.491011173401603</c:v>
                </c:pt>
                <c:pt idx="14">
                  <c:v>164.974434586603</c:v>
                </c:pt>
                <c:pt idx="15">
                  <c:v>126.647029815473</c:v>
                </c:pt>
                <c:pt idx="16">
                  <c:v>125.17704079146699</c:v>
                </c:pt>
                <c:pt idx="17">
                  <c:v>92.055530691858195</c:v>
                </c:pt>
                <c:pt idx="18">
                  <c:v>134.30073927189699</c:v>
                </c:pt>
                <c:pt idx="19">
                  <c:v>359.63561185783402</c:v>
                </c:pt>
                <c:pt idx="20">
                  <c:v>368.19060062096003</c:v>
                </c:pt>
                <c:pt idx="21">
                  <c:v>365.97919205631501</c:v>
                </c:pt>
                <c:pt idx="22">
                  <c:v>244.51866624699699</c:v>
                </c:pt>
                <c:pt idx="23">
                  <c:v>268.22173459939899</c:v>
                </c:pt>
                <c:pt idx="24">
                  <c:v>265.196383228993</c:v>
                </c:pt>
                <c:pt idx="25">
                  <c:v>284.43234251793501</c:v>
                </c:pt>
                <c:pt idx="26">
                  <c:v>43.115473298089903</c:v>
                </c:pt>
                <c:pt idx="27">
                  <c:v>46.296943838767902</c:v>
                </c:pt>
                <c:pt idx="28">
                  <c:v>47.660938490954997</c:v>
                </c:pt>
                <c:pt idx="29">
                  <c:v>82.629936640766303</c:v>
                </c:pt>
                <c:pt idx="30">
                  <c:v>44.520716908325902</c:v>
                </c:pt>
                <c:pt idx="31">
                  <c:v>112.269510801374</c:v>
                </c:pt>
                <c:pt idx="32">
                  <c:v>95.142223455914703</c:v>
                </c:pt>
                <c:pt idx="33">
                  <c:v>237.31182873194399</c:v>
                </c:pt>
                <c:pt idx="34">
                  <c:v>249.41570307973899</c:v>
                </c:pt>
                <c:pt idx="35">
                  <c:v>203.33696019375299</c:v>
                </c:pt>
                <c:pt idx="36">
                  <c:v>180.06309240454701</c:v>
                </c:pt>
                <c:pt idx="37">
                  <c:v>200.20351087331201</c:v>
                </c:pt>
                <c:pt idx="38">
                  <c:v>191.785421839234</c:v>
                </c:pt>
                <c:pt idx="39">
                  <c:v>170.17229837352099</c:v>
                </c:pt>
                <c:pt idx="40">
                  <c:v>250.89644277514</c:v>
                </c:pt>
                <c:pt idx="41">
                  <c:v>262.92161706719997</c:v>
                </c:pt>
                <c:pt idx="42">
                  <c:v>261.152666508224</c:v>
                </c:pt>
                <c:pt idx="43">
                  <c:v>283.84686675097402</c:v>
                </c:pt>
                <c:pt idx="44">
                  <c:v>330.59018415896998</c:v>
                </c:pt>
                <c:pt idx="45">
                  <c:v>284.13710223473998</c:v>
                </c:pt>
                <c:pt idx="46">
                  <c:v>275.805972143585</c:v>
                </c:pt>
                <c:pt idx="47">
                  <c:v>292.96202954023698</c:v>
                </c:pt>
                <c:pt idx="48">
                  <c:v>145.72562536912599</c:v>
                </c:pt>
                <c:pt idx="49">
                  <c:v>169.36419866525699</c:v>
                </c:pt>
                <c:pt idx="50">
                  <c:v>163.69000756278601</c:v>
                </c:pt>
                <c:pt idx="51">
                  <c:v>183.37270991447701</c:v>
                </c:pt>
                <c:pt idx="52">
                  <c:v>167.18270869165701</c:v>
                </c:pt>
                <c:pt idx="53">
                  <c:v>173.95516398762501</c:v>
                </c:pt>
                <c:pt idx="54">
                  <c:v>217.837835628617</c:v>
                </c:pt>
                <c:pt idx="55">
                  <c:v>246.59391596119599</c:v>
                </c:pt>
                <c:pt idx="56">
                  <c:v>219.096366171331</c:v>
                </c:pt>
                <c:pt idx="57">
                  <c:v>276.19193709510398</c:v>
                </c:pt>
                <c:pt idx="58">
                  <c:v>142.74721589047601</c:v>
                </c:pt>
                <c:pt idx="59">
                  <c:v>195.39512238015399</c:v>
                </c:pt>
                <c:pt idx="60">
                  <c:v>219.42299800728</c:v>
                </c:pt>
                <c:pt idx="61">
                  <c:v>224.23823084292101</c:v>
                </c:pt>
                <c:pt idx="62">
                  <c:v>245.36356093122299</c:v>
                </c:pt>
                <c:pt idx="63">
                  <c:v>194.36208730196199</c:v>
                </c:pt>
                <c:pt idx="64">
                  <c:v>223.968162325127</c:v>
                </c:pt>
                <c:pt idx="65">
                  <c:v>250.60801998470299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A6-4C82-8C19-914CBE919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4908399"/>
        <c:axId val="1124906735"/>
      </c:scatterChart>
      <c:valAx>
        <c:axId val="1124908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err="1"/>
                  <a:t>Measured</a:t>
                </a:r>
                <a:r>
                  <a:rPr lang="fr-FR" dirty="0"/>
                  <a:t> 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24906735"/>
        <c:crosses val="autoZero"/>
        <c:crossBetween val="midCat"/>
      </c:valAx>
      <c:valAx>
        <c:axId val="1124906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err="1"/>
                  <a:t>Predicted</a:t>
                </a:r>
                <a:r>
                  <a:rPr lang="fr-FR" dirty="0"/>
                  <a:t> 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2490839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9AAE5-4CF6-45B5-ADF9-80689CF95AA1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810125"/>
            <a:ext cx="5492750" cy="3937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97839-3738-4E05-9B8E-78AF4327C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3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97839-3738-4E05-9B8E-78AF4327C0F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32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45E49-857D-30F4-DAED-20CF2441B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012464-5A4E-05C0-AF72-2F1509D50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D9E4E89-249A-9AE2-1369-901A39BAC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963F72-76D9-39FA-E40C-896E20DD3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97839-3738-4E05-9B8E-78AF4327C0F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622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97839-3738-4E05-9B8E-78AF4327C0F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21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BFF66-8326-A96B-04EA-BDD54D3F6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199A67-9173-B280-9D0D-1DF2BE712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E14F17-282B-2BEE-4C61-29BEEADF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969703-D513-CDB1-4702-038766D62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655C14-B1F2-2268-63D6-D6B12298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27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DC479-2A75-C9A5-10E4-F80BAD37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1844F3-2C25-D398-6155-D83C490BE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8F511A-951B-B1A0-A269-FCED2EF41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04E837-A7AB-F738-497E-2B7B424C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3B705C-B56A-F28E-9E4F-83EAE7F8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96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DA0A13-DB16-AD10-F512-AA7D2BA62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F1CBC6-5D26-1D90-9D03-E3985E8DF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C05ED3-B676-FF99-46AE-0446C9B0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7167DD-6A63-75F7-847B-DFEDD206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3FB70-33E9-B007-C243-49FBB0D5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58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A8501-E935-F80D-595D-D68953426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86BDFC-BC6D-2577-D150-A4A921193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FA92D6-5B78-CB9D-16A0-0BEB949D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A0463C-5DFE-84ED-3465-008D009F7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79AD39-F959-CB53-6C7C-6C9D6A56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84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9621D4-CE29-BF9C-6005-77BCC7587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988C8D-CA19-DEAF-80BC-B46E6004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84F14B-3478-5EB9-59CE-77520E719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8A5B13-86DD-B2F9-7269-CDD19B00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41D1F4-AFBE-FCE4-FE9A-3CC2F139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04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81C3C-CE71-50D0-AA63-BB95A65A6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C2C129-AF82-F92F-BBC1-AF5015C72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13F599-CDAF-8532-3A8E-DC54A31AD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3CB8AE-A50A-8D43-8B2A-993A7733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9B15D6-A50B-8012-2C0B-32F3DB60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D94F74-66A9-386C-82E6-4F483EFB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8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86EAB-CD2A-6627-EA57-D4CA51E84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BD5117-E0E4-4D8D-C945-2C14C1549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FF5ADE-6C37-8695-1AD1-D71740CBA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67BAE6-A6C9-67B7-D191-5AA4FD143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DD74C4-223D-8DAD-091F-4F5C4B933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1CD079-FE29-522C-673E-539A6BCEA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5EE2A8D-DAAE-6772-DA5D-854B1FC00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7215DF-E584-E8D9-9971-BE6A2A65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07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B05A6-711D-9CC7-CF71-AAB696BF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89A38E0-7B5F-4600-3AFB-60AA2B4A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CC3147-B9A8-F3AC-5BC5-C9F54695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B95FE5-5E43-7DCE-24F4-4649127B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17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B382F14-FEED-B45A-BC4B-61166BD1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D0D7BC2-780F-3669-317B-382D7194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27AE67-FB1F-CBD8-D5B8-11D6780D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50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F2EC9-1CBF-55FE-48F7-4423290B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22D7BB-4C41-A735-65E8-82022EE4E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AF7283-18CF-F393-468E-23B799713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6EF016-F04B-E094-4979-813C0F13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943265-C204-E0F5-80C6-F22F660C9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C1FF5A-0F8C-965C-DBD4-0AE682C4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09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5FAF2-B6A6-23E8-FDE9-B727053A1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EC4A72F-1D6E-EC47-E9B8-E828EADD1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2C9DE8-96BD-6F60-1EA2-221C9BE95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96134F-80A6-51EB-9A42-83819061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ABB6FE-3309-D7E7-1881-EF2BC0E4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6B66F2-1213-9BF1-A3B1-447BB168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330BAA-AF60-4EAC-E086-966E8BC3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52C8E6-DCB2-15B5-64C5-3AA00DACC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18679B-78C7-C5AA-DA6F-FF79C6C17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B5B6DD-BAC2-4982-A492-BE403CBD4B10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F4F5CD-ECC7-806F-4A11-C5FDB4E27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65A4E5-891B-F607-6ABF-AA7D26B4A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427F79-781A-4C6B-A666-C40EE0CA9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50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12" Type="http://schemas.openxmlformats.org/officeDocument/2006/relationships/image" Target="../media/image39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7.jpeg"/><Relationship Id="rId10" Type="http://schemas.openxmlformats.org/officeDocument/2006/relationships/image" Target="../media/image37.svg"/><Relationship Id="rId4" Type="http://schemas.openxmlformats.org/officeDocument/2006/relationships/image" Target="../media/image2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mp"/><Relationship Id="rId3" Type="http://schemas.openxmlformats.org/officeDocument/2006/relationships/image" Target="../media/image1.jpg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mp"/><Relationship Id="rId13" Type="http://schemas.openxmlformats.org/officeDocument/2006/relationships/image" Target="../media/image10.svg"/><Relationship Id="rId3" Type="http://schemas.openxmlformats.org/officeDocument/2006/relationships/image" Target="../media/image6.jpg"/><Relationship Id="rId7" Type="http://schemas.openxmlformats.org/officeDocument/2006/relationships/image" Target="../media/image16.tmp"/><Relationship Id="rId12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mp"/><Relationship Id="rId11" Type="http://schemas.openxmlformats.org/officeDocument/2006/relationships/image" Target="../media/image20.tmp"/><Relationship Id="rId5" Type="http://schemas.openxmlformats.org/officeDocument/2006/relationships/image" Target="../media/image7.jpeg"/><Relationship Id="rId10" Type="http://schemas.openxmlformats.org/officeDocument/2006/relationships/image" Target="../media/image19.tmp"/><Relationship Id="rId4" Type="http://schemas.openxmlformats.org/officeDocument/2006/relationships/image" Target="../media/image2.png"/><Relationship Id="rId9" Type="http://schemas.openxmlformats.org/officeDocument/2006/relationships/image" Target="../media/image18.tmp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jpg"/><Relationship Id="rId7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7.jpe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jpeg"/><Relationship Id="rId3" Type="http://schemas.openxmlformats.org/officeDocument/2006/relationships/image" Target="../media/image1.jp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11" Type="http://schemas.openxmlformats.org/officeDocument/2006/relationships/image" Target="../media/image52.png"/><Relationship Id="rId5" Type="http://schemas.openxmlformats.org/officeDocument/2006/relationships/image" Target="../media/image2.png"/><Relationship Id="rId10" Type="http://schemas.openxmlformats.org/officeDocument/2006/relationships/image" Target="../media/image51.png"/><Relationship Id="rId4" Type="http://schemas.openxmlformats.org/officeDocument/2006/relationships/image" Target="../media/image6.jpg"/><Relationship Id="rId9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6.jpg"/><Relationship Id="rId7" Type="http://schemas.openxmlformats.org/officeDocument/2006/relationships/image" Target="../media/image56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7.jpe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jpg"/><Relationship Id="rId7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jpg"/><Relationship Id="rId7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.jp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image" Target="../media/image1.jpg"/><Relationship Id="rId16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7.jpeg"/><Relationship Id="rId15" Type="http://schemas.openxmlformats.org/officeDocument/2006/relationships/image" Target="../media/image78.emf"/><Relationship Id="rId10" Type="http://schemas.openxmlformats.org/officeDocument/2006/relationships/image" Target="../media/image73.jpeg"/><Relationship Id="rId4" Type="http://schemas.openxmlformats.org/officeDocument/2006/relationships/image" Target="../media/image2.png"/><Relationship Id="rId9" Type="http://schemas.openxmlformats.org/officeDocument/2006/relationships/image" Target="../media/image72.jpe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6.jpg"/><Relationship Id="rId7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3" Type="http://schemas.openxmlformats.org/officeDocument/2006/relationships/image" Target="../media/image6.jpg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g"/><Relationship Id="rId5" Type="http://schemas.openxmlformats.org/officeDocument/2006/relationships/image" Target="../media/image7.jpeg"/><Relationship Id="rId10" Type="http://schemas.openxmlformats.org/officeDocument/2006/relationships/image" Target="../media/image84.jpeg"/><Relationship Id="rId4" Type="http://schemas.openxmlformats.org/officeDocument/2006/relationships/image" Target="../media/image2.png"/><Relationship Id="rId9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.jpg"/><Relationship Id="rId7" Type="http://schemas.openxmlformats.org/officeDocument/2006/relationships/image" Target="../media/image72.jpeg"/><Relationship Id="rId12" Type="http://schemas.openxmlformats.org/officeDocument/2006/relationships/image" Target="../media/image8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.jpeg"/><Relationship Id="rId10" Type="http://schemas.openxmlformats.org/officeDocument/2006/relationships/image" Target="../media/image75.jpeg"/><Relationship Id="rId4" Type="http://schemas.openxmlformats.org/officeDocument/2006/relationships/image" Target="../media/image2.png"/><Relationship Id="rId9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.jpg"/><Relationship Id="rId7" Type="http://schemas.openxmlformats.org/officeDocument/2006/relationships/image" Target="../media/image8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7.jpeg"/><Relationship Id="rId10" Type="http://schemas.openxmlformats.org/officeDocument/2006/relationships/image" Target="../media/image92.png"/><Relationship Id="rId4" Type="http://schemas.openxmlformats.org/officeDocument/2006/relationships/image" Target="../media/image2.png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6.jpg"/><Relationship Id="rId7" Type="http://schemas.openxmlformats.org/officeDocument/2006/relationships/image" Target="../media/image9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7.jpeg"/><Relationship Id="rId10" Type="http://schemas.openxmlformats.org/officeDocument/2006/relationships/image" Target="../media/image93.jpeg"/><Relationship Id="rId4" Type="http://schemas.openxmlformats.org/officeDocument/2006/relationships/image" Target="../media/image2.png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6.jpg"/><Relationship Id="rId7" Type="http://schemas.openxmlformats.org/officeDocument/2006/relationships/image" Target="../media/image9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6.jpg"/><Relationship Id="rId7" Type="http://schemas.openxmlformats.org/officeDocument/2006/relationships/image" Target="../media/image9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5" Type="http://schemas.openxmlformats.org/officeDocument/2006/relationships/image" Target="../media/image7.jpeg"/><Relationship Id="rId10" Type="http://schemas.openxmlformats.org/officeDocument/2006/relationships/image" Target="../media/image103.png"/><Relationship Id="rId4" Type="http://schemas.openxmlformats.org/officeDocument/2006/relationships/image" Target="../media/image2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jp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7.jpe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mp"/><Relationship Id="rId3" Type="http://schemas.openxmlformats.org/officeDocument/2006/relationships/image" Target="../media/image6.jpg"/><Relationship Id="rId7" Type="http://schemas.openxmlformats.org/officeDocument/2006/relationships/image" Target="../media/image16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mp"/><Relationship Id="rId11" Type="http://schemas.openxmlformats.org/officeDocument/2006/relationships/image" Target="../media/image20.tmp"/><Relationship Id="rId5" Type="http://schemas.openxmlformats.org/officeDocument/2006/relationships/image" Target="../media/image7.jpeg"/><Relationship Id="rId10" Type="http://schemas.openxmlformats.org/officeDocument/2006/relationships/image" Target="../media/image19.tmp"/><Relationship Id="rId4" Type="http://schemas.openxmlformats.org/officeDocument/2006/relationships/image" Target="../media/image2.png"/><Relationship Id="rId9" Type="http://schemas.openxmlformats.org/officeDocument/2006/relationships/image" Target="../media/image18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3" Type="http://schemas.openxmlformats.org/officeDocument/2006/relationships/image" Target="../media/image6.jpg"/><Relationship Id="rId7" Type="http://schemas.openxmlformats.org/officeDocument/2006/relationships/image" Target="../media/image22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10" Type="http://schemas.openxmlformats.org/officeDocument/2006/relationships/image" Target="../media/image30.tmp"/><Relationship Id="rId4" Type="http://schemas.openxmlformats.org/officeDocument/2006/relationships/image" Target="../media/image6.jpg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10" Type="http://schemas.openxmlformats.org/officeDocument/2006/relationships/image" Target="../media/image27.png"/><Relationship Id="rId4" Type="http://schemas.openxmlformats.org/officeDocument/2006/relationships/image" Target="../media/image6.jpg"/><Relationship Id="rId9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6.jpg"/><Relationship Id="rId7" Type="http://schemas.openxmlformats.org/officeDocument/2006/relationships/image" Target="../media/image17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11" Type="http://schemas.openxmlformats.org/officeDocument/2006/relationships/image" Target="../media/image7.jpeg"/><Relationship Id="rId5" Type="http://schemas.openxmlformats.org/officeDocument/2006/relationships/image" Target="../media/image15.tmp"/><Relationship Id="rId10" Type="http://schemas.openxmlformats.org/officeDocument/2006/relationships/image" Target="../media/image20.tmp"/><Relationship Id="rId4" Type="http://schemas.openxmlformats.org/officeDocument/2006/relationships/image" Target="../media/image2.png"/><Relationship Id="rId9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3">
            <a:extLst>
              <a:ext uri="{FF2B5EF4-FFF2-40B4-BE49-F238E27FC236}">
                <a16:creationId xmlns:a16="http://schemas.microsoft.com/office/drawing/2014/main" id="{CB982F31-66EA-4999-8465-4C2E35B21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45572" y="105122"/>
            <a:ext cx="1955647" cy="1816443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47B034-D7B5-4BE9-AE76-0856CB069A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70" y="297003"/>
            <a:ext cx="2059458" cy="7163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0A11CE-4358-D42B-4BAF-A8AEBEB56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540" y="2469043"/>
            <a:ext cx="1658256" cy="20606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2756C7-D5EA-C445-CF9A-D9CBC05DA626}"/>
              </a:ext>
            </a:extLst>
          </p:cNvPr>
          <p:cNvSpPr txBox="1"/>
          <p:nvPr/>
        </p:nvSpPr>
        <p:spPr>
          <a:xfrm>
            <a:off x="7164645" y="4764207"/>
            <a:ext cx="247362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Sylvie BUREAU</a:t>
            </a:r>
          </a:p>
          <a:p>
            <a:pPr algn="ctr"/>
            <a:r>
              <a:rPr lang="fr-FR" dirty="0"/>
              <a:t>Ingénieure de recherche</a:t>
            </a:r>
          </a:p>
          <a:p>
            <a:pPr algn="ctr"/>
            <a:r>
              <a:rPr lang="fr-FR" dirty="0"/>
              <a:t>INRAE – UMR SQPOV</a:t>
            </a:r>
          </a:p>
          <a:p>
            <a:pPr algn="ctr"/>
            <a:r>
              <a:rPr lang="fr-FR" dirty="0"/>
              <a:t>Avignon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2182727-3295-35CB-91CF-D4D77D02781E}"/>
              </a:ext>
            </a:extLst>
          </p:cNvPr>
          <p:cNvGrpSpPr/>
          <p:nvPr/>
        </p:nvGrpSpPr>
        <p:grpSpPr>
          <a:xfrm>
            <a:off x="5266666" y="0"/>
            <a:ext cx="859618" cy="1206488"/>
            <a:chOff x="4489426" y="0"/>
            <a:chExt cx="859618" cy="1206488"/>
          </a:xfrm>
        </p:grpSpPr>
        <p:cxnSp>
          <p:nvCxnSpPr>
            <p:cNvPr id="11" name="AutoShape 9">
              <a:extLst>
                <a:ext uri="{FF2B5EF4-FFF2-40B4-BE49-F238E27FC236}">
                  <a16:creationId xmlns:a16="http://schemas.microsoft.com/office/drawing/2014/main" id="{00A3DE28-D646-175B-19D8-467FD2A5E0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19235" y="0"/>
              <a:ext cx="0" cy="324000"/>
            </a:xfrm>
            <a:prstGeom prst="straightConnector1">
              <a:avLst/>
            </a:prstGeom>
            <a:noFill/>
            <a:ln w="28575">
              <a:solidFill>
                <a:srgbClr val="6196B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pic>
          <p:nvPicPr>
            <p:cNvPr id="12" name="Picture 6" descr="Micro Icon at GetDrawings | Free download">
              <a:extLst>
                <a:ext uri="{FF2B5EF4-FFF2-40B4-BE49-F238E27FC236}">
                  <a16:creationId xmlns:a16="http://schemas.microsoft.com/office/drawing/2014/main" id="{21472355-57D7-A79B-AF1E-4EA4A7A47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489426" y="230640"/>
              <a:ext cx="859618" cy="975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7AF65EDA-136A-6000-6E5B-E13D3D7DAFEF}"/>
              </a:ext>
            </a:extLst>
          </p:cNvPr>
          <p:cNvSpPr txBox="1"/>
          <p:nvPr/>
        </p:nvSpPr>
        <p:spPr>
          <a:xfrm>
            <a:off x="2510121" y="1206488"/>
            <a:ext cx="63727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cs typeface="Times New Roman" panose="02020603050405020304" pitchFamily="18" charset="0"/>
              </a:rPr>
              <a:t>Webinaire </a:t>
            </a:r>
          </a:p>
          <a:p>
            <a:pPr algn="ctr"/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cs typeface="Times New Roman" panose="02020603050405020304" pitchFamily="18" charset="0"/>
              </a:rPr>
              <a:t>Qualité des fruits et Phénotypage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42F1F6C-AEC5-88FA-E2D7-8953710CFBC8}"/>
              </a:ext>
            </a:extLst>
          </p:cNvPr>
          <p:cNvSpPr txBox="1"/>
          <p:nvPr/>
        </p:nvSpPr>
        <p:spPr>
          <a:xfrm>
            <a:off x="2389071" y="4764206"/>
            <a:ext cx="31786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Elsa DESNOUES</a:t>
            </a:r>
          </a:p>
          <a:p>
            <a:pPr algn="ctr"/>
            <a:r>
              <a:rPr lang="fr-FR" dirty="0"/>
              <a:t>Responsable de l’unité : Mesure et optimisation de la qualité des F&amp;L</a:t>
            </a:r>
          </a:p>
          <a:p>
            <a:pPr algn="ctr"/>
            <a:r>
              <a:rPr lang="fr-FR" dirty="0"/>
              <a:t>CTIFL</a:t>
            </a:r>
          </a:p>
        </p:txBody>
      </p:sp>
      <p:pic>
        <p:nvPicPr>
          <p:cNvPr id="18" name="Image 17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54AF41BC-AC34-CA17-E3B3-17B3F1018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r="8883"/>
          <a:stretch>
            <a:fillRect/>
          </a:stretch>
        </p:blipFill>
        <p:spPr>
          <a:xfrm>
            <a:off x="2998204" y="2469043"/>
            <a:ext cx="1833358" cy="20606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6FF008-421D-6A60-DA09-B8E2F8DB7E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1" y="5395312"/>
            <a:ext cx="1022443" cy="1351722"/>
          </a:xfrm>
          <a:prstGeom prst="rect">
            <a:avLst/>
          </a:prstGeom>
        </p:spPr>
      </p:pic>
      <p:pic>
        <p:nvPicPr>
          <p:cNvPr id="9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11A8F41B-B9A2-58FD-A74C-BAABF776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339" y="6181225"/>
            <a:ext cx="1304144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2">
            <a:extLst>
              <a:ext uri="{FF2B5EF4-FFF2-40B4-BE49-F238E27FC236}">
                <a16:creationId xmlns:a16="http://schemas.microsoft.com/office/drawing/2014/main" id="{EC4C20CF-21A0-69CA-C0EF-4A201CF278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768949" y="6071609"/>
            <a:ext cx="932574" cy="56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562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46607-A042-23E8-85B7-C0822A62A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èze 5">
            <a:extLst>
              <a:ext uri="{FF2B5EF4-FFF2-40B4-BE49-F238E27FC236}">
                <a16:creationId xmlns:a16="http://schemas.microsoft.com/office/drawing/2014/main" id="{78589403-01A9-3AEC-B467-18583F289933}"/>
              </a:ext>
            </a:extLst>
          </p:cNvPr>
          <p:cNvSpPr/>
          <p:nvPr/>
        </p:nvSpPr>
        <p:spPr>
          <a:xfrm rot="10800000">
            <a:off x="3934335" y="2368826"/>
            <a:ext cx="3502166" cy="1060174"/>
          </a:xfrm>
          <a:prstGeom prst="trapezoid">
            <a:avLst/>
          </a:prstGeom>
          <a:solidFill>
            <a:srgbClr val="196B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7" name="Trapèze 6">
            <a:extLst>
              <a:ext uri="{FF2B5EF4-FFF2-40B4-BE49-F238E27FC236}">
                <a16:creationId xmlns:a16="http://schemas.microsoft.com/office/drawing/2014/main" id="{068E8CE5-B9F9-69A7-4E32-218AE645DEB2}"/>
              </a:ext>
            </a:extLst>
          </p:cNvPr>
          <p:cNvSpPr/>
          <p:nvPr/>
        </p:nvSpPr>
        <p:spPr>
          <a:xfrm rot="10800000">
            <a:off x="4258646" y="3572826"/>
            <a:ext cx="2853546" cy="1060174"/>
          </a:xfrm>
          <a:prstGeom prst="trapezoid">
            <a:avLst/>
          </a:prstGeom>
          <a:solidFill>
            <a:srgbClr val="188C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9" name="Trapèze 8">
            <a:extLst>
              <a:ext uri="{FF2B5EF4-FFF2-40B4-BE49-F238E27FC236}">
                <a16:creationId xmlns:a16="http://schemas.microsoft.com/office/drawing/2014/main" id="{4D51A07B-1F39-B4E0-8A19-4A2495E440A9}"/>
              </a:ext>
            </a:extLst>
          </p:cNvPr>
          <p:cNvSpPr/>
          <p:nvPr/>
        </p:nvSpPr>
        <p:spPr>
          <a:xfrm rot="10800000">
            <a:off x="4572463" y="4776826"/>
            <a:ext cx="2225912" cy="1060174"/>
          </a:xfrm>
          <a:prstGeom prst="trapezoid">
            <a:avLst/>
          </a:prstGeom>
          <a:solidFill>
            <a:srgbClr val="15AF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C32D3FE-D90C-CA2F-27C4-2C728D3F7D34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058BED6F-90EE-F986-4726-FE038F3A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325A42-3A83-FAFD-750C-B18FC680D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89CE64-4711-B09F-B128-A370697790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DD199243-66A3-8BB0-E721-02C02950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0C058DC-F22B-EFCC-E81A-A09B30B2291A}"/>
              </a:ext>
            </a:extLst>
          </p:cNvPr>
          <p:cNvSpPr txBox="1"/>
          <p:nvPr/>
        </p:nvSpPr>
        <p:spPr>
          <a:xfrm>
            <a:off x="477078" y="1313100"/>
            <a:ext cx="10462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L’analyse sensorielle : aux différentes étapes de la sélection</a:t>
            </a:r>
          </a:p>
        </p:txBody>
      </p:sp>
      <p:pic>
        <p:nvPicPr>
          <p:cNvPr id="13" name="Image 12" descr="Une image contenant intérieur, compteur, blanc, évier&#10;&#10;Description générée automatiquement">
            <a:extLst>
              <a:ext uri="{FF2B5EF4-FFF2-40B4-BE49-F238E27FC236}">
                <a16:creationId xmlns:a16="http://schemas.microsoft.com/office/drawing/2014/main" id="{E55CF913-C9D6-0A3A-036E-270B8368ED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34696" r="25274" b="7075"/>
          <a:stretch/>
        </p:blipFill>
        <p:spPr>
          <a:xfrm>
            <a:off x="9150352" y="1059836"/>
            <a:ext cx="1946740" cy="90045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8D28C16-4DF9-C58D-7711-09F006BE7B32}"/>
              </a:ext>
            </a:extLst>
          </p:cNvPr>
          <p:cNvSpPr txBox="1"/>
          <p:nvPr/>
        </p:nvSpPr>
        <p:spPr>
          <a:xfrm>
            <a:off x="4571359" y="2530235"/>
            <a:ext cx="2228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Sélection précoce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8A4DED-F02C-F24A-BCF5-5DAB98E89C7C}"/>
              </a:ext>
            </a:extLst>
          </p:cNvPr>
          <p:cNvSpPr txBox="1"/>
          <p:nvPr/>
        </p:nvSpPr>
        <p:spPr>
          <a:xfrm>
            <a:off x="4219894" y="3765660"/>
            <a:ext cx="2931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Sélection intermédiaire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9F40284-BB3B-4DA9-C1B9-8383399EFC1F}"/>
              </a:ext>
            </a:extLst>
          </p:cNvPr>
          <p:cNvSpPr txBox="1"/>
          <p:nvPr/>
        </p:nvSpPr>
        <p:spPr>
          <a:xfrm>
            <a:off x="4643666" y="4940759"/>
            <a:ext cx="2083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Sélection finale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142EC36-8B38-CC16-7104-2169AB04BFF7}"/>
              </a:ext>
            </a:extLst>
          </p:cNvPr>
          <p:cNvSpPr txBox="1"/>
          <p:nvPr/>
        </p:nvSpPr>
        <p:spPr>
          <a:xfrm>
            <a:off x="168145" y="2714901"/>
            <a:ext cx="3727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 des critères de qualité supérieurs ou rédhibitoires</a:t>
            </a:r>
          </a:p>
          <a:p>
            <a:endParaRPr lang="fr-FR" dirty="0"/>
          </a:p>
          <a:p>
            <a:r>
              <a:rPr lang="fr-FR" dirty="0"/>
              <a:t>Ne permet pas d’estimer l’appréciation des consommateurs</a:t>
            </a:r>
          </a:p>
          <a:p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34FFC41-C4CB-4BF1-EAEA-802B75A1BF08}"/>
              </a:ext>
            </a:extLst>
          </p:cNvPr>
          <p:cNvSpPr txBox="1"/>
          <p:nvPr/>
        </p:nvSpPr>
        <p:spPr>
          <a:xfrm>
            <a:off x="225503" y="2008028"/>
            <a:ext cx="3604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96B24"/>
                </a:solidFill>
              </a:rPr>
              <a:t>Dégustation d’experts produits </a:t>
            </a:r>
          </a:p>
          <a:p>
            <a:r>
              <a:rPr lang="fr-FR" b="1" dirty="0">
                <a:solidFill>
                  <a:srgbClr val="196B24"/>
                </a:solidFill>
              </a:rPr>
              <a:t>(2 à 5 personnes)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D31FC06-3CDC-8050-E489-682A3CCAB0B8}"/>
              </a:ext>
            </a:extLst>
          </p:cNvPr>
          <p:cNvSpPr txBox="1"/>
          <p:nvPr/>
        </p:nvSpPr>
        <p:spPr>
          <a:xfrm>
            <a:off x="7704385" y="3429458"/>
            <a:ext cx="3889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Quantifie la perception en bouche par une mesure fiable, répétable, normalisée : Profil sensoriel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50E8FCF-E5A5-C944-8575-F29B112D65CD}"/>
              </a:ext>
            </a:extLst>
          </p:cNvPr>
          <p:cNvSpPr txBox="1"/>
          <p:nvPr/>
        </p:nvSpPr>
        <p:spPr>
          <a:xfrm>
            <a:off x="7575177" y="2715548"/>
            <a:ext cx="398903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 dirty="0">
                <a:solidFill>
                  <a:srgbClr val="188C54"/>
                </a:solidFill>
              </a:rPr>
              <a:t>Caractérisation sensorielle </a:t>
            </a:r>
          </a:p>
          <a:p>
            <a:r>
              <a:rPr lang="fr-FR" b="1" dirty="0">
                <a:solidFill>
                  <a:srgbClr val="188C54"/>
                </a:solidFill>
              </a:rPr>
              <a:t>(panel entrainé 10 à 15 personnes)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B3E8AA8-4E81-E62A-0787-2C3395DAC4F0}"/>
              </a:ext>
            </a:extLst>
          </p:cNvPr>
          <p:cNvSpPr txBox="1"/>
          <p:nvPr/>
        </p:nvSpPr>
        <p:spPr>
          <a:xfrm>
            <a:off x="225503" y="5729336"/>
            <a:ext cx="2825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Évalue l’appréciation des consommateurs</a:t>
            </a:r>
          </a:p>
          <a:p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708F64F-D37A-7BAA-B6AC-E7395C49E587}"/>
              </a:ext>
            </a:extLst>
          </p:cNvPr>
          <p:cNvSpPr txBox="1"/>
          <p:nvPr/>
        </p:nvSpPr>
        <p:spPr>
          <a:xfrm>
            <a:off x="293355" y="4983983"/>
            <a:ext cx="2532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5AF9F"/>
                </a:solidFill>
              </a:rPr>
              <a:t>Test consommateurs (80 à 100 personnes)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5D8CB99-22CF-0545-FA5E-1A6C5259F83F}"/>
              </a:ext>
            </a:extLst>
          </p:cNvPr>
          <p:cNvCxnSpPr/>
          <p:nvPr/>
        </p:nvCxnSpPr>
        <p:spPr>
          <a:xfrm>
            <a:off x="270088" y="2654359"/>
            <a:ext cx="3253193" cy="0"/>
          </a:xfrm>
          <a:prstGeom prst="line">
            <a:avLst/>
          </a:prstGeom>
          <a:ln>
            <a:solidFill>
              <a:srgbClr val="196B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1A2FB9B-A36C-D027-E71B-CD4DDE23B3DA}"/>
              </a:ext>
            </a:extLst>
          </p:cNvPr>
          <p:cNvCxnSpPr>
            <a:cxnSpLocks/>
            <a:endCxn id="6" idx="3"/>
          </p:cNvCxnSpPr>
          <p:nvPr/>
        </p:nvCxnSpPr>
        <p:spPr>
          <a:xfrm>
            <a:off x="3523281" y="2654358"/>
            <a:ext cx="543576" cy="244555"/>
          </a:xfrm>
          <a:prstGeom prst="line">
            <a:avLst/>
          </a:prstGeom>
          <a:ln>
            <a:solidFill>
              <a:srgbClr val="196B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95F5A73-7964-F74F-764B-7593842C1167}"/>
              </a:ext>
            </a:extLst>
          </p:cNvPr>
          <p:cNvCxnSpPr>
            <a:cxnSpLocks/>
          </p:cNvCxnSpPr>
          <p:nvPr/>
        </p:nvCxnSpPr>
        <p:spPr>
          <a:xfrm flipV="1">
            <a:off x="7752544" y="3323231"/>
            <a:ext cx="3571439" cy="38648"/>
          </a:xfrm>
          <a:prstGeom prst="line">
            <a:avLst/>
          </a:prstGeom>
          <a:ln>
            <a:solidFill>
              <a:srgbClr val="188C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DE89759-85E9-5044-761A-D38DA730773D}"/>
              </a:ext>
            </a:extLst>
          </p:cNvPr>
          <p:cNvCxnSpPr>
            <a:cxnSpLocks/>
            <a:endCxn id="7" idx="1"/>
          </p:cNvCxnSpPr>
          <p:nvPr/>
        </p:nvCxnSpPr>
        <p:spPr>
          <a:xfrm flipH="1">
            <a:off x="6979670" y="3371730"/>
            <a:ext cx="778324" cy="731183"/>
          </a:xfrm>
          <a:prstGeom prst="line">
            <a:avLst/>
          </a:prstGeom>
          <a:ln>
            <a:solidFill>
              <a:srgbClr val="188C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A5EA2BC-3C71-2856-5086-9E32A737966A}"/>
              </a:ext>
            </a:extLst>
          </p:cNvPr>
          <p:cNvCxnSpPr>
            <a:cxnSpLocks/>
          </p:cNvCxnSpPr>
          <p:nvPr/>
        </p:nvCxnSpPr>
        <p:spPr>
          <a:xfrm>
            <a:off x="270088" y="5637139"/>
            <a:ext cx="2775148" cy="0"/>
          </a:xfrm>
          <a:prstGeom prst="line">
            <a:avLst/>
          </a:prstGeom>
          <a:ln>
            <a:solidFill>
              <a:srgbClr val="15AF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A92005C-63C4-6538-46C5-194C3A521C12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3045236" y="5306913"/>
            <a:ext cx="1659749" cy="337052"/>
          </a:xfrm>
          <a:prstGeom prst="line">
            <a:avLst/>
          </a:prstGeom>
          <a:ln>
            <a:solidFill>
              <a:srgbClr val="15AF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age 43">
            <a:extLst>
              <a:ext uri="{FF2B5EF4-FFF2-40B4-BE49-F238E27FC236}">
                <a16:creationId xmlns:a16="http://schemas.microsoft.com/office/drawing/2014/main" id="{30461D97-BB8D-2DD5-FEA5-512CE94686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499" y="4403632"/>
            <a:ext cx="2481803" cy="2103477"/>
          </a:xfrm>
          <a:prstGeom prst="rect">
            <a:avLst/>
          </a:prstGeom>
        </p:spPr>
      </p:pic>
      <p:pic>
        <p:nvPicPr>
          <p:cNvPr id="46" name="Graphique 45" descr="Contour de visage neutre avec un remplissage uni">
            <a:extLst>
              <a:ext uri="{FF2B5EF4-FFF2-40B4-BE49-F238E27FC236}">
                <a16:creationId xmlns:a16="http://schemas.microsoft.com/office/drawing/2014/main" id="{E00A856E-94F3-94CE-BB03-AC4D07020B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6735" y="6074270"/>
            <a:ext cx="460608" cy="460608"/>
          </a:xfrm>
          <a:prstGeom prst="rect">
            <a:avLst/>
          </a:prstGeom>
        </p:spPr>
      </p:pic>
      <p:pic>
        <p:nvPicPr>
          <p:cNvPr id="48" name="Graphique 47" descr="Contour de visage triste avec un remplissage uni">
            <a:extLst>
              <a:ext uri="{FF2B5EF4-FFF2-40B4-BE49-F238E27FC236}">
                <a16:creationId xmlns:a16="http://schemas.microsoft.com/office/drawing/2014/main" id="{C2D41FF4-1306-71D3-ADA1-2924E1AD12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56127" y="6074270"/>
            <a:ext cx="460608" cy="460608"/>
          </a:xfrm>
          <a:prstGeom prst="rect">
            <a:avLst/>
          </a:prstGeom>
        </p:spPr>
      </p:pic>
      <p:pic>
        <p:nvPicPr>
          <p:cNvPr id="50" name="Graphique 49" descr="Contour de visage souriant avec un remplissage uni">
            <a:extLst>
              <a:ext uri="{FF2B5EF4-FFF2-40B4-BE49-F238E27FC236}">
                <a16:creationId xmlns:a16="http://schemas.microsoft.com/office/drawing/2014/main" id="{020188D1-C5B8-00CF-17D9-9E178A67C2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77343" y="6074270"/>
            <a:ext cx="460608" cy="4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3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E9068-F347-F21B-A7FD-709B8CBEA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0AFC53D-6953-686A-6D7F-19F14F6DAEB8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Prédiction de 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0DEC5276-398D-E05D-7D9D-70D8FCC5B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D0D507-C58D-40F6-6559-033D722E8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85A9C7-6165-D142-9011-028689A4416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995049C1-21EE-6590-D607-E51A7702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B68D122-B248-2A05-711E-AC72B630E21C}"/>
              </a:ext>
            </a:extLst>
          </p:cNvPr>
          <p:cNvGrpSpPr/>
          <p:nvPr/>
        </p:nvGrpSpPr>
        <p:grpSpPr>
          <a:xfrm>
            <a:off x="7629215" y="2559677"/>
            <a:ext cx="4403032" cy="3223303"/>
            <a:chOff x="1901686" y="3143791"/>
            <a:chExt cx="5377068" cy="33740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A8782A-3EF0-00E5-0C50-5F63730252E8}"/>
                </a:ext>
              </a:extLst>
            </p:cNvPr>
            <p:cNvSpPr/>
            <p:nvPr/>
          </p:nvSpPr>
          <p:spPr>
            <a:xfrm>
              <a:off x="2597425" y="3143791"/>
              <a:ext cx="4055164" cy="574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accent2">
                      <a:lumMod val="75000"/>
                    </a:schemeClr>
                  </a:solidFill>
                </a:rPr>
                <a:t>Préférences consommateurs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4D102E-306A-D840-5AEB-2A1F76E658F4}"/>
                </a:ext>
              </a:extLst>
            </p:cNvPr>
            <p:cNvSpPr/>
            <p:nvPr/>
          </p:nvSpPr>
          <p:spPr>
            <a:xfrm>
              <a:off x="2597425" y="4075170"/>
              <a:ext cx="4055164" cy="574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accent5">
                      <a:lumMod val="50000"/>
                    </a:schemeClr>
                  </a:solidFill>
                </a:rPr>
                <a:t>Mesures sensorielles (profils)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86F8DB-7438-8FD3-2DAC-F3F30943C436}"/>
                </a:ext>
              </a:extLst>
            </p:cNvPr>
            <p:cNvSpPr/>
            <p:nvPr/>
          </p:nvSpPr>
          <p:spPr>
            <a:xfrm>
              <a:off x="1901686" y="5712099"/>
              <a:ext cx="2683566" cy="805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accent6">
                      <a:lumMod val="50000"/>
                    </a:schemeClr>
                  </a:solidFill>
                </a:rPr>
                <a:t>Mesures de base </a:t>
              </a:r>
            </a:p>
            <a:p>
              <a:pPr algn="ctr"/>
              <a:r>
                <a:rPr lang="fr-FR" sz="1200" dirty="0">
                  <a:solidFill>
                    <a:schemeClr val="accent6">
                      <a:lumMod val="50000"/>
                    </a:schemeClr>
                  </a:solidFill>
                </a:rPr>
                <a:t>(Indice </a:t>
              </a:r>
              <a:r>
                <a:rPr lang="fr-FR" sz="1200" dirty="0" err="1">
                  <a:solidFill>
                    <a:schemeClr val="accent6">
                      <a:lumMod val="50000"/>
                    </a:schemeClr>
                  </a:solidFill>
                </a:rPr>
                <a:t>réfractométriques</a:t>
              </a:r>
              <a:r>
                <a:rPr lang="fr-FR" sz="1200" dirty="0">
                  <a:solidFill>
                    <a:schemeClr val="accent6">
                      <a:lumMod val="50000"/>
                    </a:schemeClr>
                  </a:solidFill>
                </a:rPr>
                <a:t>, acidité titrable, </a:t>
              </a:r>
              <a:r>
                <a:rPr lang="fr-FR" sz="1200" dirty="0" err="1">
                  <a:solidFill>
                    <a:schemeClr val="accent6">
                      <a:lumMod val="50000"/>
                    </a:schemeClr>
                  </a:solidFill>
                </a:rPr>
                <a:t>pénétrométrie</a:t>
              </a:r>
              <a:r>
                <a:rPr lang="fr-FR" sz="1200" dirty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  <a:endParaRPr lang="fr-FR" sz="1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B067F0-6509-C05F-D372-C7A908834241}"/>
                </a:ext>
              </a:extLst>
            </p:cNvPr>
            <p:cNvSpPr/>
            <p:nvPr/>
          </p:nvSpPr>
          <p:spPr>
            <a:xfrm>
              <a:off x="4714460" y="5712100"/>
              <a:ext cx="2564294" cy="805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accent6">
                      <a:lumMod val="50000"/>
                    </a:schemeClr>
                  </a:solidFill>
                </a:rPr>
                <a:t>Mesures complètes </a:t>
              </a:r>
              <a:r>
                <a:rPr lang="fr-FR" sz="1200" dirty="0">
                  <a:solidFill>
                    <a:schemeClr val="accent6">
                      <a:lumMod val="50000"/>
                    </a:schemeClr>
                  </a:solidFill>
                </a:rPr>
                <a:t>(Composition biochimique)</a:t>
              </a:r>
              <a:endParaRPr lang="fr-FR" sz="1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6" name="Flèche : bas 15">
              <a:extLst>
                <a:ext uri="{FF2B5EF4-FFF2-40B4-BE49-F238E27FC236}">
                  <a16:creationId xmlns:a16="http://schemas.microsoft.com/office/drawing/2014/main" id="{6F555E60-5DD9-0E67-FD77-70878337849C}"/>
                </a:ext>
              </a:extLst>
            </p:cNvPr>
            <p:cNvSpPr/>
            <p:nvPr/>
          </p:nvSpPr>
          <p:spPr>
            <a:xfrm rot="10800000">
              <a:off x="3670853" y="4648072"/>
              <a:ext cx="92764" cy="106402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7" name="Flèche : bas 16">
              <a:extLst>
                <a:ext uri="{FF2B5EF4-FFF2-40B4-BE49-F238E27FC236}">
                  <a16:creationId xmlns:a16="http://schemas.microsoft.com/office/drawing/2014/main" id="{92205818-7BD9-2352-A6F2-057C8719E1AA}"/>
                </a:ext>
              </a:extLst>
            </p:cNvPr>
            <p:cNvSpPr/>
            <p:nvPr/>
          </p:nvSpPr>
          <p:spPr>
            <a:xfrm rot="10800000">
              <a:off x="5274369" y="4648072"/>
              <a:ext cx="92764" cy="106402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E4CFE5-E132-5993-1B83-A66866F7B8D9}"/>
                </a:ext>
              </a:extLst>
            </p:cNvPr>
            <p:cNvSpPr/>
            <p:nvPr/>
          </p:nvSpPr>
          <p:spPr>
            <a:xfrm>
              <a:off x="2597425" y="5006549"/>
              <a:ext cx="4055165" cy="574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Mesures instrumentales</a:t>
              </a:r>
            </a:p>
          </p:txBody>
        </p:sp>
        <p:sp>
          <p:nvSpPr>
            <p:cNvPr id="18" name="Flèche : bas 17">
              <a:extLst>
                <a:ext uri="{FF2B5EF4-FFF2-40B4-BE49-F238E27FC236}">
                  <a16:creationId xmlns:a16="http://schemas.microsoft.com/office/drawing/2014/main" id="{DD017926-8DF0-C958-2C4B-084AB6CA75BC}"/>
                </a:ext>
              </a:extLst>
            </p:cNvPr>
            <p:cNvSpPr/>
            <p:nvPr/>
          </p:nvSpPr>
          <p:spPr>
            <a:xfrm rot="10800000">
              <a:off x="4320211" y="3702620"/>
              <a:ext cx="92764" cy="3600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9" name="Flèche : bas 18">
              <a:extLst>
                <a:ext uri="{FF2B5EF4-FFF2-40B4-BE49-F238E27FC236}">
                  <a16:creationId xmlns:a16="http://schemas.microsoft.com/office/drawing/2014/main" id="{28051C0B-1A5E-C5F8-45DB-CB6DD2857C59}"/>
                </a:ext>
              </a:extLst>
            </p:cNvPr>
            <p:cNvSpPr/>
            <p:nvPr/>
          </p:nvSpPr>
          <p:spPr>
            <a:xfrm rot="10800000">
              <a:off x="6361043" y="3702619"/>
              <a:ext cx="92765" cy="1303929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C1FE056-8144-6679-EEBE-6F610DFB720A}"/>
                </a:ext>
              </a:extLst>
            </p:cNvPr>
            <p:cNvSpPr txBox="1"/>
            <p:nvPr/>
          </p:nvSpPr>
          <p:spPr>
            <a:xfrm>
              <a:off x="4366592" y="3733136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R²=0,89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9AC5196-2998-B44C-9CA3-59B59780FE68}"/>
                </a:ext>
              </a:extLst>
            </p:cNvPr>
            <p:cNvSpPr txBox="1"/>
            <p:nvPr/>
          </p:nvSpPr>
          <p:spPr>
            <a:xfrm>
              <a:off x="3699294" y="4686099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R²=0,35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C219A08-1655-9423-08C1-36F22E68F31F}"/>
                </a:ext>
              </a:extLst>
            </p:cNvPr>
            <p:cNvSpPr txBox="1"/>
            <p:nvPr/>
          </p:nvSpPr>
          <p:spPr>
            <a:xfrm>
              <a:off x="5320750" y="4677047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R²=0,65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0503DC3A-6E55-F2BC-09F0-8855AF79E901}"/>
                </a:ext>
              </a:extLst>
            </p:cNvPr>
            <p:cNvSpPr txBox="1"/>
            <p:nvPr/>
          </p:nvSpPr>
          <p:spPr>
            <a:xfrm>
              <a:off x="6420679" y="3730342"/>
              <a:ext cx="694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R²=0,2</a:t>
              </a:r>
            </a:p>
          </p:txBody>
        </p:sp>
      </p:grpSp>
      <p:pic>
        <p:nvPicPr>
          <p:cNvPr id="24" name="Image 23" descr="Une image contenant fruit, abricot, Aliments naturels, pêche&#10;&#10;Le contenu généré par l’IA peut être incorrect.">
            <a:extLst>
              <a:ext uri="{FF2B5EF4-FFF2-40B4-BE49-F238E27FC236}">
                <a16:creationId xmlns:a16="http://schemas.microsoft.com/office/drawing/2014/main" id="{8416FBEF-B07C-6DFD-0D01-066CCBACB4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354" y="6180908"/>
            <a:ext cx="631037" cy="5907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A34B692-AD8F-A7F6-98E3-6F06683AF6F6}"/>
              </a:ext>
            </a:extLst>
          </p:cNvPr>
          <p:cNvSpPr txBox="1"/>
          <p:nvPr/>
        </p:nvSpPr>
        <p:spPr>
          <a:xfrm>
            <a:off x="10829545" y="6250537"/>
            <a:ext cx="1202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Projet </a:t>
            </a:r>
            <a:r>
              <a:rPr lang="fr-FR" sz="1200" dirty="0" err="1"/>
              <a:t>MicMac</a:t>
            </a:r>
            <a:endParaRPr lang="fr-FR" sz="1200" dirty="0"/>
          </a:p>
          <a:p>
            <a:r>
              <a:rPr lang="fr-FR" sz="1200" dirty="0"/>
              <a:t>V. Cottet, CTIFL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A7D02D-2C3B-7CD7-A41A-482F8E99D094}"/>
              </a:ext>
            </a:extLst>
          </p:cNvPr>
          <p:cNvSpPr txBox="1"/>
          <p:nvPr/>
        </p:nvSpPr>
        <p:spPr>
          <a:xfrm>
            <a:off x="500028" y="1338746"/>
            <a:ext cx="7157394" cy="51090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000" b="1" dirty="0"/>
              <a:t>Pistes à développer </a:t>
            </a:r>
          </a:p>
          <a:p>
            <a:r>
              <a:rPr lang="fr-FR" dirty="0"/>
              <a:t>Outil idéal : haut débit et capable de prédire les préférences des consommateurs</a:t>
            </a:r>
          </a:p>
          <a:p>
            <a:endParaRPr lang="fr-FR" dirty="0"/>
          </a:p>
          <a:p>
            <a:r>
              <a:rPr lang="fr-FR" dirty="0"/>
              <a:t>Prédiction des préférences consommateurs par méthodes sensorielles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Difficulté de prédire les préférences consommateurs à partir des mesures instrumentales</a:t>
            </a:r>
          </a:p>
        </p:txBody>
      </p:sp>
      <p:pic>
        <p:nvPicPr>
          <p:cNvPr id="27" name="Image 26" descr="Une image contenant texte, carte, diagramme, Tracé&#10;&#10;Le contenu généré par l’IA peut être incorrect.">
            <a:extLst>
              <a:ext uri="{FF2B5EF4-FFF2-40B4-BE49-F238E27FC236}">
                <a16:creationId xmlns:a16="http://schemas.microsoft.com/office/drawing/2014/main" id="{9462DDD6-8FB4-19FC-707F-73EC7A027F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0" y="2918284"/>
            <a:ext cx="6050804" cy="26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5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B151-483A-724D-056F-53C28738E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0E8056B-79B9-3561-1EA7-15ABFD97FCB0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EEBCC0E1-794A-802C-3003-D908A5AA6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D2D7096-E539-4DA0-7020-D90950159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BDC2718-AB0A-2202-5F77-4DC47FB54D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25CF0520-A496-FC12-4E32-9E04C7AFE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FAB7EBBA-27F5-6310-451F-4FB167F2A58F}"/>
              </a:ext>
            </a:extLst>
          </p:cNvPr>
          <p:cNvSpPr txBox="1"/>
          <p:nvPr/>
        </p:nvSpPr>
        <p:spPr>
          <a:xfrm>
            <a:off x="509652" y="1436609"/>
            <a:ext cx="7209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Évolution des critères de qualité dans le temps :</a:t>
            </a:r>
          </a:p>
        </p:txBody>
      </p: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EE9F784E-7DA3-46F2-ED51-9D8133A41E82}"/>
              </a:ext>
            </a:extLst>
          </p:cNvPr>
          <p:cNvSpPr/>
          <p:nvPr/>
        </p:nvSpPr>
        <p:spPr>
          <a:xfrm>
            <a:off x="390940" y="1966083"/>
            <a:ext cx="10879324" cy="808383"/>
          </a:xfrm>
          <a:prstGeom prst="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3D2884B-9651-C5D2-35FB-C270C07A02ED}"/>
              </a:ext>
            </a:extLst>
          </p:cNvPr>
          <p:cNvSpPr txBox="1"/>
          <p:nvPr/>
        </p:nvSpPr>
        <p:spPr>
          <a:xfrm>
            <a:off x="390940" y="2185608"/>
            <a:ext cx="259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Élaboration de la qualité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B7DF22C-B4C9-C4BD-084B-43AA39E5BC1F}"/>
              </a:ext>
            </a:extLst>
          </p:cNvPr>
          <p:cNvSpPr txBox="1"/>
          <p:nvPr/>
        </p:nvSpPr>
        <p:spPr>
          <a:xfrm>
            <a:off x="4214156" y="2194066"/>
            <a:ext cx="949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Récolte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D3E6458-6ACB-C8F9-301B-3347A6707B5C}"/>
              </a:ext>
            </a:extLst>
          </p:cNvPr>
          <p:cNvSpPr txBox="1"/>
          <p:nvPr/>
        </p:nvSpPr>
        <p:spPr>
          <a:xfrm>
            <a:off x="6965856" y="2185608"/>
            <a:ext cx="292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Affinage et / ou sénescence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1C44103-E7CF-2490-227B-353AACAAD78C}"/>
              </a:ext>
            </a:extLst>
          </p:cNvPr>
          <p:cNvCxnSpPr>
            <a:cxnSpLocks/>
          </p:cNvCxnSpPr>
          <p:nvPr/>
        </p:nvCxnSpPr>
        <p:spPr>
          <a:xfrm flipV="1">
            <a:off x="11782043" y="3069471"/>
            <a:ext cx="225930" cy="1640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563B3E4-32B0-FCAC-FB2F-769AB93367C5}"/>
              </a:ext>
            </a:extLst>
          </p:cNvPr>
          <p:cNvCxnSpPr>
            <a:cxnSpLocks/>
          </p:cNvCxnSpPr>
          <p:nvPr/>
        </p:nvCxnSpPr>
        <p:spPr>
          <a:xfrm flipV="1">
            <a:off x="11587043" y="4236965"/>
            <a:ext cx="225930" cy="1640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70F94AF-8A44-9F0D-7FB7-174624D8233D}"/>
              </a:ext>
            </a:extLst>
          </p:cNvPr>
          <p:cNvCxnSpPr>
            <a:cxnSpLocks/>
          </p:cNvCxnSpPr>
          <p:nvPr/>
        </p:nvCxnSpPr>
        <p:spPr>
          <a:xfrm>
            <a:off x="11587043" y="5009080"/>
            <a:ext cx="225930" cy="1640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CA59B4A0-F3D2-4CB4-1F06-70BF343E9BB2}"/>
              </a:ext>
            </a:extLst>
          </p:cNvPr>
          <p:cNvCxnSpPr>
            <a:cxnSpLocks/>
          </p:cNvCxnSpPr>
          <p:nvPr/>
        </p:nvCxnSpPr>
        <p:spPr>
          <a:xfrm>
            <a:off x="6819572" y="4551801"/>
            <a:ext cx="225930" cy="1640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8410B025-3485-DB9B-ED0F-E7792CD018A7}"/>
              </a:ext>
            </a:extLst>
          </p:cNvPr>
          <p:cNvCxnSpPr>
            <a:cxnSpLocks/>
          </p:cNvCxnSpPr>
          <p:nvPr/>
        </p:nvCxnSpPr>
        <p:spPr>
          <a:xfrm flipV="1">
            <a:off x="7492905" y="4924230"/>
            <a:ext cx="225930" cy="1640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Image 49">
            <a:extLst>
              <a:ext uri="{FF2B5EF4-FFF2-40B4-BE49-F238E27FC236}">
                <a16:creationId xmlns:a16="http://schemas.microsoft.com/office/drawing/2014/main" id="{EFB85091-90D9-BBB7-9501-236A12825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64" y="2661581"/>
            <a:ext cx="623375" cy="5392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3377D493-3F3B-DD21-145C-D51FB3634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38" y="4975325"/>
            <a:ext cx="505158" cy="5748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2" name="Image 51" descr="Une image contenant fruit, abricot, Aliments naturels, pêche&#10;&#10;Le contenu généré par l’IA peut être incorrect.">
            <a:extLst>
              <a:ext uri="{FF2B5EF4-FFF2-40B4-BE49-F238E27FC236}">
                <a16:creationId xmlns:a16="http://schemas.microsoft.com/office/drawing/2014/main" id="{7CF20FC0-62BA-A7A7-4FC1-9335065E7E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79" y="3797693"/>
            <a:ext cx="684491" cy="6408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0EB92AA2-F5A7-14DE-20E3-F4406C63B5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64" y="4423321"/>
            <a:ext cx="586706" cy="5012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11807B25-A9DB-7864-7794-DECFCB49AB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30" y="4071744"/>
            <a:ext cx="476700" cy="5900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5" name="Image 54" descr="Une image contenant fruit, Aliments naturels, produits, pomme&#10;&#10;Le contenu généré par l’IA peut être incorrect.">
            <a:extLst>
              <a:ext uri="{FF2B5EF4-FFF2-40B4-BE49-F238E27FC236}">
                <a16:creationId xmlns:a16="http://schemas.microsoft.com/office/drawing/2014/main" id="{4D6FA951-AA51-E338-E852-08245C627C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44" y="3286671"/>
            <a:ext cx="458365" cy="5012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A4AED5D6-F165-1470-04C7-09D3641E90D8}"/>
              </a:ext>
            </a:extLst>
          </p:cNvPr>
          <p:cNvSpPr txBox="1"/>
          <p:nvPr/>
        </p:nvSpPr>
        <p:spPr>
          <a:xfrm>
            <a:off x="4792483" y="2800368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Amidon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21C1C5E-7D5F-9D40-105F-7CAA50A87143}"/>
              </a:ext>
            </a:extLst>
          </p:cNvPr>
          <p:cNvSpPr txBox="1"/>
          <p:nvPr/>
        </p:nvSpPr>
        <p:spPr>
          <a:xfrm>
            <a:off x="4792483" y="3984427"/>
            <a:ext cx="1610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Couleur de fond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DC6A02F-C6D3-A20E-9199-907B641112D6}"/>
              </a:ext>
            </a:extLst>
          </p:cNvPr>
          <p:cNvSpPr txBox="1"/>
          <p:nvPr/>
        </p:nvSpPr>
        <p:spPr>
          <a:xfrm>
            <a:off x="4930985" y="4950957"/>
            <a:ext cx="919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Fermeté</a:t>
            </a:r>
          </a:p>
        </p:txBody>
      </p:sp>
      <p:pic>
        <p:nvPicPr>
          <p:cNvPr id="66" name="Graphique 65" descr="Arbre à feuilles caduques contour">
            <a:extLst>
              <a:ext uri="{FF2B5EF4-FFF2-40B4-BE49-F238E27FC236}">
                <a16:creationId xmlns:a16="http://schemas.microsoft.com/office/drawing/2014/main" id="{9CC7E3C1-5C03-15AF-446C-EEB2BE8706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81970" y="3853275"/>
            <a:ext cx="1266959" cy="1266959"/>
          </a:xfrm>
          <a:prstGeom prst="rect">
            <a:avLst/>
          </a:prstGeom>
        </p:spPr>
      </p:pic>
      <p:sp>
        <p:nvSpPr>
          <p:cNvPr id="67" name="Ellipse 66">
            <a:extLst>
              <a:ext uri="{FF2B5EF4-FFF2-40B4-BE49-F238E27FC236}">
                <a16:creationId xmlns:a16="http://schemas.microsoft.com/office/drawing/2014/main" id="{B89A8BD7-F674-4B5B-C238-4D4BCD398485}"/>
              </a:ext>
            </a:extLst>
          </p:cNvPr>
          <p:cNvSpPr/>
          <p:nvPr/>
        </p:nvSpPr>
        <p:spPr>
          <a:xfrm>
            <a:off x="332956" y="2935091"/>
            <a:ext cx="1188127" cy="531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4"/>
                </a:solidFill>
              </a:rPr>
              <a:t>Variété</a:t>
            </a:r>
          </a:p>
        </p:txBody>
      </p:sp>
      <p:cxnSp>
        <p:nvCxnSpPr>
          <p:cNvPr id="68" name="Connecteur : en arc 67">
            <a:extLst>
              <a:ext uri="{FF2B5EF4-FFF2-40B4-BE49-F238E27FC236}">
                <a16:creationId xmlns:a16="http://schemas.microsoft.com/office/drawing/2014/main" id="{5F3884DC-ECAC-4C1F-C0B7-32366AB6A962}"/>
              </a:ext>
            </a:extLst>
          </p:cNvPr>
          <p:cNvCxnSpPr>
            <a:cxnSpLocks/>
            <a:stCxn id="67" idx="6"/>
          </p:cNvCxnSpPr>
          <p:nvPr/>
        </p:nvCxnSpPr>
        <p:spPr>
          <a:xfrm>
            <a:off x="1521083" y="3201013"/>
            <a:ext cx="1062415" cy="750265"/>
          </a:xfrm>
          <a:prstGeom prst="curvedConnector2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39DB94AB-9E46-8E8D-49F8-121CCAA2311C}"/>
              </a:ext>
            </a:extLst>
          </p:cNvPr>
          <p:cNvSpPr/>
          <p:nvPr/>
        </p:nvSpPr>
        <p:spPr>
          <a:xfrm>
            <a:off x="326437" y="3537523"/>
            <a:ext cx="1201164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Pratiques culturales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97E72933-17CB-645E-81F9-447F5CD33A12}"/>
              </a:ext>
            </a:extLst>
          </p:cNvPr>
          <p:cNvSpPr/>
          <p:nvPr/>
        </p:nvSpPr>
        <p:spPr>
          <a:xfrm>
            <a:off x="225503" y="4324387"/>
            <a:ext cx="1403033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5"/>
                </a:solidFill>
              </a:rPr>
              <a:t>Conditions </a:t>
            </a:r>
            <a:r>
              <a:rPr lang="fr-FR" sz="1200" dirty="0" err="1">
                <a:solidFill>
                  <a:schemeClr val="accent5"/>
                </a:solidFill>
              </a:rPr>
              <a:t>pédo-climatiques</a:t>
            </a:r>
            <a:endParaRPr lang="fr-FR" sz="1200" dirty="0">
              <a:solidFill>
                <a:schemeClr val="accent5"/>
              </a:solidFill>
            </a:endParaRPr>
          </a:p>
        </p:txBody>
      </p:sp>
      <p:cxnSp>
        <p:nvCxnSpPr>
          <p:cNvPr id="71" name="Connecteur : en arc 70">
            <a:extLst>
              <a:ext uri="{FF2B5EF4-FFF2-40B4-BE49-F238E27FC236}">
                <a16:creationId xmlns:a16="http://schemas.microsoft.com/office/drawing/2014/main" id="{BFDCA8E3-E91F-1552-9E8D-F73BA4C3960D}"/>
              </a:ext>
            </a:extLst>
          </p:cNvPr>
          <p:cNvCxnSpPr>
            <a:cxnSpLocks/>
            <a:stCxn id="69" idx="6"/>
          </p:cNvCxnSpPr>
          <p:nvPr/>
        </p:nvCxnSpPr>
        <p:spPr>
          <a:xfrm>
            <a:off x="1527601" y="3895661"/>
            <a:ext cx="449558" cy="482390"/>
          </a:xfrm>
          <a:prstGeom prst="curvedConnector3">
            <a:avLst>
              <a:gd name="adj1" fmla="val 50000"/>
            </a:avLst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 : en arc 71">
            <a:extLst>
              <a:ext uri="{FF2B5EF4-FFF2-40B4-BE49-F238E27FC236}">
                <a16:creationId xmlns:a16="http://schemas.microsoft.com/office/drawing/2014/main" id="{5C25C6C5-FD5E-4D64-34E6-9251445A9794}"/>
              </a:ext>
            </a:extLst>
          </p:cNvPr>
          <p:cNvCxnSpPr>
            <a:cxnSpLocks/>
            <a:stCxn id="70" idx="6"/>
          </p:cNvCxnSpPr>
          <p:nvPr/>
        </p:nvCxnSpPr>
        <p:spPr>
          <a:xfrm flipV="1">
            <a:off x="1628536" y="4378051"/>
            <a:ext cx="348623" cy="304474"/>
          </a:xfrm>
          <a:prstGeom prst="curvedConnector3">
            <a:avLst>
              <a:gd name="adj1" fmla="val 50000"/>
            </a:avLst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Accolade fermante 72">
            <a:extLst>
              <a:ext uri="{FF2B5EF4-FFF2-40B4-BE49-F238E27FC236}">
                <a16:creationId xmlns:a16="http://schemas.microsoft.com/office/drawing/2014/main" id="{66748172-B555-0B84-8AF7-508571423F2F}"/>
              </a:ext>
            </a:extLst>
          </p:cNvPr>
          <p:cNvSpPr/>
          <p:nvPr/>
        </p:nvSpPr>
        <p:spPr>
          <a:xfrm>
            <a:off x="4639677" y="3423625"/>
            <a:ext cx="139299" cy="1494745"/>
          </a:xfrm>
          <a:prstGeom prst="rightBrace">
            <a:avLst>
              <a:gd name="adj1" fmla="val 70571"/>
              <a:gd name="adj2" fmla="val 51962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Accolade fermante 73">
            <a:extLst>
              <a:ext uri="{FF2B5EF4-FFF2-40B4-BE49-F238E27FC236}">
                <a16:creationId xmlns:a16="http://schemas.microsoft.com/office/drawing/2014/main" id="{0DD43D95-448E-4A85-9FBD-CC023BD99139}"/>
              </a:ext>
            </a:extLst>
          </p:cNvPr>
          <p:cNvSpPr/>
          <p:nvPr/>
        </p:nvSpPr>
        <p:spPr>
          <a:xfrm>
            <a:off x="4762409" y="4366767"/>
            <a:ext cx="163081" cy="1247894"/>
          </a:xfrm>
          <a:prstGeom prst="rightBrace">
            <a:avLst>
              <a:gd name="adj1" fmla="val 70571"/>
              <a:gd name="adj2" fmla="val 51962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ADCFBC5F-D678-2BE7-01F0-A52EF812B900}"/>
              </a:ext>
            </a:extLst>
          </p:cNvPr>
          <p:cNvSpPr txBox="1"/>
          <p:nvPr/>
        </p:nvSpPr>
        <p:spPr>
          <a:xfrm>
            <a:off x="430260" y="5427223"/>
            <a:ext cx="294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Importance du </a:t>
            </a:r>
            <a:r>
              <a:rPr lang="fr-FR" sz="1600" dirty="0" err="1"/>
              <a:t>multi-sites</a:t>
            </a:r>
            <a:r>
              <a:rPr lang="fr-FR" sz="1600" dirty="0"/>
              <a:t> / multi-pratiques pour évaluer la qualité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0D6A2B85-55AC-7BED-C3BA-5CF5285C5F97}"/>
              </a:ext>
            </a:extLst>
          </p:cNvPr>
          <p:cNvSpPr txBox="1"/>
          <p:nvPr/>
        </p:nvSpPr>
        <p:spPr>
          <a:xfrm>
            <a:off x="7632060" y="5586092"/>
            <a:ext cx="341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Importance du multi-pratiques / multi-circuits pour évaluer la qualité</a:t>
            </a:r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5948D8A0-D15E-0603-1720-E67993D6A6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79051" y="3111962"/>
            <a:ext cx="4635623" cy="20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D96A1-6C8A-BF9A-8B2D-3B701C609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8E2A62-B591-A170-318F-96CD364892B2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16826F3F-8C77-4D4C-E8D2-1D65273B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3137D6-450B-29D4-6BD4-BE9018868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E9E14B-DE3D-9868-35E3-EF652580AF3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441C7E6F-D83A-F551-5245-4EEB95591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BBF278F-FCB2-87D1-D63B-94FF6D09D9AE}"/>
              </a:ext>
            </a:extLst>
          </p:cNvPr>
          <p:cNvSpPr txBox="1"/>
          <p:nvPr/>
        </p:nvSpPr>
        <p:spPr bwMode="auto">
          <a:xfrm>
            <a:off x="500529" y="1396172"/>
            <a:ext cx="97245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A un stade avancé dans le programme de sélection</a:t>
            </a:r>
          </a:p>
          <a:p>
            <a:endParaRPr lang="fr-FR" sz="2400" b="1" dirty="0"/>
          </a:p>
          <a:p>
            <a:r>
              <a:rPr lang="fr-FR" sz="2400" dirty="0"/>
              <a:t>Evaluation du comportement des fruits après récolte et après </a:t>
            </a:r>
            <a:r>
              <a:rPr lang="fr-FR" sz="2400" dirty="0" err="1"/>
              <a:t>tranformation</a:t>
            </a:r>
            <a:r>
              <a:rPr lang="fr-FR" sz="2400" dirty="0"/>
              <a:t>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5ED9458-63C3-1BAC-AAC9-CCEE49D30B26}"/>
              </a:ext>
            </a:extLst>
          </p:cNvPr>
          <p:cNvGrpSpPr/>
          <p:nvPr/>
        </p:nvGrpSpPr>
        <p:grpSpPr>
          <a:xfrm>
            <a:off x="500529" y="3164392"/>
            <a:ext cx="2584135" cy="2497234"/>
            <a:chOff x="168253" y="3582934"/>
            <a:chExt cx="2584135" cy="249723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F461AD-23C9-0B07-54CC-AEB5DC83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8253" y="3716337"/>
              <a:ext cx="2584135" cy="2363831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719202F-A4D1-0615-BD42-8FBD09EA2717}"/>
                </a:ext>
              </a:extLst>
            </p:cNvPr>
            <p:cNvSpPr txBox="1"/>
            <p:nvPr/>
          </p:nvSpPr>
          <p:spPr>
            <a:xfrm>
              <a:off x="784536" y="3582934"/>
              <a:ext cx="12366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</a:rPr>
                <a:t>Production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87093A-8AB4-3FF8-872A-C0442EA986DC}"/>
              </a:ext>
            </a:extLst>
          </p:cNvPr>
          <p:cNvGrpSpPr/>
          <p:nvPr/>
        </p:nvGrpSpPr>
        <p:grpSpPr>
          <a:xfrm>
            <a:off x="4307463" y="3164392"/>
            <a:ext cx="1974874" cy="2565807"/>
            <a:chOff x="4105337" y="3514362"/>
            <a:chExt cx="1974874" cy="256580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5989302-BD1F-3435-87BA-B40F86F4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5337" y="3621961"/>
              <a:ext cx="1974874" cy="2458208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563C67B-578A-3FA2-D884-090109094666}"/>
                </a:ext>
              </a:extLst>
            </p:cNvPr>
            <p:cNvSpPr txBox="1"/>
            <p:nvPr/>
          </p:nvSpPr>
          <p:spPr bwMode="auto">
            <a:xfrm>
              <a:off x="4436941" y="3514362"/>
              <a:ext cx="13292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75000"/>
                    </a:schemeClr>
                  </a:solidFill>
                </a:rPr>
                <a:t>Post-récolte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D3C997D-E908-8327-D833-DE352F3E28EC}"/>
              </a:ext>
            </a:extLst>
          </p:cNvPr>
          <p:cNvGrpSpPr/>
          <p:nvPr/>
        </p:nvGrpSpPr>
        <p:grpSpPr>
          <a:xfrm>
            <a:off x="7664876" y="3095365"/>
            <a:ext cx="1896063" cy="2566749"/>
            <a:chOff x="8323204" y="3454639"/>
            <a:chExt cx="1896063" cy="256674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FBD170C-11A1-C5EA-88B8-50F86D401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3204" y="3647852"/>
              <a:ext cx="1896063" cy="2373536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6EBD618-2CCC-94F2-97DD-AB6580F6620C}"/>
                </a:ext>
              </a:extLst>
            </p:cNvPr>
            <p:cNvSpPr txBox="1"/>
            <p:nvPr/>
          </p:nvSpPr>
          <p:spPr bwMode="auto">
            <a:xfrm>
              <a:off x="8433065" y="3454639"/>
              <a:ext cx="1647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5050"/>
                  </a:solidFill>
                </a:rPr>
                <a:t>Transformation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100B7690-79B6-CE02-D15D-38CA90018C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00355" y="3396610"/>
            <a:ext cx="1239485" cy="77314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F88EA49-188B-C9F7-DE79-ECAB845DA9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1091498" y="3652288"/>
            <a:ext cx="699733" cy="164611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65F774B-ADCF-E209-FE70-02BC8F7AF9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9890290" y="4394758"/>
            <a:ext cx="1152764" cy="745537"/>
          </a:xfrm>
          <a:prstGeom prst="rect">
            <a:avLst/>
          </a:prstGeom>
        </p:spPr>
      </p:pic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23FE0946-800B-F8B1-5C39-232DE2D136DE}"/>
              </a:ext>
            </a:extLst>
          </p:cNvPr>
          <p:cNvSpPr/>
          <p:nvPr/>
        </p:nvSpPr>
        <p:spPr bwMode="auto">
          <a:xfrm>
            <a:off x="3268384" y="4221191"/>
            <a:ext cx="779158" cy="34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07C160A0-37D4-319C-05E9-F72BC14A1795}"/>
              </a:ext>
            </a:extLst>
          </p:cNvPr>
          <p:cNvSpPr/>
          <p:nvPr/>
        </p:nvSpPr>
        <p:spPr bwMode="auto">
          <a:xfrm>
            <a:off x="6611396" y="4221191"/>
            <a:ext cx="779158" cy="347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59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069FE-DE66-0FA0-3097-CB5E0264B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706B63B-C6C7-35A8-23C8-6100A7B04F4B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6A71D7F6-A8D2-7323-FF9E-9DD101E54A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7060A58-90D9-809D-2621-0F7966F5B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EDC727C-F1FC-D80D-444A-40104F0D18E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56398588-574B-C835-D242-2533DAC78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6CECC72C-D2E0-DF9D-8170-9E697CA932AA}"/>
              </a:ext>
            </a:extLst>
          </p:cNvPr>
          <p:cNvGrpSpPr/>
          <p:nvPr/>
        </p:nvGrpSpPr>
        <p:grpSpPr>
          <a:xfrm>
            <a:off x="556591" y="1302363"/>
            <a:ext cx="10975167" cy="5336235"/>
            <a:chOff x="146005" y="132489"/>
            <a:chExt cx="11385753" cy="6506109"/>
          </a:xfrm>
        </p:grpSpPr>
        <p:sp>
          <p:nvSpPr>
            <p:cNvPr id="9" name="Sous-titre 2">
              <a:extLst>
                <a:ext uri="{FF2B5EF4-FFF2-40B4-BE49-F238E27FC236}">
                  <a16:creationId xmlns:a16="http://schemas.microsoft.com/office/drawing/2014/main" id="{1A8B1EE9-27C8-4CB9-BF6B-28685D1331D0}"/>
                </a:ext>
              </a:extLst>
            </p:cNvPr>
            <p:cNvSpPr txBox="1">
              <a:spLocks/>
            </p:cNvSpPr>
            <p:nvPr/>
          </p:nvSpPr>
          <p:spPr>
            <a:xfrm>
              <a:off x="289560" y="745973"/>
              <a:ext cx="9887245" cy="58939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/>
                <a:t>Deux paramètres clés : Intensité respiratoire et production d’éthylène</a:t>
              </a:r>
              <a:endParaRPr lang="fr-FR" sz="2000" dirty="0"/>
            </a:p>
          </p:txBody>
        </p:sp>
        <p:graphicFrame>
          <p:nvGraphicFramePr>
            <p:cNvPr id="10" name="Object 18">
              <a:extLst>
                <a:ext uri="{FF2B5EF4-FFF2-40B4-BE49-F238E27FC236}">
                  <a16:creationId xmlns:a16="http://schemas.microsoft.com/office/drawing/2014/main" id="{0F127D06-6D3F-47E6-CB86-68EA3EFF95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4394319"/>
                </p:ext>
              </p:extLst>
            </p:nvPr>
          </p:nvGraphicFramePr>
          <p:xfrm>
            <a:off x="198098" y="1331890"/>
            <a:ext cx="1964155" cy="1515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Photo Editor Photo" r:id="rId7" imgW="6830378" imgH="5266667" progId="MSPhotoEd.3">
                    <p:embed/>
                  </p:oleObj>
                </mc:Choice>
                <mc:Fallback>
                  <p:oleObj name="Photo Editor Photo" r:id="rId7" imgW="6830378" imgH="5266667" progId="MSPhotoEd.3">
                    <p:embed/>
                    <p:pic>
                      <p:nvPicPr>
                        <p:cNvPr id="10" name="Object 18">
                          <a:extLst>
                            <a:ext uri="{FF2B5EF4-FFF2-40B4-BE49-F238E27FC236}">
                              <a16:creationId xmlns:a16="http://schemas.microsoft.com/office/drawing/2014/main" id="{0F127D06-6D3F-47E6-CB86-68EA3EFF951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098" y="1331890"/>
                          <a:ext cx="1964155" cy="15157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9">
              <a:extLst>
                <a:ext uri="{FF2B5EF4-FFF2-40B4-BE49-F238E27FC236}">
                  <a16:creationId xmlns:a16="http://schemas.microsoft.com/office/drawing/2014/main" id="{E84F1DAC-07D6-200D-CC68-386495A3FE0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039695"/>
                </p:ext>
              </p:extLst>
            </p:nvPr>
          </p:nvGraphicFramePr>
          <p:xfrm>
            <a:off x="3292212" y="1324664"/>
            <a:ext cx="1304666" cy="1512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Photo Editor Photo" r:id="rId9" imgW="3933333" imgH="5420482" progId="MSPhotoEd.3">
                    <p:embed/>
                  </p:oleObj>
                </mc:Choice>
                <mc:Fallback>
                  <p:oleObj name="Photo Editor Photo" r:id="rId9" imgW="3933333" imgH="5420482" progId="MSPhotoEd.3">
                    <p:embed/>
                    <p:pic>
                      <p:nvPicPr>
                        <p:cNvPr id="11" name="Object 19">
                          <a:extLst>
                            <a:ext uri="{FF2B5EF4-FFF2-40B4-BE49-F238E27FC236}">
                              <a16:creationId xmlns:a16="http://schemas.microsoft.com/office/drawing/2014/main" id="{E84F1DAC-07D6-200D-CC68-386495A3FE0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92212" y="1324664"/>
                          <a:ext cx="1304666" cy="1512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 Box 20">
              <a:extLst>
                <a:ext uri="{FF2B5EF4-FFF2-40B4-BE49-F238E27FC236}">
                  <a16:creationId xmlns:a16="http://schemas.microsoft.com/office/drawing/2014/main" id="{C9C3E54B-EEB9-B242-863F-ED88D8BB3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" y="132489"/>
              <a:ext cx="7947660" cy="562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ym typeface="Webdings" pitchFamily="18" charset="2"/>
                </a:rPr>
                <a:t>Aptitude à la conservation</a:t>
              </a:r>
              <a:endParaRPr lang="fr-FR" sz="2400" b="1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4A3C68E-05BD-36C7-C62F-A935736E9F2E}"/>
                </a:ext>
              </a:extLst>
            </p:cNvPr>
            <p:cNvSpPr txBox="1"/>
            <p:nvPr/>
          </p:nvSpPr>
          <p:spPr>
            <a:xfrm>
              <a:off x="5379720" y="1737089"/>
              <a:ext cx="5852664" cy="712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Prélèvement d’un volume précis de l’espace de tête et analyse GC</a:t>
              </a:r>
            </a:p>
            <a:p>
              <a:r>
                <a:rPr lang="fr-FR" sz="1600" dirty="0"/>
                <a:t>Quantification : Ethylène, O</a:t>
              </a:r>
              <a:r>
                <a:rPr lang="fr-FR" sz="1600" baseline="-25000" dirty="0"/>
                <a:t>2</a:t>
              </a:r>
              <a:r>
                <a:rPr lang="fr-FR" sz="1600" dirty="0"/>
                <a:t>, CO</a:t>
              </a:r>
              <a:r>
                <a:rPr lang="fr-FR" sz="1600" baseline="-25000" dirty="0"/>
                <a:t>2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0EE6F3C-EE30-34FB-0E72-15E4612B2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76280" y="3259189"/>
              <a:ext cx="5335442" cy="234374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184CBFA-DEAA-36A0-390F-BC405C7F053C}"/>
                </a:ext>
              </a:extLst>
            </p:cNvPr>
            <p:cNvSpPr txBox="1"/>
            <p:nvPr/>
          </p:nvSpPr>
          <p:spPr>
            <a:xfrm>
              <a:off x="7580484" y="3017585"/>
              <a:ext cx="2350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Variabilité physiologique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7770BC1-22E4-3E54-9D5B-F09AD217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55841" y="3426246"/>
              <a:ext cx="4177840" cy="217669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AC2838A-1583-1A9F-0726-46DA9FA21067}"/>
                </a:ext>
              </a:extLst>
            </p:cNvPr>
            <p:cNvSpPr txBox="1"/>
            <p:nvPr/>
          </p:nvSpPr>
          <p:spPr>
            <a:xfrm>
              <a:off x="1942913" y="3017585"/>
              <a:ext cx="1992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Variabilité génétique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607058B-E19E-2D3C-5964-217E66EDF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5" r="4424"/>
            <a:stretch/>
          </p:blipFill>
          <p:spPr>
            <a:xfrm>
              <a:off x="2277181" y="1335369"/>
              <a:ext cx="900102" cy="1508759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070E493-21A6-8C62-63A5-A1374BA00342}"/>
                </a:ext>
              </a:extLst>
            </p:cNvPr>
            <p:cNvSpPr txBox="1"/>
            <p:nvPr/>
          </p:nvSpPr>
          <p:spPr>
            <a:xfrm>
              <a:off x="146005" y="5715268"/>
              <a:ext cx="1138575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b="1" dirty="0">
                  <a:solidFill>
                    <a:schemeClr val="tx1"/>
                  </a:solidFill>
                </a:rPr>
                <a:t>Méthode générique mais méthode R&amp;D </a:t>
              </a:r>
              <a:endParaRPr lang="fr-FR" b="1" dirty="0"/>
            </a:p>
            <a:p>
              <a:pPr algn="l"/>
              <a:r>
                <a:rPr lang="fr-FR" b="1" dirty="0">
                  <a:solidFill>
                    <a:schemeClr val="tx1"/>
                  </a:solidFill>
                </a:rPr>
                <a:t>Paramètres qui permettent de sélectionner les fruits </a:t>
              </a:r>
              <a:r>
                <a:rPr lang="fr-FR" b="1" dirty="0"/>
                <a:t>aptes à la conservation et déterminer</a:t>
              </a:r>
              <a:r>
                <a:rPr lang="fr-FR" b="1" dirty="0">
                  <a:solidFill>
                    <a:schemeClr val="tx1"/>
                  </a:solidFill>
                </a:rPr>
                <a:t> les meilleures conditions de stockage (température, atmosphère</a:t>
              </a:r>
              <a:r>
                <a:rPr lang="fr-FR" b="1" dirty="0"/>
                <a:t>)</a:t>
              </a:r>
              <a:r>
                <a:rPr lang="fr-FR" b="1" dirty="0">
                  <a:solidFill>
                    <a:schemeClr val="tx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647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96212-C772-1BFC-A27C-B981771C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DBDE689-1973-1EB4-9967-3ABC2FD60C2B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42B86A3A-7A94-0FD6-E828-DB4266448B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773816-92E0-E850-D738-802BE7F1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12EC386-D742-9C3D-74A5-8B77161768F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3F9147B1-FF37-35A2-226A-34E0F78A2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0B0C7F3-DA7F-342A-9FF0-A7C5665DB3A8}"/>
              </a:ext>
            </a:extLst>
          </p:cNvPr>
          <p:cNvGrpSpPr/>
          <p:nvPr/>
        </p:nvGrpSpPr>
        <p:grpSpPr>
          <a:xfrm>
            <a:off x="662609" y="1311964"/>
            <a:ext cx="11250648" cy="5457793"/>
            <a:chOff x="289560" y="246864"/>
            <a:chExt cx="11623697" cy="6522894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2340960-8502-C17F-895D-0448B295551C}"/>
                </a:ext>
              </a:extLst>
            </p:cNvPr>
            <p:cNvGrpSpPr/>
            <p:nvPr/>
          </p:nvGrpSpPr>
          <p:grpSpPr>
            <a:xfrm>
              <a:off x="477475" y="1742210"/>
              <a:ext cx="1592552" cy="2086499"/>
              <a:chOff x="6435831" y="2136041"/>
              <a:chExt cx="1592552" cy="2086499"/>
            </a:xfrm>
          </p:grpSpPr>
          <p:pic>
            <p:nvPicPr>
              <p:cNvPr id="7" name="Picture 11" descr="grotte photo 5_cavité périnucléaire">
                <a:extLst>
                  <a:ext uri="{FF2B5EF4-FFF2-40B4-BE49-F238E27FC236}">
                    <a16:creationId xmlns:a16="http://schemas.microsoft.com/office/drawing/2014/main" id="{162E7996-DF67-474F-83C9-8A25D04F71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471566" y="2136041"/>
                <a:ext cx="1556817" cy="16133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CE1F12BD-33A5-3F27-81A6-3004C8BB43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35831" y="3945541"/>
                <a:ext cx="1456489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Cavité périnucléaire</a:t>
                </a:r>
              </a:p>
            </p:txBody>
          </p:sp>
          <p:sp>
            <p:nvSpPr>
              <p:cNvPr id="10" name="Line 13">
                <a:extLst>
                  <a:ext uri="{FF2B5EF4-FFF2-40B4-BE49-F238E27FC236}">
                    <a16:creationId xmlns:a16="http://schemas.microsoft.com/office/drawing/2014/main" id="{3DC337DE-A711-19B4-8F12-F9B13FA09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80312" y="3214415"/>
                <a:ext cx="36513" cy="7186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 Box 20">
              <a:extLst>
                <a:ext uri="{FF2B5EF4-FFF2-40B4-BE49-F238E27FC236}">
                  <a16:creationId xmlns:a16="http://schemas.microsoft.com/office/drawing/2014/main" id="{949376AD-CF67-DC8D-6787-CBF22C293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" y="246864"/>
              <a:ext cx="1081799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000" b="1" dirty="0">
                  <a:sym typeface="Webdings" pitchFamily="18" charset="2"/>
                </a:rPr>
                <a:t>Test rapide et simple pour aider à identifier la maturité : spécifique à l’abricot</a:t>
              </a:r>
              <a:endParaRPr lang="fr-FR" sz="2000" b="1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68E36C9-5B01-BB67-71CD-F189D9232FB1}"/>
                </a:ext>
              </a:extLst>
            </p:cNvPr>
            <p:cNvSpPr txBox="1"/>
            <p:nvPr/>
          </p:nvSpPr>
          <p:spPr>
            <a:xfrm>
              <a:off x="361467" y="748591"/>
              <a:ext cx="11097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Couleur des fruits : paramètre utilisé le plus commun, mais avec l’émergence de génotypes très colorés, il est nécessaire d’avoir d’autres indicateurs </a:t>
              </a:r>
            </a:p>
          </p:txBody>
        </p:sp>
        <p:pic>
          <p:nvPicPr>
            <p:cNvPr id="13" name="Picture 19">
              <a:extLst>
                <a:ext uri="{FF2B5EF4-FFF2-40B4-BE49-F238E27FC236}">
                  <a16:creationId xmlns:a16="http://schemas.microsoft.com/office/drawing/2014/main" id="{F951B4FE-42C1-8ACC-77D0-B1CC27957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8264" y="1487733"/>
              <a:ext cx="2896810" cy="2538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228DBE69-BD08-94B4-0DB1-6AB9A1596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330" y="1495022"/>
              <a:ext cx="2818312" cy="2526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6EE28483-9B77-0CF3-B004-90F2DE9D9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770" y="1492644"/>
              <a:ext cx="2890008" cy="252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22">
              <a:extLst>
                <a:ext uri="{FF2B5EF4-FFF2-40B4-BE49-F238E27FC236}">
                  <a16:creationId xmlns:a16="http://schemas.microsoft.com/office/drawing/2014/main" id="{4EA6B6E1-3024-0CF7-15DB-BF7A2AA67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1321" y="2140416"/>
              <a:ext cx="916142" cy="338554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Ethylène</a:t>
              </a:r>
            </a:p>
            <a:p>
              <a:pPr algn="ctr"/>
              <a:r>
                <a:rPr lang="fr-FR" sz="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(nmol.h</a:t>
              </a:r>
              <a:r>
                <a:rPr lang="fr-FR" sz="800" b="1" baseline="30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-1</a:t>
              </a:r>
              <a:r>
                <a:rPr lang="fr-FR" sz="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.kg</a:t>
              </a:r>
              <a:r>
                <a:rPr lang="fr-FR" sz="800" b="1" baseline="30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-1</a:t>
              </a:r>
              <a:r>
                <a:rPr lang="fr-FR" sz="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Text Box 23">
              <a:extLst>
                <a:ext uri="{FF2B5EF4-FFF2-40B4-BE49-F238E27FC236}">
                  <a16:creationId xmlns:a16="http://schemas.microsoft.com/office/drawing/2014/main" id="{CD2F66D0-8142-67A9-571B-57ECC1F46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1320" y="3065094"/>
              <a:ext cx="931937" cy="2154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Cavité (%)</a:t>
              </a:r>
            </a:p>
          </p:txBody>
        </p:sp>
        <p:sp>
          <p:nvSpPr>
            <p:cNvPr id="18" name="Text Box 24">
              <a:extLst>
                <a:ext uri="{FF2B5EF4-FFF2-40B4-BE49-F238E27FC236}">
                  <a16:creationId xmlns:a16="http://schemas.microsoft.com/office/drawing/2014/main" id="{7169D048-953D-29AA-B4EA-B878C430F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7668" y="3884404"/>
              <a:ext cx="105237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prstClr val="black"/>
                  </a:solidFill>
                  <a:latin typeface="Comic Sans MS" pitchFamily="66" charset="0"/>
                </a:rPr>
                <a:t>Picking date</a:t>
              </a:r>
            </a:p>
          </p:txBody>
        </p:sp>
        <p:sp>
          <p:nvSpPr>
            <p:cNvPr id="19" name="Text Box 25">
              <a:extLst>
                <a:ext uri="{FF2B5EF4-FFF2-40B4-BE49-F238E27FC236}">
                  <a16:creationId xmlns:a16="http://schemas.microsoft.com/office/drawing/2014/main" id="{27577537-0495-38A5-5B28-41A014CB3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1320" y="2672005"/>
              <a:ext cx="916142" cy="21544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Couleur a*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7575DEC-4B6C-50AE-3AF6-0C13E948C0DD}"/>
                </a:ext>
              </a:extLst>
            </p:cNvPr>
            <p:cNvSpPr txBox="1"/>
            <p:nvPr/>
          </p:nvSpPr>
          <p:spPr>
            <a:xfrm>
              <a:off x="289560" y="4375395"/>
              <a:ext cx="115022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Apparition de la cavité périnucléaire : un bon indicateur de l’initiation éthylénique et du changement de couleur (</a:t>
              </a:r>
              <a:r>
                <a:rPr lang="fr-FR" sz="1400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déverdissement</a:t>
              </a:r>
              <a:r>
                <a:rPr lang="fr-FR" sz="1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r>
                <a:rPr lang="fr-FR" sz="1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Stade où les abricots sont capables de continuer à murir après récolte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8679E0B-AF0A-0D79-28C3-1F255FCE2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6570" y="5025536"/>
              <a:ext cx="5274528" cy="1467223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165A15A-E021-7842-6A97-96F520F7A9A2}"/>
                </a:ext>
              </a:extLst>
            </p:cNvPr>
            <p:cNvSpPr txBox="1"/>
            <p:nvPr/>
          </p:nvSpPr>
          <p:spPr>
            <a:xfrm>
              <a:off x="4883716" y="6492759"/>
              <a:ext cx="609760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/>
                <a:t>Gouble </a:t>
              </a:r>
              <a:r>
                <a:rPr lang="fr-FR" sz="1200" i="1" dirty="0"/>
                <a:t>et al</a:t>
              </a:r>
              <a:r>
                <a:rPr lang="fr-FR" sz="1200" dirty="0"/>
                <a:t>. Arboriculture fruitière - mars 2007 - N°613 - p 25 à 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295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C8D3F-93E3-CD67-F250-F6059780B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AAE9907-DC22-A37B-A5B6-AE15E933E79D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D1049C69-12E1-44C3-0817-73F48182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A51B99-A5D5-CFE0-F6E7-15AF37BAB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933AB76-3AF3-0D69-E619-D4CFB854D23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BE8C60CA-FE3C-1E6A-103C-2FD967BB2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E2E1F7DC-D1EF-1C4C-2CA7-865E7948DC6D}"/>
              </a:ext>
            </a:extLst>
          </p:cNvPr>
          <p:cNvGrpSpPr/>
          <p:nvPr/>
        </p:nvGrpSpPr>
        <p:grpSpPr>
          <a:xfrm>
            <a:off x="477077" y="1303668"/>
            <a:ext cx="11490280" cy="5368800"/>
            <a:chOff x="159372" y="304842"/>
            <a:chExt cx="11794735" cy="6293116"/>
          </a:xfrm>
        </p:grpSpPr>
        <p:sp>
          <p:nvSpPr>
            <p:cNvPr id="6" name="Text Box 20">
              <a:extLst>
                <a:ext uri="{FF2B5EF4-FFF2-40B4-BE49-F238E27FC236}">
                  <a16:creationId xmlns:a16="http://schemas.microsoft.com/office/drawing/2014/main" id="{0DED5F38-7178-F6E1-3E9F-72C0E3D53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372" y="304842"/>
              <a:ext cx="9762996" cy="829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000" b="1" dirty="0">
                  <a:sym typeface="Webdings" pitchFamily="18" charset="2"/>
                </a:rPr>
                <a:t>Aptitude à la transformation : révéler l’aptitude d’un fruit à apporter de la viscosité </a:t>
              </a:r>
            </a:p>
            <a:p>
              <a:r>
                <a:rPr lang="fr-FR" sz="2000" b="1" dirty="0">
                  <a:sym typeface="Webdings" pitchFamily="18" charset="2"/>
                </a:rPr>
                <a:t> 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BE81805-005E-557F-6B54-EC17822C5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72" y="1746823"/>
              <a:ext cx="4057278" cy="3978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EAA2113-1011-E1FD-074D-2C3427699FFE}"/>
                </a:ext>
              </a:extLst>
            </p:cNvPr>
            <p:cNvSpPr txBox="1"/>
            <p:nvPr/>
          </p:nvSpPr>
          <p:spPr>
            <a:xfrm>
              <a:off x="438243" y="5922712"/>
              <a:ext cx="36272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Inactivation ou non des enzymes </a:t>
              </a:r>
              <a:r>
                <a:rPr lang="fr-FR" sz="1200" b="1" dirty="0" err="1"/>
                <a:t>pectinolytiques</a:t>
              </a:r>
              <a:r>
                <a:rPr lang="fr-FR" sz="1200" b="1" dirty="0"/>
                <a:t> </a:t>
              </a: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66DE882A-61E9-D9B6-8D7C-CB54D90790FF}"/>
                </a:ext>
              </a:extLst>
            </p:cNvPr>
            <p:cNvGrpSpPr/>
            <p:nvPr/>
          </p:nvGrpSpPr>
          <p:grpSpPr>
            <a:xfrm>
              <a:off x="4647634" y="2101850"/>
              <a:ext cx="2648086" cy="3042120"/>
              <a:chOff x="4647634" y="2101850"/>
              <a:chExt cx="2648086" cy="30421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F4C2C0B-CB1F-729D-428E-9C5023D85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4075" y="2101850"/>
                <a:ext cx="244493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n-US" sz="1600" b="1" dirty="0">
                    <a:solidFill>
                      <a:srgbClr val="000000"/>
                    </a:solidFill>
                    <a:latin typeface="+mn-lt"/>
                  </a:rPr>
                  <a:t>Test de </a:t>
                </a:r>
                <a:r>
                  <a:rPr lang="fr-FR" altLang="en-US" sz="1600" b="1" dirty="0" err="1">
                    <a:solidFill>
                      <a:srgbClr val="000000"/>
                    </a:solidFill>
                    <a:latin typeface="+mn-lt"/>
                  </a:rPr>
                  <a:t>Bostwik</a:t>
                </a:r>
                <a:endParaRPr lang="en-US" altLang="en-US" sz="1600" b="1" dirty="0">
                  <a:latin typeface="+mn-lt"/>
                </a:endParaRPr>
              </a:p>
            </p:txBody>
          </p: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A1FDE18E-EE90-004B-237C-D2CFE6501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0556" y="4210472"/>
                <a:ext cx="2495678" cy="933498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783C29C0-EE91-303D-A48B-7EAA9936E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47634" y="2705283"/>
                <a:ext cx="2648086" cy="1073205"/>
              </a:xfrm>
              <a:prstGeom prst="rect">
                <a:avLst/>
              </a:prstGeom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BCB42EF-44EB-E409-E38A-9CB7B21DBEF8}"/>
                  </a:ext>
                </a:extLst>
              </p:cNvPr>
              <p:cNvSpPr txBox="1"/>
              <p:nvPr/>
            </p:nvSpPr>
            <p:spPr>
              <a:xfrm>
                <a:off x="4664075" y="2412650"/>
                <a:ext cx="12293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rgbClr val="0000FF"/>
                    </a:solidFill>
                  </a:rPr>
                  <a:t>Cold break (CB)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FCB30D4-7026-1D3F-5EAE-4E45FB28DDA9}"/>
                  </a:ext>
                </a:extLst>
              </p:cNvPr>
              <p:cNvSpPr txBox="1"/>
              <p:nvPr/>
            </p:nvSpPr>
            <p:spPr>
              <a:xfrm>
                <a:off x="4664075" y="3929590"/>
                <a:ext cx="11587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</a:rPr>
                  <a:t>Hot break (HB)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E086D8C-1CF8-DDBD-BA65-1B67188A418C}"/>
                </a:ext>
              </a:extLst>
            </p:cNvPr>
            <p:cNvSpPr txBox="1"/>
            <p:nvPr/>
          </p:nvSpPr>
          <p:spPr>
            <a:xfrm>
              <a:off x="8043747" y="4354055"/>
              <a:ext cx="39103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Sélection de génotypes capables d’apporter de la viscosité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D70DE8CB-8C44-9A48-186F-982C66421AAD}"/>
                </a:ext>
              </a:extLst>
            </p:cNvPr>
            <p:cNvCxnSpPr/>
            <p:nvPr/>
          </p:nvCxnSpPr>
          <p:spPr>
            <a:xfrm>
              <a:off x="7400925" y="4677221"/>
              <a:ext cx="4346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74">
              <a:extLst>
                <a:ext uri="{FF2B5EF4-FFF2-40B4-BE49-F238E27FC236}">
                  <a16:creationId xmlns:a16="http://schemas.microsoft.com/office/drawing/2014/main" id="{00509DE0-2ABC-D827-E831-CAF1B1A78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8542" y="6320959"/>
              <a:ext cx="28575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200" dirty="0"/>
                <a:t>Page </a:t>
              </a:r>
              <a:r>
                <a:rPr lang="fr-FR" altLang="en-US" sz="1200" i="1" dirty="0"/>
                <a:t>et al., </a:t>
              </a:r>
              <a:r>
                <a:rPr lang="fr-FR" altLang="en-US" sz="1200" dirty="0"/>
                <a:t>Food Chemistry 2012</a:t>
              </a:r>
              <a:endParaRPr lang="en-US" altLang="en-US" sz="1200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F3816400-5FF0-4AAB-ABA2-5D16D35C4D77}"/>
              </a:ext>
            </a:extLst>
          </p:cNvPr>
          <p:cNvSpPr txBox="1"/>
          <p:nvPr/>
        </p:nvSpPr>
        <p:spPr>
          <a:xfrm>
            <a:off x="8158283" y="5477259"/>
            <a:ext cx="205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Méthode générique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1981B4B-CC67-4A35-8EBA-0B4C96072880}"/>
              </a:ext>
            </a:extLst>
          </p:cNvPr>
          <p:cNvSpPr txBox="1"/>
          <p:nvPr/>
        </p:nvSpPr>
        <p:spPr>
          <a:xfrm>
            <a:off x="1445037" y="1994935"/>
            <a:ext cx="2244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ym typeface="Webdings" pitchFamily="18" charset="2"/>
              </a:rPr>
              <a:t>Protocole de cuisson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100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6B94F-F164-942A-0DEE-D6C499EF8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FFED704-10A0-58E2-05C0-BB40301B0C4E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BA32C981-D1CF-356C-C4A4-7DA3CF891C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E65E6C-BC02-4EFB-B291-F3DCD6074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644461F-BD57-E6BB-57F9-16C6F1FC36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E39458C1-C603-EED7-4FC6-B96AB4FE8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CAD469CE-7B54-993D-9631-6D5B5AC44C16}"/>
              </a:ext>
            </a:extLst>
          </p:cNvPr>
          <p:cNvGrpSpPr/>
          <p:nvPr/>
        </p:nvGrpSpPr>
        <p:grpSpPr>
          <a:xfrm>
            <a:off x="648014" y="1254206"/>
            <a:ext cx="10005066" cy="4937367"/>
            <a:chOff x="289560" y="1479319"/>
            <a:chExt cx="10005066" cy="4937367"/>
          </a:xfrm>
        </p:grpSpPr>
        <p:pic>
          <p:nvPicPr>
            <p:cNvPr id="6" name="Picture 13" descr="NIRFigura5">
              <a:extLst>
                <a:ext uri="{FF2B5EF4-FFF2-40B4-BE49-F238E27FC236}">
                  <a16:creationId xmlns:a16="http://schemas.microsoft.com/office/drawing/2014/main" id="{360E14B5-AFA0-F6D4-73E3-6F900A66D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" t="26401" r="50000"/>
            <a:stretch/>
          </p:blipFill>
          <p:spPr bwMode="auto">
            <a:xfrm>
              <a:off x="5245926" y="2453422"/>
              <a:ext cx="2199268" cy="1245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0991BF9-D063-662B-6471-46E108B18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40441" y="1969701"/>
              <a:ext cx="1616722" cy="182591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EABE98B-BA4A-5DD8-9C5F-59A4EA893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3074" b="3656"/>
            <a:stretch/>
          </p:blipFill>
          <p:spPr>
            <a:xfrm>
              <a:off x="2152439" y="2104826"/>
              <a:ext cx="1085832" cy="1593750"/>
            </a:xfrm>
            <a:prstGeom prst="rect">
              <a:avLst/>
            </a:prstGeom>
          </p:spPr>
        </p:pic>
        <p:sp>
          <p:nvSpPr>
            <p:cNvPr id="10" name="Flèche droite 21">
              <a:extLst>
                <a:ext uri="{FF2B5EF4-FFF2-40B4-BE49-F238E27FC236}">
                  <a16:creationId xmlns:a16="http://schemas.microsoft.com/office/drawing/2014/main" id="{9A039066-B5F2-8546-8C65-2DBD874E30BD}"/>
                </a:ext>
              </a:extLst>
            </p:cNvPr>
            <p:cNvSpPr/>
            <p:nvPr/>
          </p:nvSpPr>
          <p:spPr>
            <a:xfrm rot="5400000">
              <a:off x="4663946" y="4033785"/>
              <a:ext cx="498764" cy="32419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FF0000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F1AF277-AD52-425F-5344-9B022CBC3013}"/>
                </a:ext>
              </a:extLst>
            </p:cNvPr>
            <p:cNvSpPr txBox="1"/>
            <p:nvPr/>
          </p:nvSpPr>
          <p:spPr>
            <a:xfrm>
              <a:off x="6247896" y="5327423"/>
              <a:ext cx="32623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Spectre spécifique de la composition et des propriétés du fruit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51859EE-3BBB-6E77-B9D9-D8CB90705AB8}"/>
                </a:ext>
              </a:extLst>
            </p:cNvPr>
            <p:cNvGrpSpPr/>
            <p:nvPr/>
          </p:nvGrpSpPr>
          <p:grpSpPr>
            <a:xfrm>
              <a:off x="3882549" y="4822936"/>
              <a:ext cx="2061557" cy="1593750"/>
              <a:chOff x="4696690" y="4708853"/>
              <a:chExt cx="2061557" cy="1593750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7A2658BB-C8DA-DF37-D707-AA0992D93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4696690" y="4771505"/>
                <a:ext cx="2049436" cy="1489335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903646F-9001-522C-F3FF-FFBC69DAD5C8}"/>
                  </a:ext>
                </a:extLst>
              </p:cNvPr>
              <p:cNvSpPr/>
              <p:nvPr/>
            </p:nvSpPr>
            <p:spPr>
              <a:xfrm>
                <a:off x="4713316" y="4708853"/>
                <a:ext cx="2044931" cy="159375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F6CD76-D14E-B06F-6BFD-21ADEEA9EA32}"/>
                </a:ext>
              </a:extLst>
            </p:cNvPr>
            <p:cNvSpPr/>
            <p:nvPr/>
          </p:nvSpPr>
          <p:spPr>
            <a:xfrm>
              <a:off x="1341508" y="3833701"/>
              <a:ext cx="25585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/>
                <a:t>Rayonnement visible-infrarouge</a:t>
              </a:r>
            </a:p>
          </p:txBody>
        </p:sp>
        <p:sp>
          <p:nvSpPr>
            <p:cNvPr id="16" name="Text Box 20">
              <a:extLst>
                <a:ext uri="{FF2B5EF4-FFF2-40B4-BE49-F238E27FC236}">
                  <a16:creationId xmlns:a16="http://schemas.microsoft.com/office/drawing/2014/main" id="{6F194A99-E456-31AF-46AD-3F3131C83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" y="1479319"/>
              <a:ext cx="1000506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000" b="1" dirty="0">
                  <a:sym typeface="Webdings" pitchFamily="18" charset="2"/>
                </a:rPr>
                <a:t>Outil adapté au phénotypage « haut débit » : Spectroscopie Visible-Proche Infrarouge</a:t>
              </a:r>
              <a:endParaRPr lang="fr-F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9953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D1426-D50A-B8B8-CC4A-2C53501E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FDB4CE7-6944-21F3-4202-305212784059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4B804218-A3B8-1B36-2DBA-E414F327E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913DBCB-E9DD-ECA6-5AF9-CD27B2892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0F345E-8B90-E468-7081-94BD94DFE9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DF9272C1-5899-8ECB-74AE-B94477E3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A125EA-68ED-3EB2-352E-5E44B599137F}"/>
              </a:ext>
            </a:extLst>
          </p:cNvPr>
          <p:cNvSpPr/>
          <p:nvPr/>
        </p:nvSpPr>
        <p:spPr>
          <a:xfrm>
            <a:off x="584595" y="1353039"/>
            <a:ext cx="4525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NIRS tout au long de la filière</a:t>
            </a:r>
          </a:p>
          <a:p>
            <a:r>
              <a:rPr lang="fr-FR" sz="2000" b="1" dirty="0"/>
              <a:t>Cas des céréales </a:t>
            </a:r>
            <a:endParaRPr lang="fr-FR" sz="20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BE6D410-E70D-C314-4306-810151A1D24E}"/>
              </a:ext>
            </a:extLst>
          </p:cNvPr>
          <p:cNvGrpSpPr/>
          <p:nvPr/>
        </p:nvGrpSpPr>
        <p:grpSpPr>
          <a:xfrm>
            <a:off x="1590261" y="2020957"/>
            <a:ext cx="9561256" cy="2013348"/>
            <a:chOff x="734221" y="4771362"/>
            <a:chExt cx="9492980" cy="124865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D4F8080-1218-2416-D9B1-47905FDF7744}"/>
                </a:ext>
              </a:extLst>
            </p:cNvPr>
            <p:cNvGrpSpPr/>
            <p:nvPr/>
          </p:nvGrpSpPr>
          <p:grpSpPr>
            <a:xfrm>
              <a:off x="734221" y="4771362"/>
              <a:ext cx="9395397" cy="946059"/>
              <a:chOff x="1477538" y="1456267"/>
              <a:chExt cx="10329328" cy="1244601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FC31CDFA-1B39-174F-DC8B-36D06E049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958" t="27222" r="26668" b="50514"/>
              <a:stretch/>
            </p:blipFill>
            <p:spPr>
              <a:xfrm>
                <a:off x="1477538" y="1607955"/>
                <a:ext cx="5181600" cy="1092913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5A82F358-B084-BDD7-E2BA-9B2DEB49A5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958" t="52323" r="26668" b="24815"/>
              <a:stretch/>
            </p:blipFill>
            <p:spPr>
              <a:xfrm>
                <a:off x="6625266" y="1456267"/>
                <a:ext cx="5181600" cy="1122262"/>
              </a:xfrm>
              <a:prstGeom prst="rect">
                <a:avLst/>
              </a:prstGeom>
            </p:spPr>
          </p:pic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ECE511A-E62E-C93D-9CE4-BEA4F345F36B}"/>
                </a:ext>
              </a:extLst>
            </p:cNvPr>
            <p:cNvSpPr txBox="1"/>
            <p:nvPr/>
          </p:nvSpPr>
          <p:spPr>
            <a:xfrm>
              <a:off x="4884713" y="5712235"/>
              <a:ext cx="53424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(</a:t>
              </a:r>
              <a:r>
                <a:rPr lang="en-US" sz="1400" dirty="0" err="1"/>
                <a:t>Barbano</a:t>
              </a:r>
              <a:r>
                <a:rPr lang="en-US" sz="1400" dirty="0"/>
                <a:t> et Clark, 1989 ; </a:t>
              </a:r>
              <a:r>
                <a:rPr lang="fr-FR" sz="1400" dirty="0"/>
                <a:t>Bertrand et Dufour, 2000 ; Lynch et al., 2006 )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780612B-CFFA-CCA3-F298-D654571F8917}"/>
                </a:ext>
              </a:extLst>
            </p:cNvPr>
            <p:cNvSpPr txBox="1"/>
            <p:nvPr/>
          </p:nvSpPr>
          <p:spPr>
            <a:xfrm>
              <a:off x="1315036" y="4796897"/>
              <a:ext cx="1127639" cy="3781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dirty="0">
                <a:solidFill>
                  <a:srgbClr val="0000FF"/>
                </a:solidFill>
              </a:endParaRPr>
            </a:p>
            <a:p>
              <a:pPr algn="ctr"/>
              <a:r>
                <a:rPr lang="fr-FR" dirty="0">
                  <a:solidFill>
                    <a:srgbClr val="0000FF"/>
                  </a:solidFill>
                </a:rPr>
                <a:t>Sélection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3EEE781-E1A9-CA36-A295-B44B9EF3CC62}"/>
                </a:ext>
              </a:extLst>
            </p:cNvPr>
            <p:cNvSpPr txBox="1"/>
            <p:nvPr/>
          </p:nvSpPr>
          <p:spPr>
            <a:xfrm>
              <a:off x="2656924" y="4803853"/>
              <a:ext cx="1339708" cy="3781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00FF"/>
                  </a:solidFill>
                </a:rPr>
                <a:t>Suivi production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4A7198-10FD-8EE8-9F81-D32C7D33AA40}"/>
                </a:ext>
              </a:extLst>
            </p:cNvPr>
            <p:cNvSpPr/>
            <p:nvPr/>
          </p:nvSpPr>
          <p:spPr>
            <a:xfrm>
              <a:off x="4425130" y="4959543"/>
              <a:ext cx="1002162" cy="216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00FF"/>
                  </a:solidFill>
                </a:rPr>
                <a:t>Mélanges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5C92DB-B44E-B318-DFCB-9A66D831D94C}"/>
                </a:ext>
              </a:extLst>
            </p:cNvPr>
            <p:cNvSpPr/>
            <p:nvPr/>
          </p:nvSpPr>
          <p:spPr>
            <a:xfrm>
              <a:off x="5495217" y="4801921"/>
              <a:ext cx="1323558" cy="3781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00FF"/>
                  </a:solidFill>
                </a:rPr>
                <a:t>   </a:t>
              </a:r>
            </a:p>
            <a:p>
              <a:r>
                <a:rPr lang="fr-FR" dirty="0">
                  <a:solidFill>
                    <a:srgbClr val="0000FF"/>
                  </a:solidFill>
                </a:rPr>
                <a:t>      Réception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280071-0C9F-DC60-0EDC-625645341E18}"/>
                </a:ext>
              </a:extLst>
            </p:cNvPr>
            <p:cNvSpPr/>
            <p:nvPr/>
          </p:nvSpPr>
          <p:spPr>
            <a:xfrm>
              <a:off x="7228859" y="4806686"/>
              <a:ext cx="1218148" cy="3781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00FF"/>
                  </a:solidFill>
                </a:rPr>
                <a:t>  contrôle </a:t>
              </a:r>
            </a:p>
            <a:p>
              <a:pPr algn="ctr"/>
              <a:r>
                <a:rPr lang="fr-FR" dirty="0">
                  <a:solidFill>
                    <a:srgbClr val="0000FF"/>
                  </a:solidFill>
                </a:rPr>
                <a:t>Des moulins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BCCFF3-B85C-6155-60EF-52A83D17FD6C}"/>
                </a:ext>
              </a:extLst>
            </p:cNvPr>
            <p:cNvSpPr/>
            <p:nvPr/>
          </p:nvSpPr>
          <p:spPr>
            <a:xfrm>
              <a:off x="8635999" y="4796897"/>
              <a:ext cx="1538546" cy="4502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0000FF"/>
                  </a:solidFill>
                </a:rPr>
                <a:t>Contrôles </a:t>
              </a:r>
            </a:p>
            <a:p>
              <a:pPr algn="ctr"/>
              <a:r>
                <a:rPr lang="fr-FR" dirty="0">
                  <a:solidFill>
                    <a:srgbClr val="0000FF"/>
                  </a:solidFill>
                </a:rPr>
                <a:t>transformations</a:t>
              </a:r>
            </a:p>
            <a:p>
              <a:pPr algn="ctr"/>
              <a:endParaRPr lang="fr-FR" sz="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9" name="Titre 1">
            <a:extLst>
              <a:ext uri="{FF2B5EF4-FFF2-40B4-BE49-F238E27FC236}">
                <a16:creationId xmlns:a16="http://schemas.microsoft.com/office/drawing/2014/main" id="{E77D4565-F7F5-3BDE-043B-3528815F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44" y="3879635"/>
            <a:ext cx="2209316" cy="504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chemeClr val="tx1"/>
                </a:solidFill>
                <a:latin typeface="+mn-lt"/>
              </a:rPr>
              <a:t>Equipements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FBD84C6-1FE5-FCD5-CEAB-EE4F5982B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782" y="4034305"/>
            <a:ext cx="6697515" cy="26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4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9715F-2058-ACBC-4039-E9CD0A6D7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837F85-07D2-7522-5061-230905DCDC4F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5DA17ADF-A1FF-A9A5-19C4-04D86A9826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F21598-EE18-D292-E13E-94A63E7F5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D1C4B70-FD80-7E3C-EBCB-A2537FFA4E4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AD3FD952-7A60-2FD0-7569-0FC4C6A3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1215F4F0-A2F1-F74D-CAAC-459944CA7BAA}"/>
              </a:ext>
            </a:extLst>
          </p:cNvPr>
          <p:cNvGrpSpPr/>
          <p:nvPr/>
        </p:nvGrpSpPr>
        <p:grpSpPr>
          <a:xfrm>
            <a:off x="576464" y="1396172"/>
            <a:ext cx="9974465" cy="5353404"/>
            <a:chOff x="224335" y="103822"/>
            <a:chExt cx="11439782" cy="6645754"/>
          </a:xfrm>
        </p:grpSpPr>
        <p:sp>
          <p:nvSpPr>
            <p:cNvPr id="6" name="Espace réservé du texte 2">
              <a:extLst>
                <a:ext uri="{FF2B5EF4-FFF2-40B4-BE49-F238E27FC236}">
                  <a16:creationId xmlns:a16="http://schemas.microsoft.com/office/drawing/2014/main" id="{2C24D830-9E2A-F6AE-E5DF-A7C93344B613}"/>
                </a:ext>
              </a:extLst>
            </p:cNvPr>
            <p:cNvSpPr txBox="1">
              <a:spLocks/>
            </p:cNvSpPr>
            <p:nvPr/>
          </p:nvSpPr>
          <p:spPr>
            <a:xfrm>
              <a:off x="306000" y="1104901"/>
              <a:ext cx="3416255" cy="54514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9388" algn="just">
                <a:lnSpc>
                  <a:spcPct val="120000"/>
                </a:lnSpc>
                <a:spcBef>
                  <a:spcPts val="0"/>
                </a:spcBef>
                <a:buClr>
                  <a:srgbClr val="C00000"/>
                </a:buClr>
              </a:pPr>
              <a:endPara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75B136F-66B5-06C8-C361-20B20368F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314" y="3541496"/>
              <a:ext cx="2553452" cy="181522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919C99A-351D-2F85-0CBB-7592DACE5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314" y="1250849"/>
              <a:ext cx="2553452" cy="19983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444597-4912-B641-F766-A4599AC4B917}"/>
                </a:ext>
              </a:extLst>
            </p:cNvPr>
            <p:cNvSpPr/>
            <p:nvPr/>
          </p:nvSpPr>
          <p:spPr>
            <a:xfrm>
              <a:off x="306001" y="103822"/>
              <a:ext cx="3346061" cy="496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/>
                <a:t>Phénotypage des fruits </a:t>
              </a:r>
              <a:endParaRPr lang="fr-FR" sz="20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557DEA-25CE-12D0-9787-AE10F257DAC9}"/>
                </a:ext>
              </a:extLst>
            </p:cNvPr>
            <p:cNvSpPr/>
            <p:nvPr/>
          </p:nvSpPr>
          <p:spPr>
            <a:xfrm>
              <a:off x="224335" y="6411022"/>
              <a:ext cx="60285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err="1"/>
                <a:t>Projet</a:t>
              </a:r>
              <a:r>
                <a:rPr lang="en-US" sz="1600" i="1" dirty="0"/>
                <a:t> </a:t>
              </a:r>
              <a:r>
                <a:rPr lang="en-US" sz="1600" i="1" dirty="0" err="1"/>
                <a:t>Région</a:t>
              </a:r>
              <a:r>
                <a:rPr lang="en-US" sz="1600" i="1" dirty="0"/>
                <a:t> </a:t>
              </a:r>
              <a:r>
                <a:rPr lang="en-US" sz="1600" i="1" dirty="0" err="1"/>
                <a:t>Occitanie</a:t>
              </a:r>
              <a:r>
                <a:rPr lang="en-US" sz="1600" i="1" dirty="0"/>
                <a:t> (2019-2022) ; </a:t>
              </a:r>
              <a:r>
                <a:rPr lang="en-US" sz="1600" i="1" dirty="0" err="1"/>
                <a:t>Projet</a:t>
              </a:r>
              <a:r>
                <a:rPr lang="en-US" sz="1600" i="1" dirty="0"/>
                <a:t> </a:t>
              </a:r>
              <a:r>
                <a:rPr lang="en-US" sz="1600" i="1" dirty="0" err="1"/>
                <a:t>Européen</a:t>
              </a:r>
              <a:r>
                <a:rPr lang="en-US" sz="1600" i="1" dirty="0"/>
                <a:t> (2022-2026)</a:t>
              </a:r>
              <a:endParaRPr lang="fr-FR" sz="1600" i="1" dirty="0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948B9FA-D8FF-4580-8567-BBF02458057E}"/>
                </a:ext>
              </a:extLst>
            </p:cNvPr>
            <p:cNvGrpSpPr/>
            <p:nvPr/>
          </p:nvGrpSpPr>
          <p:grpSpPr>
            <a:xfrm>
              <a:off x="9941859" y="295836"/>
              <a:ext cx="1722258" cy="5827058"/>
              <a:chOff x="10669742" y="368314"/>
              <a:chExt cx="1313533" cy="5018028"/>
            </a:xfrm>
          </p:grpSpPr>
          <p:pic>
            <p:nvPicPr>
              <p:cNvPr id="13" name="Picture 47" descr="3844_dumont_220604G">
                <a:extLst>
                  <a:ext uri="{FF2B5EF4-FFF2-40B4-BE49-F238E27FC236}">
                    <a16:creationId xmlns:a16="http://schemas.microsoft.com/office/drawing/2014/main" id="{DB74EECC-1B07-1E66-FF53-36335F6DC0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67" t="20787" r="43759" b="25009"/>
              <a:stretch>
                <a:fillRect/>
              </a:stretch>
            </p:blipFill>
            <p:spPr bwMode="auto">
              <a:xfrm>
                <a:off x="10879136" y="4670921"/>
                <a:ext cx="894747" cy="7154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8" descr="NIR_4034_0208">
                <a:extLst>
                  <a:ext uri="{FF2B5EF4-FFF2-40B4-BE49-F238E27FC236}">
                    <a16:creationId xmlns:a16="http://schemas.microsoft.com/office/drawing/2014/main" id="{E3DC92F2-6E8D-7A49-0284-5431772A72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2" t="22234" r="43361" b="24478"/>
              <a:stretch>
                <a:fillRect/>
              </a:stretch>
            </p:blipFill>
            <p:spPr bwMode="auto">
              <a:xfrm>
                <a:off x="10879137" y="1704398"/>
                <a:ext cx="894748" cy="7157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9" descr="NIR_Goldrich_détail">
                <a:extLst>
                  <a:ext uri="{FF2B5EF4-FFF2-40B4-BE49-F238E27FC236}">
                    <a16:creationId xmlns:a16="http://schemas.microsoft.com/office/drawing/2014/main" id="{3B0B7968-9EE5-9793-DC2C-D9628BA47E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9137" y="3195111"/>
                <a:ext cx="894748" cy="692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51" descr="NIR_Moniqui_détail">
                <a:extLst>
                  <a:ext uri="{FF2B5EF4-FFF2-40B4-BE49-F238E27FC236}">
                    <a16:creationId xmlns:a16="http://schemas.microsoft.com/office/drawing/2014/main" id="{2D3B8606-C038-4E04-7854-80384C7C45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2"/>
              <a:stretch>
                <a:fillRect/>
              </a:stretch>
            </p:blipFill>
            <p:spPr bwMode="auto">
              <a:xfrm>
                <a:off x="10879137" y="964373"/>
                <a:ext cx="894748" cy="685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54" descr="NIR_3759_détail">
                <a:extLst>
                  <a:ext uri="{FF2B5EF4-FFF2-40B4-BE49-F238E27FC236}">
                    <a16:creationId xmlns:a16="http://schemas.microsoft.com/office/drawing/2014/main" id="{E6AACCDB-029D-53C7-936B-EC6A539810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999"/>
              <a:stretch>
                <a:fillRect/>
              </a:stretch>
            </p:blipFill>
            <p:spPr bwMode="auto">
              <a:xfrm>
                <a:off x="10879137" y="3944342"/>
                <a:ext cx="894747" cy="6701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56" descr="NIR_Bergeron_1907M">
                <a:extLst>
                  <a:ext uri="{FF2B5EF4-FFF2-40B4-BE49-F238E27FC236}">
                    <a16:creationId xmlns:a16="http://schemas.microsoft.com/office/drawing/2014/main" id="{AF88AA65-7832-3E14-25BE-7C4DE5AECC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45" t="25807" r="32291" b="22580"/>
              <a:stretch>
                <a:fillRect/>
              </a:stretch>
            </p:blipFill>
            <p:spPr bwMode="auto">
              <a:xfrm>
                <a:off x="10879136" y="2467637"/>
                <a:ext cx="896570" cy="673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43D1681-65B7-725E-49E5-A9D51667BBFE}"/>
                  </a:ext>
                </a:extLst>
              </p:cNvPr>
              <p:cNvSpPr txBox="1"/>
              <p:nvPr/>
            </p:nvSpPr>
            <p:spPr>
              <a:xfrm>
                <a:off x="10669742" y="368314"/>
                <a:ext cx="1313533" cy="493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i="1" dirty="0"/>
                  <a:t>Large diversité d’abricot cultivé</a:t>
                </a:r>
              </a:p>
            </p:txBody>
          </p:sp>
        </p:grp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52F49EE-95A1-C0EA-8133-0C0D92A8B02D}"/>
                </a:ext>
              </a:extLst>
            </p:cNvPr>
            <p:cNvSpPr txBox="1"/>
            <p:nvPr/>
          </p:nvSpPr>
          <p:spPr>
            <a:xfrm>
              <a:off x="4345772" y="543163"/>
              <a:ext cx="3870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Mise en place de modèles de prédiction</a:t>
              </a:r>
            </a:p>
          </p:txBody>
        </p:sp>
        <p:sp>
          <p:nvSpPr>
            <p:cNvPr id="21" name="Rectangle 126">
              <a:extLst>
                <a:ext uri="{FF2B5EF4-FFF2-40B4-BE49-F238E27FC236}">
                  <a16:creationId xmlns:a16="http://schemas.microsoft.com/office/drawing/2014/main" id="{DD8BE8A7-E926-9060-001B-AC613DE80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6786" y="1018923"/>
              <a:ext cx="3017127" cy="27699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sz="1200" b="1" dirty="0">
                  <a:solidFill>
                    <a:srgbClr val="2756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1. Calibration</a:t>
              </a:r>
            </a:p>
          </p:txBody>
        </p:sp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C8F2FFC8-4071-AB0F-DE5F-ED4581132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49590" y="1565124"/>
              <a:ext cx="2429587" cy="1879392"/>
            </a:xfrm>
            <a:prstGeom prst="rect">
              <a:avLst/>
            </a:prstGeom>
          </p:spPr>
        </p:pic>
        <p:sp>
          <p:nvSpPr>
            <p:cNvPr id="23" name="Rectangle 125">
              <a:extLst>
                <a:ext uri="{FF2B5EF4-FFF2-40B4-BE49-F238E27FC236}">
                  <a16:creationId xmlns:a16="http://schemas.microsoft.com/office/drawing/2014/main" id="{A7455CB6-F10A-08CB-AB10-B99177A09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3779" y="1395146"/>
              <a:ext cx="1725512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s-ES" sz="1100" dirty="0">
                  <a:latin typeface="Arial" charset="0"/>
                </a:rPr>
                <a:t>  </a:t>
              </a:r>
              <a:r>
                <a:rPr lang="fr-FR" sz="1100" dirty="0">
                  <a:latin typeface="Arial" charset="0"/>
                </a:rPr>
                <a:t>Références</a:t>
              </a:r>
              <a:r>
                <a:rPr lang="es-ES" sz="1100" dirty="0">
                  <a:latin typeface="Arial" charset="0"/>
                </a:rPr>
                <a:t> </a:t>
              </a:r>
              <a:endParaRPr lang="fr-FR" sz="1100" dirty="0">
                <a:latin typeface="Arial" charset="0"/>
              </a:endParaRPr>
            </a:p>
          </p:txBody>
        </p:sp>
        <p:sp>
          <p:nvSpPr>
            <p:cNvPr id="24" name="Rectangle 128">
              <a:extLst>
                <a:ext uri="{FF2B5EF4-FFF2-40B4-BE49-F238E27FC236}">
                  <a16:creationId xmlns:a16="http://schemas.microsoft.com/office/drawing/2014/main" id="{4A3B3247-C980-26B2-3730-995F71AFE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252" y="3652563"/>
              <a:ext cx="2063320" cy="802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atin typeface="Arial" charset="0"/>
                </a:rPr>
                <a:t>Modèles validés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7B782FE1-29A5-5796-3AE6-985016D6A601}"/>
                </a:ext>
              </a:extLst>
            </p:cNvPr>
            <p:cNvCxnSpPr>
              <a:cxnSpLocks/>
            </p:cNvCxnSpPr>
            <p:nvPr/>
          </p:nvCxnSpPr>
          <p:spPr>
            <a:xfrm>
              <a:off x="6643913" y="3128656"/>
              <a:ext cx="0" cy="45780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25">
              <a:extLst>
                <a:ext uri="{FF2B5EF4-FFF2-40B4-BE49-F238E27FC236}">
                  <a16:creationId xmlns:a16="http://schemas.microsoft.com/office/drawing/2014/main" id="{D0484357-76D6-80B0-AD7F-6B33119A8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341" y="1401500"/>
              <a:ext cx="1725512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s-ES" sz="1100" dirty="0">
                  <a:latin typeface="Arial" charset="0"/>
                </a:rPr>
                <a:t>  </a:t>
              </a:r>
              <a:r>
                <a:rPr lang="fr-FR" sz="1100" dirty="0">
                  <a:latin typeface="Arial" charset="0"/>
                </a:rPr>
                <a:t>Spectres</a:t>
              </a:r>
              <a:r>
                <a:rPr lang="es-ES" sz="1100" dirty="0">
                  <a:latin typeface="Arial" charset="0"/>
                </a:rPr>
                <a:t> </a:t>
              </a:r>
              <a:endParaRPr lang="fr-FR" sz="1100" dirty="0">
                <a:latin typeface="Arial" charset="0"/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FC640A9-2A5F-4015-CA96-C3F80D93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01218" y="1687740"/>
              <a:ext cx="2654188" cy="1529043"/>
            </a:xfrm>
            <a:prstGeom prst="rect">
              <a:avLst/>
            </a:prstGeom>
          </p:spPr>
        </p:pic>
        <p:sp>
          <p:nvSpPr>
            <p:cNvPr id="28" name="Rectangle 126">
              <a:extLst>
                <a:ext uri="{FF2B5EF4-FFF2-40B4-BE49-F238E27FC236}">
                  <a16:creationId xmlns:a16="http://schemas.microsoft.com/office/drawing/2014/main" id="{9C076438-3B0E-DA4C-894A-9CFD611D2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4242" y="4100059"/>
              <a:ext cx="1917130" cy="27699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539750" indent="-539750"/>
              <a:r>
                <a:rPr lang="en-US" sz="1200" b="1" dirty="0">
                  <a:solidFill>
                    <a:srgbClr val="2756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2. </a:t>
              </a:r>
              <a:r>
                <a:rPr lang="fr-FR" sz="1200" b="1" dirty="0">
                  <a:solidFill>
                    <a:srgbClr val="2756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Prédiction</a:t>
              </a:r>
            </a:p>
          </p:txBody>
        </p:sp>
        <p:pic>
          <p:nvPicPr>
            <p:cNvPr id="29" name="图片 3">
              <a:extLst>
                <a:ext uri="{FF2B5EF4-FFF2-40B4-BE49-F238E27FC236}">
                  <a16:creationId xmlns:a16="http://schemas.microsoft.com/office/drawing/2014/main" id="{511C58F3-3F72-C709-D604-21E299BCC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48929" y="4531630"/>
              <a:ext cx="2429587" cy="1879392"/>
            </a:xfrm>
            <a:prstGeom prst="rect">
              <a:avLst/>
            </a:prstGeom>
          </p:spPr>
        </p:pic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77A859EC-C89B-193A-24B4-65ACED825546}"/>
                </a:ext>
              </a:extLst>
            </p:cNvPr>
            <p:cNvCxnSpPr>
              <a:cxnSpLocks/>
            </p:cNvCxnSpPr>
            <p:nvPr/>
          </p:nvCxnSpPr>
          <p:spPr>
            <a:xfrm>
              <a:off x="6334778" y="5358455"/>
              <a:ext cx="54264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54BC4228-2D7D-1870-EB30-BECF96D580C1}"/>
                </a:ext>
              </a:extLst>
            </p:cNvPr>
            <p:cNvSpPr txBox="1"/>
            <p:nvPr/>
          </p:nvSpPr>
          <p:spPr>
            <a:xfrm>
              <a:off x="4101982" y="4383704"/>
              <a:ext cx="16642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Echantillons inconnus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9D5F726-CBC9-80C4-C870-30FF45CDDE6A}"/>
                </a:ext>
              </a:extLst>
            </p:cNvPr>
            <p:cNvCxnSpPr>
              <a:cxnSpLocks/>
            </p:cNvCxnSpPr>
            <p:nvPr/>
          </p:nvCxnSpPr>
          <p:spPr>
            <a:xfrm>
              <a:off x="6643913" y="4495759"/>
              <a:ext cx="0" cy="45780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52357385-F000-57C1-23D8-B508D670D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26439" y="4787195"/>
              <a:ext cx="2628967" cy="112703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2A4E404-07C5-E9DD-82DA-D089BCEC6B5A}"/>
                </a:ext>
              </a:extLst>
            </p:cNvPr>
            <p:cNvSpPr txBox="1"/>
            <p:nvPr/>
          </p:nvSpPr>
          <p:spPr>
            <a:xfrm>
              <a:off x="7675572" y="3734536"/>
              <a:ext cx="1802788" cy="534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100" i="1" dirty="0"/>
                <a:t>Paramètres statistiques </a:t>
              </a:r>
            </a:p>
            <a:p>
              <a:pPr algn="ctr"/>
              <a:r>
                <a:rPr lang="fr-FR" sz="1100" i="1" dirty="0"/>
                <a:t>(R</a:t>
              </a:r>
              <a:r>
                <a:rPr lang="fr-FR" sz="1100" i="1" baseline="30000" dirty="0"/>
                <a:t>2</a:t>
              </a:r>
              <a:r>
                <a:rPr lang="fr-FR" sz="1100" i="1" dirty="0"/>
                <a:t>, RMSE, RPD)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7099B-B3A9-8576-7910-6F26C6F52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B3C45F57-1E0D-C611-D890-94D966633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7" y="1482421"/>
            <a:ext cx="10508973" cy="42955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400" b="1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Objectif :</a:t>
            </a:r>
            <a:endParaRPr lang="fr-FR" sz="24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algn="just"/>
            <a:r>
              <a:rPr lang="fr-FR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Établir </a:t>
            </a:r>
            <a:r>
              <a:rPr lang="fr-FR" sz="2000" b="1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une feuille de route</a:t>
            </a:r>
            <a:r>
              <a:rPr lang="fr-FR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 pour </a:t>
            </a:r>
            <a:r>
              <a:rPr lang="fr-FR" sz="2000" u="sng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évaluer</a:t>
            </a:r>
            <a:r>
              <a:rPr lang="fr-FR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, </a:t>
            </a:r>
            <a:r>
              <a:rPr lang="fr-FR" sz="2000" u="sng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expérimenter</a:t>
            </a:r>
            <a:r>
              <a:rPr lang="fr-FR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 et </a:t>
            </a:r>
            <a:r>
              <a:rPr lang="fr-FR" sz="2000" u="sng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élaborer</a:t>
            </a:r>
            <a:r>
              <a:rPr lang="fr-FR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 le matériel végétal fruitier de demain en incluant les enjeux prospectifs portés par le </a:t>
            </a:r>
            <a:r>
              <a:rPr lang="fr-FR" sz="2000" b="1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changement climatique</a:t>
            </a:r>
            <a:r>
              <a:rPr lang="fr-FR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 et par les </a:t>
            </a:r>
            <a:r>
              <a:rPr lang="fr-FR" sz="2000" b="1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problématiques d’agroécologie</a:t>
            </a:r>
            <a:r>
              <a:rPr lang="fr-FR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2400" b="1" kern="100" dirty="0">
                <a:latin typeface="Aptos" panose="02110004020202020204"/>
                <a:cs typeface="Times New Roman" panose="02020603050405020304" pitchFamily="18" charset="0"/>
              </a:rPr>
              <a:t>Qualité et </a:t>
            </a:r>
            <a:r>
              <a:rPr lang="fr-FR" sz="2400" b="1" kern="100" dirty="0" err="1">
                <a:latin typeface="Aptos" panose="02110004020202020204"/>
                <a:cs typeface="Times New Roman" panose="02020603050405020304" pitchFamily="18" charset="0"/>
              </a:rPr>
              <a:t>post-récolte</a:t>
            </a:r>
            <a:r>
              <a:rPr lang="fr-FR" sz="2400" b="1" kern="100" dirty="0">
                <a:latin typeface="Aptos" panose="02110004020202020204"/>
                <a:cs typeface="Times New Roman" panose="02020603050405020304" pitchFamily="18" charset="0"/>
              </a:rPr>
              <a:t> : Quels indicateurs dans le cadre de l’évaluation variétale ?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C758BD5-86AD-7484-1A9E-B78AD630C87A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2400" dirty="0"/>
              <a:t>Organisation de la démarche « </a:t>
            </a:r>
            <a:r>
              <a:rPr lang="fr-FR" sz="2400" dirty="0" err="1"/>
              <a:t>Idéotypage</a:t>
            </a:r>
            <a:r>
              <a:rPr lang="fr-FR" sz="2400" dirty="0"/>
              <a:t> »</a:t>
            </a:r>
          </a:p>
          <a:p>
            <a:pPr algn="ctr">
              <a:spcAft>
                <a:spcPts val="600"/>
              </a:spcAft>
            </a:pPr>
            <a:r>
              <a:rPr lang="fr-FR" sz="2400" i="1" dirty="0">
                <a:solidFill>
                  <a:srgbClr val="00B050"/>
                </a:solidFill>
              </a:rPr>
              <a:t>« établir le portrait robot des variétés de demain »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75D89FB4-BD6D-EC1A-2E6B-0A9C1E930F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66056F-CC42-E5A3-2A87-9D7D6CFF58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DF807C-84D9-0902-470B-B24BBCD76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AD7E5B3C-4C5B-09F8-4431-77586560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C5A10B19-DFEA-4FCC-62F3-21A26FEDF6E5}"/>
              </a:ext>
            </a:extLst>
          </p:cNvPr>
          <p:cNvSpPr txBox="1">
            <a:spLocks/>
          </p:cNvSpPr>
          <p:nvPr/>
        </p:nvSpPr>
        <p:spPr>
          <a:xfrm>
            <a:off x="649357" y="4257875"/>
            <a:ext cx="10106126" cy="605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0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Qu’est-ce qu’un bon indicateur ?</a:t>
            </a:r>
            <a:endParaRPr lang="fr-FR" sz="2000" b="1" dirty="0">
              <a:solidFill>
                <a:srgbClr val="3AA898"/>
              </a:solidFill>
              <a:sym typeface="Symbo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CAFBA9-C044-BAD8-E670-B54F8E577569}"/>
              </a:ext>
            </a:extLst>
          </p:cNvPr>
          <p:cNvSpPr txBox="1"/>
          <p:nvPr/>
        </p:nvSpPr>
        <p:spPr>
          <a:xfrm>
            <a:off x="2778846" y="4999194"/>
            <a:ext cx="1793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196B24"/>
                </a:solidFill>
              </a:rPr>
              <a:t>Pertinent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31B747-0211-99C0-0623-61EBD90312B0}"/>
              </a:ext>
            </a:extLst>
          </p:cNvPr>
          <p:cNvSpPr txBox="1"/>
          <p:nvPr/>
        </p:nvSpPr>
        <p:spPr>
          <a:xfrm rot="710359">
            <a:off x="4731708" y="4977330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15AF9F"/>
                </a:solidFill>
              </a:rPr>
              <a:t>Discriminant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AADD26-9EFB-5F26-8E71-F11D490CB5E4}"/>
              </a:ext>
            </a:extLst>
          </p:cNvPr>
          <p:cNvSpPr txBox="1"/>
          <p:nvPr/>
        </p:nvSpPr>
        <p:spPr>
          <a:xfrm rot="586595">
            <a:off x="2642258" y="5740378"/>
            <a:ext cx="2085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188C54"/>
                </a:solidFill>
              </a:rPr>
              <a:t>Compréhensible </a:t>
            </a:r>
          </a:p>
          <a:p>
            <a:pPr algn="ctr"/>
            <a:r>
              <a:rPr lang="fr-FR" sz="2000" dirty="0">
                <a:solidFill>
                  <a:srgbClr val="188C54"/>
                </a:solidFill>
              </a:rPr>
              <a:t>par tous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BAC0A56-7307-7E9B-7C3E-85B2FC957F7B}"/>
              </a:ext>
            </a:extLst>
          </p:cNvPr>
          <p:cNvSpPr txBox="1"/>
          <p:nvPr/>
        </p:nvSpPr>
        <p:spPr>
          <a:xfrm>
            <a:off x="4202854" y="5496293"/>
            <a:ext cx="212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FB36D"/>
                </a:solidFill>
              </a:rPr>
              <a:t>Facile d’utilisation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96A84C-4FAF-AC6E-28EB-16291EBDEB40}"/>
              </a:ext>
            </a:extLst>
          </p:cNvPr>
          <p:cNvSpPr txBox="1"/>
          <p:nvPr/>
        </p:nvSpPr>
        <p:spPr>
          <a:xfrm rot="21202731">
            <a:off x="5508517" y="5681838"/>
            <a:ext cx="1911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15AF9F"/>
                </a:solidFill>
              </a:rPr>
              <a:t>Mesurable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8BD889-CD13-C5CD-4C72-14945B53A102}"/>
              </a:ext>
            </a:extLst>
          </p:cNvPr>
          <p:cNvSpPr txBox="1"/>
          <p:nvPr/>
        </p:nvSpPr>
        <p:spPr>
          <a:xfrm>
            <a:off x="4704522" y="6159816"/>
            <a:ext cx="3373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196B24"/>
                </a:solidFill>
              </a:rPr>
              <a:t>Pas dépendant de l’expérimentateur</a:t>
            </a:r>
          </a:p>
        </p:txBody>
      </p:sp>
    </p:spTree>
    <p:extLst>
      <p:ext uri="{BB962C8B-B14F-4D97-AF65-F5344CB8AC3E}">
        <p14:creationId xmlns:p14="http://schemas.microsoft.com/office/powerpoint/2010/main" val="3964119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CEB07-8E36-5451-AC5B-273BB728B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60AB608-3D4E-34DB-67B9-315DD4FCAD07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5CFCB1DD-C663-BECB-CC72-BF7B0166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C75E82-8AA8-1B0E-9443-66C155B01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A8FF80-867D-BD6D-5799-502078C1C19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FDFDE7D5-D0A2-B392-3004-C87AEEF04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7E1F5C32-C7E0-6170-AC35-7A1FC62E50D6}"/>
              </a:ext>
            </a:extLst>
          </p:cNvPr>
          <p:cNvGrpSpPr/>
          <p:nvPr/>
        </p:nvGrpSpPr>
        <p:grpSpPr>
          <a:xfrm>
            <a:off x="62774" y="1339768"/>
            <a:ext cx="12096794" cy="5424228"/>
            <a:chOff x="0" y="103822"/>
            <a:chExt cx="12096794" cy="628781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ABCA879-4D23-D515-091E-9E08188674DF}"/>
                </a:ext>
              </a:extLst>
            </p:cNvPr>
            <p:cNvSpPr/>
            <p:nvPr/>
          </p:nvSpPr>
          <p:spPr>
            <a:xfrm>
              <a:off x="306000" y="103822"/>
              <a:ext cx="4043479" cy="7849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/>
                <a:t>Prédiction des critères de qualité</a:t>
              </a:r>
            </a:p>
            <a:p>
              <a:r>
                <a:rPr lang="fr-FR" dirty="0"/>
                <a:t>Résultats obtenus sur abricot 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73F0071-152C-9535-AF51-D8DF325CD939}"/>
                </a:ext>
              </a:extLst>
            </p:cNvPr>
            <p:cNvSpPr txBox="1"/>
            <p:nvPr/>
          </p:nvSpPr>
          <p:spPr>
            <a:xfrm>
              <a:off x="306000" y="1550366"/>
              <a:ext cx="3399377" cy="1855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1" dirty="0"/>
                <a:t>Indice </a:t>
              </a:r>
              <a:r>
                <a:rPr lang="fr-FR" sz="1400" b="1" dirty="0" err="1"/>
                <a:t>réfractométrique</a:t>
              </a:r>
              <a:r>
                <a:rPr lang="fr-FR" sz="1400" b="1" dirty="0"/>
                <a:t> (°Brix)</a:t>
              </a:r>
            </a:p>
            <a:p>
              <a:endParaRPr lang="fr-FR" sz="1400" dirty="0"/>
            </a:p>
            <a:p>
              <a:r>
                <a:rPr lang="fr-FR" sz="1400" dirty="0" err="1"/>
                <a:t>Spectra</a:t>
              </a:r>
              <a:r>
                <a:rPr lang="fr-FR" sz="1400" dirty="0"/>
                <a:t> : </a:t>
              </a:r>
              <a:r>
                <a:rPr lang="fr-FR" sz="1400" dirty="0" err="1"/>
                <a:t>normalization</a:t>
              </a:r>
              <a:r>
                <a:rPr lang="fr-FR" sz="1400" dirty="0"/>
                <a:t> SNV</a:t>
              </a:r>
            </a:p>
            <a:p>
              <a:r>
                <a:rPr lang="fr-FR" sz="1400" dirty="0"/>
                <a:t>10 PLS </a:t>
              </a:r>
              <a:r>
                <a:rPr lang="fr-FR" sz="1400" dirty="0" err="1"/>
                <a:t>models</a:t>
              </a:r>
              <a:r>
                <a:rPr lang="fr-FR" sz="1400" dirty="0"/>
                <a:t> :</a:t>
              </a:r>
            </a:p>
            <a:p>
              <a:r>
                <a:rPr lang="fr-FR" sz="1400" dirty="0"/>
                <a:t>	</a:t>
              </a:r>
              <a:r>
                <a:rPr lang="fr-FR" sz="1400" dirty="0" err="1"/>
                <a:t>Mean</a:t>
              </a:r>
              <a:r>
                <a:rPr lang="fr-FR" sz="1400" dirty="0"/>
                <a:t> of R</a:t>
              </a:r>
              <a:r>
                <a:rPr lang="fr-FR" sz="1400" baseline="30000" dirty="0"/>
                <a:t>2</a:t>
              </a:r>
              <a:r>
                <a:rPr lang="fr-FR" sz="1400" dirty="0"/>
                <a:t> : </a:t>
              </a:r>
              <a:r>
                <a:rPr lang="fr-FR" sz="1400" dirty="0">
                  <a:solidFill>
                    <a:srgbClr val="0000FF"/>
                  </a:solidFill>
                </a:rPr>
                <a:t>0.93</a:t>
              </a:r>
              <a:r>
                <a:rPr lang="fr-FR" sz="1400" dirty="0"/>
                <a:t>	</a:t>
              </a:r>
            </a:p>
            <a:p>
              <a:r>
                <a:rPr lang="fr-FR" sz="1400" dirty="0"/>
                <a:t>	</a:t>
              </a:r>
              <a:r>
                <a:rPr lang="fr-FR" sz="1400" dirty="0" err="1"/>
                <a:t>Mean</a:t>
              </a:r>
              <a:r>
                <a:rPr lang="fr-FR" sz="1400" dirty="0"/>
                <a:t> of RMSECV : </a:t>
              </a:r>
              <a:r>
                <a:rPr lang="fr-FR" sz="1400" dirty="0">
                  <a:solidFill>
                    <a:srgbClr val="0000FF"/>
                  </a:solidFill>
                </a:rPr>
                <a:t>0.42 °Brix</a:t>
              </a:r>
            </a:p>
            <a:p>
              <a:r>
                <a:rPr lang="fr-FR" sz="1400" dirty="0"/>
                <a:t>Latent variables LV 6	</a:t>
              </a:r>
            </a:p>
          </p:txBody>
        </p:sp>
        <p:graphicFrame>
          <p:nvGraphicFramePr>
            <p:cNvPr id="38" name="Graphique 37">
              <a:extLst>
                <a:ext uri="{FF2B5EF4-FFF2-40B4-BE49-F238E27FC236}">
                  <a16:creationId xmlns:a16="http://schemas.microsoft.com/office/drawing/2014/main" id="{0F18459D-0CEB-8311-F98B-21A613E77D5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94127390"/>
                </p:ext>
              </p:extLst>
            </p:nvPr>
          </p:nvGraphicFramePr>
          <p:xfrm>
            <a:off x="0" y="3749565"/>
            <a:ext cx="3399377" cy="26420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177542F-10B5-BC3E-541F-CFDBB27EF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7235" r="30848"/>
            <a:stretch/>
          </p:blipFill>
          <p:spPr>
            <a:xfrm>
              <a:off x="10356277" y="103822"/>
              <a:ext cx="1443318" cy="1351920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3D34AA8C-6B5B-92DC-E12B-7065B903BC86}"/>
                </a:ext>
              </a:extLst>
            </p:cNvPr>
            <p:cNvSpPr txBox="1"/>
            <p:nvPr/>
          </p:nvSpPr>
          <p:spPr>
            <a:xfrm>
              <a:off x="4195483" y="1550366"/>
              <a:ext cx="3583543" cy="1855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/>
                <a:t>Matière sèche (%)</a:t>
              </a:r>
            </a:p>
            <a:p>
              <a:endParaRPr lang="fr-FR" sz="1400" dirty="0"/>
            </a:p>
            <a:p>
              <a:r>
                <a:rPr lang="fr-FR" sz="1400" dirty="0" err="1"/>
                <a:t>Spectra</a:t>
              </a:r>
              <a:r>
                <a:rPr lang="fr-FR" sz="1400" dirty="0"/>
                <a:t> : Second </a:t>
              </a:r>
              <a:r>
                <a:rPr lang="fr-FR" sz="1400" dirty="0" err="1"/>
                <a:t>derivatives</a:t>
              </a:r>
              <a:endParaRPr lang="fr-FR" sz="1400" dirty="0"/>
            </a:p>
            <a:p>
              <a:r>
                <a:rPr lang="fr-FR" sz="1400" dirty="0"/>
                <a:t>10 PLS </a:t>
              </a:r>
              <a:r>
                <a:rPr lang="fr-FR" sz="1400" dirty="0" err="1"/>
                <a:t>models</a:t>
              </a:r>
              <a:r>
                <a:rPr lang="fr-FR" sz="1400" dirty="0"/>
                <a:t> :</a:t>
              </a:r>
            </a:p>
            <a:p>
              <a:r>
                <a:rPr lang="fr-FR" sz="1400" dirty="0"/>
                <a:t>	</a:t>
              </a:r>
              <a:r>
                <a:rPr lang="fr-FR" sz="1400" dirty="0" err="1"/>
                <a:t>Mean</a:t>
              </a:r>
              <a:r>
                <a:rPr lang="fr-FR" sz="1400" dirty="0"/>
                <a:t> of R</a:t>
              </a:r>
              <a:r>
                <a:rPr lang="fr-FR" sz="1400" baseline="30000" dirty="0"/>
                <a:t>2</a:t>
              </a:r>
              <a:r>
                <a:rPr lang="fr-FR" sz="1400" dirty="0"/>
                <a:t> : </a:t>
              </a:r>
              <a:r>
                <a:rPr lang="fr-FR" sz="1400" dirty="0">
                  <a:solidFill>
                    <a:srgbClr val="0000FF"/>
                  </a:solidFill>
                </a:rPr>
                <a:t>0.92</a:t>
              </a:r>
              <a:r>
                <a:rPr lang="fr-FR" sz="1400" dirty="0"/>
                <a:t>	</a:t>
              </a:r>
            </a:p>
            <a:p>
              <a:r>
                <a:rPr lang="fr-FR" sz="1400" dirty="0"/>
                <a:t>	</a:t>
              </a:r>
              <a:r>
                <a:rPr lang="fr-FR" sz="1400" dirty="0" err="1"/>
                <a:t>Mean</a:t>
              </a:r>
              <a:r>
                <a:rPr lang="fr-FR" sz="1400" dirty="0"/>
                <a:t> of RMSECV : </a:t>
              </a:r>
              <a:r>
                <a:rPr lang="fr-FR" sz="1400" dirty="0">
                  <a:solidFill>
                    <a:srgbClr val="0000FF"/>
                  </a:solidFill>
                </a:rPr>
                <a:t>0.58 %</a:t>
              </a:r>
            </a:p>
            <a:p>
              <a:r>
                <a:rPr lang="fr-FR" sz="1400" dirty="0"/>
                <a:t>Latent variables LV 7	</a:t>
              </a:r>
            </a:p>
          </p:txBody>
        </p:sp>
        <p:graphicFrame>
          <p:nvGraphicFramePr>
            <p:cNvPr id="41" name="Graphique 40">
              <a:extLst>
                <a:ext uri="{FF2B5EF4-FFF2-40B4-BE49-F238E27FC236}">
                  <a16:creationId xmlns:a16="http://schemas.microsoft.com/office/drawing/2014/main" id="{861F68C5-4D5F-2E1F-F345-7976C47D09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68314747"/>
                </p:ext>
              </p:extLst>
            </p:nvPr>
          </p:nvGraphicFramePr>
          <p:xfrm>
            <a:off x="4195483" y="3749565"/>
            <a:ext cx="3290046" cy="24809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7DB7DC4-1D72-CD90-B84B-0188BAEC80F8}"/>
                </a:ext>
              </a:extLst>
            </p:cNvPr>
            <p:cNvSpPr txBox="1"/>
            <p:nvPr/>
          </p:nvSpPr>
          <p:spPr>
            <a:xfrm>
              <a:off x="8103018" y="1550366"/>
              <a:ext cx="3993776" cy="1855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/>
                <a:t>Acidité</a:t>
              </a:r>
              <a:r>
                <a:rPr lang="en-US" sz="1400" b="1" dirty="0"/>
                <a:t> </a:t>
              </a:r>
              <a:r>
                <a:rPr lang="en-US" sz="1400" b="1" dirty="0" err="1"/>
                <a:t>titrable</a:t>
              </a:r>
              <a:r>
                <a:rPr lang="en-US" sz="1400" b="1" dirty="0"/>
                <a:t> (</a:t>
              </a:r>
              <a:r>
                <a:rPr lang="en-US" sz="1400" b="1" dirty="0" err="1"/>
                <a:t>meq</a:t>
              </a:r>
              <a:r>
                <a:rPr lang="en-US" sz="1400" b="1" dirty="0"/>
                <a:t>/kg)</a:t>
              </a:r>
            </a:p>
            <a:p>
              <a:endParaRPr lang="en-US" sz="1400" dirty="0"/>
            </a:p>
            <a:p>
              <a:r>
                <a:rPr lang="en-US" sz="1400" dirty="0"/>
                <a:t>Spectra : Second derivatives</a:t>
              </a:r>
            </a:p>
            <a:p>
              <a:r>
                <a:rPr lang="en-US" sz="1400" dirty="0"/>
                <a:t>10 PLS models :</a:t>
              </a:r>
            </a:p>
            <a:p>
              <a:r>
                <a:rPr lang="en-US" sz="1400" dirty="0"/>
                <a:t>	Mean of R</a:t>
              </a:r>
              <a:r>
                <a:rPr lang="en-US" sz="1400" baseline="30000" dirty="0"/>
                <a:t>2</a:t>
              </a:r>
              <a:r>
                <a:rPr lang="en-US" sz="1400" dirty="0"/>
                <a:t> : </a:t>
              </a:r>
              <a:r>
                <a:rPr lang="pt-BR" sz="1400" dirty="0">
                  <a:solidFill>
                    <a:srgbClr val="0000FF"/>
                  </a:solidFill>
                </a:rPr>
                <a:t>0.79</a:t>
              </a:r>
              <a:r>
                <a:rPr lang="pt-BR" sz="1400" dirty="0"/>
                <a:t>	</a:t>
              </a:r>
            </a:p>
            <a:p>
              <a:r>
                <a:rPr lang="en-US" sz="1400" dirty="0"/>
                <a:t>	Mean of RMSECV : </a:t>
              </a:r>
              <a:r>
                <a:rPr lang="en-US" sz="1400" dirty="0">
                  <a:solidFill>
                    <a:srgbClr val="0000FF"/>
                  </a:solidFill>
                </a:rPr>
                <a:t>40.2 mmol H</a:t>
              </a:r>
              <a:r>
                <a:rPr lang="en-US" sz="1400" baseline="30000" dirty="0">
                  <a:solidFill>
                    <a:srgbClr val="0000FF"/>
                  </a:solidFill>
                </a:rPr>
                <a:t>+</a:t>
              </a:r>
              <a:r>
                <a:rPr lang="en-US" sz="1400" dirty="0">
                  <a:solidFill>
                    <a:srgbClr val="0000FF"/>
                  </a:solidFill>
                </a:rPr>
                <a:t>.kg</a:t>
              </a:r>
              <a:r>
                <a:rPr lang="en-US" sz="1400" baseline="30000" dirty="0">
                  <a:solidFill>
                    <a:srgbClr val="0000FF"/>
                  </a:solidFill>
                </a:rPr>
                <a:t>-1</a:t>
              </a:r>
            </a:p>
            <a:p>
              <a:r>
                <a:rPr lang="en-US" sz="1400" dirty="0"/>
                <a:t>Latent variables LV 10	</a:t>
              </a:r>
            </a:p>
          </p:txBody>
        </p:sp>
        <p:graphicFrame>
          <p:nvGraphicFramePr>
            <p:cNvPr id="43" name="Graphique 42">
              <a:extLst>
                <a:ext uri="{FF2B5EF4-FFF2-40B4-BE49-F238E27FC236}">
                  <a16:creationId xmlns:a16="http://schemas.microsoft.com/office/drawing/2014/main" id="{8DAB3556-CEFF-21E9-5FA8-16EA0D9B936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21110632"/>
                </p:ext>
              </p:extLst>
            </p:nvPr>
          </p:nvGraphicFramePr>
          <p:xfrm>
            <a:off x="8400218" y="3749565"/>
            <a:ext cx="3399377" cy="26420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59976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B7430-43E5-C3A5-C9B8-C4C0D2EC8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37FC2F1-9D3C-6E8C-E94D-14AA65A6EF83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FBC34BDE-9541-5C3B-B9CC-542B3B916D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BA5849-10AD-7B0E-3A1D-8D56873AB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10CE4DF-03FC-4685-F592-47FDAFE3028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25B3FC11-BAEB-3CD0-452D-CA47D947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D641EE9E-BE97-917F-5E33-9AD3376C8384}"/>
              </a:ext>
            </a:extLst>
          </p:cNvPr>
          <p:cNvGrpSpPr/>
          <p:nvPr/>
        </p:nvGrpSpPr>
        <p:grpSpPr>
          <a:xfrm>
            <a:off x="496956" y="1307072"/>
            <a:ext cx="10628332" cy="5414017"/>
            <a:chOff x="176295" y="74347"/>
            <a:chExt cx="11850141" cy="667814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1A3B595-CF42-0CCA-D92C-798FC9AC1BD5}"/>
                </a:ext>
              </a:extLst>
            </p:cNvPr>
            <p:cNvSpPr/>
            <p:nvPr/>
          </p:nvSpPr>
          <p:spPr>
            <a:xfrm>
              <a:off x="667587" y="993327"/>
              <a:ext cx="130914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/>
                <a:t>Ladycot</a:t>
              </a:r>
              <a:r>
                <a:rPr lang="fr-FR" sz="2400" dirty="0"/>
                <a:t> </a:t>
              </a:r>
            </a:p>
            <a:p>
              <a:pPr algn="ctr"/>
              <a:r>
                <a:rPr lang="fr-FR" sz="2400" dirty="0"/>
                <a:t>en 2022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AC2E789-A41C-8795-A3FB-442ACA976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42291" y="74347"/>
              <a:ext cx="1284145" cy="1675593"/>
            </a:xfrm>
            <a:prstGeom prst="rect">
              <a:avLst/>
            </a:prstGeom>
          </p:spPr>
        </p:pic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39D17D02-3A93-0729-E987-53E7686CC81C}"/>
                </a:ext>
              </a:extLst>
            </p:cNvPr>
            <p:cNvGrpSpPr/>
            <p:nvPr/>
          </p:nvGrpSpPr>
          <p:grpSpPr>
            <a:xfrm>
              <a:off x="2259106" y="912144"/>
              <a:ext cx="7411690" cy="1834606"/>
              <a:chOff x="2579476" y="1160855"/>
              <a:chExt cx="8380059" cy="2260393"/>
            </a:xfrm>
          </p:grpSpPr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E1B13D13-2A02-41F1-98AE-866BFF59E2E7}"/>
                  </a:ext>
                </a:extLst>
              </p:cNvPr>
              <p:cNvGrpSpPr/>
              <p:nvPr/>
            </p:nvGrpSpPr>
            <p:grpSpPr>
              <a:xfrm>
                <a:off x="2647747" y="1160855"/>
                <a:ext cx="8311788" cy="2184380"/>
                <a:chOff x="1761319" y="1031013"/>
                <a:chExt cx="8311788" cy="2184380"/>
              </a:xfrm>
            </p:grpSpPr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A76F771C-58F2-EE4D-B7A7-FD32E21D37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016033" y="1037888"/>
                  <a:ext cx="1290064" cy="1237424"/>
                </a:xfrm>
                <a:prstGeom prst="rect">
                  <a:avLst/>
                </a:prstGeom>
              </p:spPr>
            </p:pic>
            <p:pic>
              <p:nvPicPr>
                <p:cNvPr id="42" name="Image 41">
                  <a:extLst>
                    <a:ext uri="{FF2B5EF4-FFF2-40B4-BE49-F238E27FC236}">
                      <a16:creationId xmlns:a16="http://schemas.microsoft.com/office/drawing/2014/main" id="{A888360F-CBAD-5537-20F2-78A7272E96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493726" y="1037888"/>
                  <a:ext cx="1334985" cy="1237424"/>
                </a:xfrm>
                <a:prstGeom prst="rect">
                  <a:avLst/>
                </a:prstGeom>
              </p:spPr>
            </p:pic>
            <p:pic>
              <p:nvPicPr>
                <p:cNvPr id="43" name="Image 42">
                  <a:extLst>
                    <a:ext uri="{FF2B5EF4-FFF2-40B4-BE49-F238E27FC236}">
                      <a16:creationId xmlns:a16="http://schemas.microsoft.com/office/drawing/2014/main" id="{F01A0ED9-105A-5927-17AA-B7D697227E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293460" y="1031013"/>
                  <a:ext cx="1329260" cy="1237424"/>
                </a:xfrm>
                <a:prstGeom prst="rect">
                  <a:avLst/>
                </a:prstGeom>
              </p:spPr>
            </p:pic>
            <p:pic>
              <p:nvPicPr>
                <p:cNvPr id="44" name="Image 43" descr="Une image contenant sport, sport athlétique, plante&#10;&#10;Description générée automatiquement">
                  <a:extLst>
                    <a:ext uri="{FF2B5EF4-FFF2-40B4-BE49-F238E27FC236}">
                      <a16:creationId xmlns:a16="http://schemas.microsoft.com/office/drawing/2014/main" id="{32BC1E61-2052-12C5-F43A-E48FE59450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761319" y="1037888"/>
                  <a:ext cx="1296552" cy="1237424"/>
                </a:xfrm>
                <a:prstGeom prst="rect">
                  <a:avLst/>
                </a:prstGeom>
              </p:spPr>
            </p:pic>
            <p:pic>
              <p:nvPicPr>
                <p:cNvPr id="45" name="Image 44">
                  <a:extLst>
                    <a:ext uri="{FF2B5EF4-FFF2-40B4-BE49-F238E27FC236}">
                      <a16:creationId xmlns:a16="http://schemas.microsoft.com/office/drawing/2014/main" id="{48C4C82C-9E2E-0ADF-3FB2-170E67CFDA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508" t="25849" r="62514" b="49741"/>
                <a:stretch/>
              </p:blipFill>
              <p:spPr>
                <a:xfrm rot="16200000">
                  <a:off x="8717778" y="1000103"/>
                  <a:ext cx="1244299" cy="1306119"/>
                </a:xfrm>
                <a:prstGeom prst="rect">
                  <a:avLst/>
                </a:prstGeom>
              </p:spPr>
            </p:pic>
            <p:sp>
              <p:nvSpPr>
                <p:cNvPr id="46" name="Chevron 4">
                  <a:extLst>
                    <a:ext uri="{FF2B5EF4-FFF2-40B4-BE49-F238E27FC236}">
                      <a16:creationId xmlns:a16="http://schemas.microsoft.com/office/drawing/2014/main" id="{3EFA482B-5E27-29FB-12C9-97C8F188B8DD}"/>
                    </a:ext>
                  </a:extLst>
                </p:cNvPr>
                <p:cNvSpPr txBox="1"/>
                <p:nvPr/>
              </p:nvSpPr>
              <p:spPr>
                <a:xfrm>
                  <a:off x="1844292" y="2351393"/>
                  <a:ext cx="1042977" cy="864000"/>
                </a:xfrm>
                <a:prstGeom prst="rect">
                  <a:avLst/>
                </a:prstGeom>
                <a:scene3d>
                  <a:camera prst="orthographicFront"/>
                  <a:lightRig rig="flat" dir="t"/>
                </a:scene3d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horz" wrap="square" lIns="64008" tIns="21336" rIns="21336" bIns="21336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fr-FR" sz="1400" dirty="0"/>
                    <a:t>2 Juin</a:t>
                  </a:r>
                  <a:endParaRPr lang="fr-FR" sz="1400" baseline="30000" dirty="0"/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kern="1200" dirty="0"/>
                    <a:t>SSC 9.3</a:t>
                  </a:r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kern="1200" dirty="0"/>
                    <a:t>TA 28.8</a:t>
                  </a:r>
                </a:p>
              </p:txBody>
            </p:sp>
            <p:sp>
              <p:nvSpPr>
                <p:cNvPr id="47" name="Chevron 6">
                  <a:extLst>
                    <a:ext uri="{FF2B5EF4-FFF2-40B4-BE49-F238E27FC236}">
                      <a16:creationId xmlns:a16="http://schemas.microsoft.com/office/drawing/2014/main" id="{0A6F61C2-57CD-4D8A-9C67-EFE1DD1552CB}"/>
                    </a:ext>
                  </a:extLst>
                </p:cNvPr>
                <p:cNvSpPr txBox="1"/>
                <p:nvPr/>
              </p:nvSpPr>
              <p:spPr>
                <a:xfrm>
                  <a:off x="3692010" y="2350731"/>
                  <a:ext cx="1016322" cy="864000"/>
                </a:xfrm>
                <a:prstGeom prst="rect">
                  <a:avLst/>
                </a:prstGeom>
                <a:scene3d>
                  <a:camera prst="orthographicFront"/>
                  <a:lightRig rig="flat" dir="t"/>
                </a:scene3d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horz" wrap="square" lIns="64008" tIns="21336" rIns="21336" bIns="21336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fr-FR" sz="1400" dirty="0"/>
                    <a:t>10 Juin</a:t>
                  </a:r>
                  <a:endParaRPr lang="fr-FR" sz="1400" baseline="30000" dirty="0"/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dirty="0"/>
                    <a:t>SSC </a:t>
                  </a:r>
                  <a:r>
                    <a:rPr lang="fr-FR" sz="1400" kern="1200" dirty="0"/>
                    <a:t>11.3</a:t>
                  </a:r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kern="1200" dirty="0"/>
                    <a:t>TA 23.7</a:t>
                  </a:r>
                </a:p>
              </p:txBody>
            </p:sp>
            <p:sp>
              <p:nvSpPr>
                <p:cNvPr id="48" name="Chevron 8">
                  <a:extLst>
                    <a:ext uri="{FF2B5EF4-FFF2-40B4-BE49-F238E27FC236}">
                      <a16:creationId xmlns:a16="http://schemas.microsoft.com/office/drawing/2014/main" id="{48C1F751-88EC-4817-9EE8-E9D3C7BC968E}"/>
                    </a:ext>
                  </a:extLst>
                </p:cNvPr>
                <p:cNvSpPr txBox="1"/>
                <p:nvPr/>
              </p:nvSpPr>
              <p:spPr>
                <a:xfrm>
                  <a:off x="5353810" y="2350731"/>
                  <a:ext cx="1037120" cy="864000"/>
                </a:xfrm>
                <a:prstGeom prst="rect">
                  <a:avLst/>
                </a:prstGeom>
                <a:scene3d>
                  <a:camera prst="orthographicFront"/>
                  <a:lightRig rig="flat" dir="t"/>
                </a:scene3d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horz" wrap="square" lIns="64008" tIns="21336" rIns="21336" bIns="21336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fr-FR" sz="1400" dirty="0"/>
                    <a:t>16  Juin</a:t>
                  </a:r>
                  <a:endParaRPr lang="fr-FR" sz="1400" baseline="30000" dirty="0"/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kern="1200" dirty="0"/>
                    <a:t>SSC 12.5</a:t>
                  </a:r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kern="1200" dirty="0"/>
                    <a:t>TA 22.5</a:t>
                  </a:r>
                </a:p>
              </p:txBody>
            </p:sp>
            <p:sp>
              <p:nvSpPr>
                <p:cNvPr id="49" name="Chevron 10">
                  <a:extLst>
                    <a:ext uri="{FF2B5EF4-FFF2-40B4-BE49-F238E27FC236}">
                      <a16:creationId xmlns:a16="http://schemas.microsoft.com/office/drawing/2014/main" id="{01DCFFD5-66EF-FBC0-10A2-892C38544D7C}"/>
                    </a:ext>
                  </a:extLst>
                </p:cNvPr>
                <p:cNvSpPr txBox="1"/>
                <p:nvPr/>
              </p:nvSpPr>
              <p:spPr>
                <a:xfrm>
                  <a:off x="7182236" y="2350731"/>
                  <a:ext cx="1036031" cy="864000"/>
                </a:xfrm>
                <a:prstGeom prst="rect">
                  <a:avLst/>
                </a:prstGeom>
                <a:scene3d>
                  <a:camera prst="orthographicFront"/>
                  <a:lightRig rig="flat" dir="t"/>
                </a:scene3d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horz" wrap="square" lIns="64008" tIns="21336" rIns="21336" bIns="21336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fr-FR" sz="1400" dirty="0"/>
                    <a:t>23 Juin</a:t>
                  </a:r>
                  <a:endParaRPr lang="fr-FR" sz="1400" baseline="30000" dirty="0"/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kern="1200" dirty="0"/>
                    <a:t>SSC 14.2</a:t>
                  </a:r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kern="1200" dirty="0"/>
                    <a:t>TA 16.7</a:t>
                  </a:r>
                </a:p>
              </p:txBody>
            </p:sp>
            <p:sp>
              <p:nvSpPr>
                <p:cNvPr id="50" name="Chevron 12">
                  <a:extLst>
                    <a:ext uri="{FF2B5EF4-FFF2-40B4-BE49-F238E27FC236}">
                      <a16:creationId xmlns:a16="http://schemas.microsoft.com/office/drawing/2014/main" id="{14FA35F6-842F-0D94-F1BB-5D8D669E0E2B}"/>
                    </a:ext>
                  </a:extLst>
                </p:cNvPr>
                <p:cNvSpPr txBox="1"/>
                <p:nvPr/>
              </p:nvSpPr>
              <p:spPr>
                <a:xfrm>
                  <a:off x="8734392" y="2351393"/>
                  <a:ext cx="1338715" cy="864000"/>
                </a:xfrm>
                <a:prstGeom prst="rect">
                  <a:avLst/>
                </a:prstGeom>
                <a:scene3d>
                  <a:camera prst="orthographicFront"/>
                  <a:lightRig rig="flat" dir="t"/>
                </a:scene3d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horz" wrap="square" lIns="64008" tIns="21336" rIns="21336" bIns="21336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dirty="0"/>
                    <a:t>27 Juin</a:t>
                  </a:r>
                  <a:endParaRPr lang="fr-FR" sz="1400" baseline="30000" dirty="0"/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dirty="0"/>
                    <a:t>SSC </a:t>
                  </a:r>
                  <a:r>
                    <a:rPr lang="fr-FR" sz="1400" kern="1200" dirty="0"/>
                    <a:t>14.2</a:t>
                  </a:r>
                </a:p>
                <a:p>
                  <a:pPr lvl="0" algn="ctr" defTabSz="711200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fr-FR" sz="1400" kern="1200" dirty="0"/>
                    <a:t>TA 16.3</a:t>
                  </a:r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645DCFA-284B-B33A-521C-33CB93BD2829}"/>
                  </a:ext>
                </a:extLst>
              </p:cNvPr>
              <p:cNvSpPr/>
              <p:nvPr/>
            </p:nvSpPr>
            <p:spPr>
              <a:xfrm>
                <a:off x="2579476" y="2802394"/>
                <a:ext cx="8299940" cy="6188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7D96D74-F1CC-164F-3655-0C0BB2908A10}"/>
                </a:ext>
              </a:extLst>
            </p:cNvPr>
            <p:cNvSpPr/>
            <p:nvPr/>
          </p:nvSpPr>
          <p:spPr>
            <a:xfrm>
              <a:off x="306000" y="103822"/>
              <a:ext cx="4271386" cy="493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/>
                <a:t>Suivi de la maturation au verger</a:t>
              </a:r>
              <a:endParaRPr lang="fr-FR" sz="2000" dirty="0"/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69CCDCBE-3DBF-68F8-800F-CCE4ECAF0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6295" y="3057228"/>
              <a:ext cx="5855001" cy="2883048"/>
            </a:xfrm>
            <a:prstGeom prst="rect">
              <a:avLst/>
            </a:prstGeom>
          </p:spPr>
        </p:pic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B9AFA0DE-E8DC-B21B-2E6B-8828178165C0}"/>
                </a:ext>
              </a:extLst>
            </p:cNvPr>
            <p:cNvGrpSpPr/>
            <p:nvPr/>
          </p:nvGrpSpPr>
          <p:grpSpPr>
            <a:xfrm>
              <a:off x="4326611" y="6228377"/>
              <a:ext cx="1093261" cy="524110"/>
              <a:chOff x="6842655" y="800074"/>
              <a:chExt cx="1093261" cy="52411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2649BEB-2EA8-B97D-7542-90B3EEF70202}"/>
                  </a:ext>
                </a:extLst>
              </p:cNvPr>
              <p:cNvSpPr/>
              <p:nvPr/>
            </p:nvSpPr>
            <p:spPr>
              <a:xfrm>
                <a:off x="6842655" y="818971"/>
                <a:ext cx="447007" cy="219842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CC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730ED75-89EF-FC14-EA3C-7E4559611013}"/>
                  </a:ext>
                </a:extLst>
              </p:cNvPr>
              <p:cNvSpPr/>
              <p:nvPr/>
            </p:nvSpPr>
            <p:spPr>
              <a:xfrm>
                <a:off x="6842655" y="1091153"/>
                <a:ext cx="447007" cy="219842"/>
              </a:xfrm>
              <a:prstGeom prst="rect">
                <a:avLst/>
              </a:prstGeom>
              <a:solidFill>
                <a:srgbClr val="CC99FF"/>
              </a:solidFill>
              <a:ln>
                <a:solidFill>
                  <a:srgbClr val="99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860E8D3-6D8A-B3E5-AFC8-7D502DB919F6}"/>
                  </a:ext>
                </a:extLst>
              </p:cNvPr>
              <p:cNvSpPr txBox="1"/>
              <p:nvPr/>
            </p:nvSpPr>
            <p:spPr>
              <a:xfrm>
                <a:off x="7297600" y="800074"/>
                <a:ext cx="54373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/>
                  <a:t>Prédit</a:t>
                </a: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DCAE4F1F-F420-755D-8DE5-A90509FFAEFE}"/>
                  </a:ext>
                </a:extLst>
              </p:cNvPr>
              <p:cNvSpPr txBox="1"/>
              <p:nvPr/>
            </p:nvSpPr>
            <p:spPr>
              <a:xfrm>
                <a:off x="7297600" y="1062574"/>
                <a:ext cx="63831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/>
                  <a:t>Mesuré</a:t>
                </a:r>
              </a:p>
            </p:txBody>
          </p:sp>
        </p:grp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AE33073-81DF-2796-D6F1-7551D7572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94169" y="3057228"/>
              <a:ext cx="5569236" cy="2730640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23CD914-E93B-1256-642E-5C71276AABD3}"/>
                </a:ext>
              </a:extLst>
            </p:cNvPr>
            <p:cNvSpPr/>
            <p:nvPr/>
          </p:nvSpPr>
          <p:spPr>
            <a:xfrm>
              <a:off x="1967482" y="2659293"/>
              <a:ext cx="2013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/>
                <a:t>Indice </a:t>
              </a:r>
              <a:r>
                <a:rPr lang="fr-FR" sz="1400" dirty="0" err="1"/>
                <a:t>réfractométrique</a:t>
              </a:r>
              <a:endParaRPr lang="fr-FR" sz="140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2761D41-6C4C-75A3-2B09-76DB15EC8B63}"/>
                </a:ext>
              </a:extLst>
            </p:cNvPr>
            <p:cNvSpPr/>
            <p:nvPr/>
          </p:nvSpPr>
          <p:spPr>
            <a:xfrm>
              <a:off x="8699003" y="2699060"/>
              <a:ext cx="1411452" cy="379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/>
                <a:t>Acidité titrable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2748AB09-005D-6B7F-DB92-286FFFC5C15C}"/>
                </a:ext>
              </a:extLst>
            </p:cNvPr>
            <p:cNvSpPr txBox="1"/>
            <p:nvPr/>
          </p:nvSpPr>
          <p:spPr>
            <a:xfrm>
              <a:off x="6851126" y="6446944"/>
              <a:ext cx="490629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/>
                <a:t>Ronjon </a:t>
              </a:r>
              <a:r>
                <a:rPr lang="fr-FR" sz="1200" i="1" dirty="0"/>
                <a:t>et al</a:t>
              </a:r>
              <a:r>
                <a:rPr lang="fr-FR" sz="1200" dirty="0"/>
                <a:t>. Symposium on </a:t>
              </a:r>
              <a:r>
                <a:rPr lang="fr-FR" sz="1200" dirty="0" err="1"/>
                <a:t>apricot</a:t>
              </a:r>
              <a:r>
                <a:rPr lang="fr-FR" sz="1200" dirty="0"/>
                <a:t> and </a:t>
              </a:r>
              <a:r>
                <a:rPr lang="fr-FR" sz="1200" dirty="0" err="1"/>
                <a:t>plum</a:t>
              </a:r>
              <a:r>
                <a:rPr lang="fr-FR" sz="1200" dirty="0"/>
                <a:t>, France, 2024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450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4ED6-1368-09AF-F325-5DDDEE1A1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A945A99-014C-A376-6983-CEBEE07AB104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2C55ED0E-FB66-A9E6-6540-567F3C704B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A1A837-087F-60E6-7A70-E1E5A6D36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09172C8-B1EE-89EF-B89F-C4B2F907133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47CAA300-E843-2048-2A49-8542DF97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26860E23-DDE9-71FB-81E5-7184AACB2A40}"/>
              </a:ext>
            </a:extLst>
          </p:cNvPr>
          <p:cNvGrpSpPr/>
          <p:nvPr/>
        </p:nvGrpSpPr>
        <p:grpSpPr>
          <a:xfrm>
            <a:off x="560805" y="1300017"/>
            <a:ext cx="10868484" cy="5192860"/>
            <a:chOff x="226142" y="103822"/>
            <a:chExt cx="11894672" cy="612983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78B6E41-E3A6-4218-7743-3DB10F513C3C}"/>
                </a:ext>
              </a:extLst>
            </p:cNvPr>
            <p:cNvSpPr/>
            <p:nvPr/>
          </p:nvSpPr>
          <p:spPr>
            <a:xfrm>
              <a:off x="306000" y="103822"/>
              <a:ext cx="7698186" cy="472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/>
                <a:t>Prédiction NIRS, ça ne marche pas pour certains critères… </a:t>
              </a:r>
              <a:endParaRPr lang="fr-FR" sz="2000" dirty="0"/>
            </a:p>
          </p:txBody>
        </p:sp>
        <p:sp>
          <p:nvSpPr>
            <p:cNvPr id="37" name="Espace réservé du contenu 2">
              <a:extLst>
                <a:ext uri="{FF2B5EF4-FFF2-40B4-BE49-F238E27FC236}">
                  <a16:creationId xmlns:a16="http://schemas.microsoft.com/office/drawing/2014/main" id="{A6F5E347-F444-005E-E155-669F8EE2DCB7}"/>
                </a:ext>
              </a:extLst>
            </p:cNvPr>
            <p:cNvSpPr txBox="1">
              <a:spLocks/>
            </p:cNvSpPr>
            <p:nvPr/>
          </p:nvSpPr>
          <p:spPr>
            <a:xfrm>
              <a:off x="341132" y="1197032"/>
              <a:ext cx="10515600" cy="14375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Fermeté (équipement </a:t>
              </a:r>
              <a:r>
                <a:rPr lang="fr-FR" dirty="0" err="1"/>
                <a:t>TaPlus</a:t>
              </a:r>
              <a:r>
                <a:rPr lang="fr-FR" dirty="0"/>
                <a:t>) : R</a:t>
              </a:r>
              <a:r>
                <a:rPr lang="fr-FR" baseline="30000" dirty="0"/>
                <a:t>2</a:t>
              </a:r>
              <a:r>
                <a:rPr lang="fr-FR" dirty="0"/>
                <a:t> 0.4</a:t>
              </a:r>
            </a:p>
            <a:p>
              <a:r>
                <a:rPr lang="fr-FR" dirty="0"/>
                <a:t>Fibres totales (dosage du matériel insoluble à l’alcool) : R</a:t>
              </a:r>
              <a:r>
                <a:rPr lang="fr-FR" baseline="30000" dirty="0"/>
                <a:t>2</a:t>
              </a:r>
              <a:r>
                <a:rPr lang="fr-FR" dirty="0"/>
                <a:t> 0.4</a:t>
              </a:r>
            </a:p>
            <a:p>
              <a:r>
                <a:rPr lang="fr-FR" dirty="0"/>
                <a:t>Polyphénols totaux (HPLC) : R</a:t>
              </a:r>
              <a:r>
                <a:rPr lang="fr-FR" baseline="30000" dirty="0"/>
                <a:t>2</a:t>
              </a:r>
              <a:r>
                <a:rPr lang="fr-FR" dirty="0"/>
                <a:t> 0.4</a:t>
              </a:r>
            </a:p>
            <a:p>
              <a:endParaRPr lang="fr-FR" dirty="0"/>
            </a:p>
            <a:p>
              <a:endParaRPr lang="fr-FR" dirty="0"/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39D2DF7B-A9EF-1185-5C08-524CB403BFCF}"/>
                </a:ext>
              </a:extLst>
            </p:cNvPr>
            <p:cNvGrpSpPr/>
            <p:nvPr/>
          </p:nvGrpSpPr>
          <p:grpSpPr>
            <a:xfrm>
              <a:off x="6934821" y="868372"/>
              <a:ext cx="5030411" cy="1312433"/>
              <a:chOff x="6933231" y="868372"/>
              <a:chExt cx="5333995" cy="1312433"/>
            </a:xfrm>
          </p:grpSpPr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39E634A0-A470-988E-39FF-AC4ADA890828}"/>
                  </a:ext>
                </a:extLst>
              </p:cNvPr>
              <p:cNvGrpSpPr/>
              <p:nvPr/>
            </p:nvGrpSpPr>
            <p:grpSpPr>
              <a:xfrm rot="16200000">
                <a:off x="8735833" y="-934230"/>
                <a:ext cx="1312433" cy="4917637"/>
                <a:chOff x="10879136" y="479555"/>
                <a:chExt cx="1553337" cy="4906787"/>
              </a:xfrm>
            </p:grpSpPr>
            <p:pic>
              <p:nvPicPr>
                <p:cNvPr id="41" name="Picture 47" descr="3844_dumont_220604G">
                  <a:extLst>
                    <a:ext uri="{FF2B5EF4-FFF2-40B4-BE49-F238E27FC236}">
                      <a16:creationId xmlns:a16="http://schemas.microsoft.com/office/drawing/2014/main" id="{60D06798-C772-33B1-6802-0BF1F278A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367" t="20787" r="43759" b="25009"/>
                <a:stretch>
                  <a:fillRect/>
                </a:stretch>
              </p:blipFill>
              <p:spPr bwMode="auto">
                <a:xfrm>
                  <a:off x="10879136" y="4670921"/>
                  <a:ext cx="894747" cy="7154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8" descr="NIR_4034_0208">
                  <a:extLst>
                    <a:ext uri="{FF2B5EF4-FFF2-40B4-BE49-F238E27FC236}">
                      <a16:creationId xmlns:a16="http://schemas.microsoft.com/office/drawing/2014/main" id="{2E72CB2A-40E1-4D24-ED12-C7EA1D2BFF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22" t="22234" r="43361" b="24478"/>
                <a:stretch>
                  <a:fillRect/>
                </a:stretch>
              </p:blipFill>
              <p:spPr bwMode="auto">
                <a:xfrm>
                  <a:off x="10879137" y="1704398"/>
                  <a:ext cx="894748" cy="7157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9" descr="NIR_Goldrich_détail">
                  <a:extLst>
                    <a:ext uri="{FF2B5EF4-FFF2-40B4-BE49-F238E27FC236}">
                      <a16:creationId xmlns:a16="http://schemas.microsoft.com/office/drawing/2014/main" id="{7B763FC5-7D86-94A2-4075-943822E73B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79137" y="3195111"/>
                  <a:ext cx="894748" cy="6927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51" descr="NIR_Moniqui_détail">
                  <a:extLst>
                    <a:ext uri="{FF2B5EF4-FFF2-40B4-BE49-F238E27FC236}">
                      <a16:creationId xmlns:a16="http://schemas.microsoft.com/office/drawing/2014/main" id="{2535534A-A58C-8EC5-FB7B-9DC9952B69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52"/>
                <a:stretch>
                  <a:fillRect/>
                </a:stretch>
              </p:blipFill>
              <p:spPr bwMode="auto">
                <a:xfrm>
                  <a:off x="10879137" y="964373"/>
                  <a:ext cx="894748" cy="6850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54" descr="NIR_3759_détail">
                  <a:extLst>
                    <a:ext uri="{FF2B5EF4-FFF2-40B4-BE49-F238E27FC236}">
                      <a16:creationId xmlns:a16="http://schemas.microsoft.com/office/drawing/2014/main" id="{6D5126C3-4E19-EF3C-6FDB-77FF85F7EB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999"/>
                <a:stretch>
                  <a:fillRect/>
                </a:stretch>
              </p:blipFill>
              <p:spPr bwMode="auto">
                <a:xfrm>
                  <a:off x="10879137" y="3944342"/>
                  <a:ext cx="894747" cy="6701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56" descr="NIR_Bergeron_1907M">
                  <a:extLst>
                    <a:ext uri="{FF2B5EF4-FFF2-40B4-BE49-F238E27FC236}">
                      <a16:creationId xmlns:a16="http://schemas.microsoft.com/office/drawing/2014/main" id="{9E154863-B891-3C5E-3ED9-B32BBFE5AC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145" t="25807" r="32291" b="22580"/>
                <a:stretch>
                  <a:fillRect/>
                </a:stretch>
              </p:blipFill>
              <p:spPr bwMode="auto">
                <a:xfrm>
                  <a:off x="10879136" y="2467637"/>
                  <a:ext cx="896570" cy="6738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CC3CE51E-5BE7-AE05-C29F-F7D4A9C7015C}"/>
                    </a:ext>
                  </a:extLst>
                </p:cNvPr>
                <p:cNvSpPr txBox="1"/>
                <p:nvPr/>
              </p:nvSpPr>
              <p:spPr>
                <a:xfrm>
                  <a:off x="11118940" y="479555"/>
                  <a:ext cx="1313533" cy="3207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fr-FR" sz="1200" i="1" dirty="0"/>
                </a:p>
              </p:txBody>
            </p:sp>
          </p:grp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AF0674F8-6599-7C22-B89B-D54E3EFD971D}"/>
                  </a:ext>
                </a:extLst>
              </p:cNvPr>
              <p:cNvSpPr txBox="1"/>
              <p:nvPr/>
            </p:nvSpPr>
            <p:spPr>
              <a:xfrm>
                <a:off x="7042355" y="940054"/>
                <a:ext cx="5224871" cy="3996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i="1" dirty="0"/>
                  <a:t>Résultats obtenus sur l’abricot. Autres espèces ?</a:t>
                </a:r>
              </a:p>
            </p:txBody>
          </p:sp>
        </p:grpSp>
        <p:sp>
          <p:nvSpPr>
            <p:cNvPr id="48" name="Sous-titre 5">
              <a:extLst>
                <a:ext uri="{FF2B5EF4-FFF2-40B4-BE49-F238E27FC236}">
                  <a16:creationId xmlns:a16="http://schemas.microsoft.com/office/drawing/2014/main" id="{BA660156-CB4B-504B-C6AE-8058B28815C5}"/>
                </a:ext>
              </a:extLst>
            </p:cNvPr>
            <p:cNvSpPr txBox="1">
              <a:spLocks/>
            </p:cNvSpPr>
            <p:nvPr/>
          </p:nvSpPr>
          <p:spPr>
            <a:xfrm>
              <a:off x="351601" y="3429000"/>
              <a:ext cx="11220968" cy="24012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275662"/>
                  </a:solidFill>
                  <a:latin typeface="+mn-lt"/>
                  <a:ea typeface="+mn-ea"/>
                  <a:cs typeface="+mn-cs"/>
                </a:defRPr>
              </a:lvl1pPr>
              <a:lvl2pPr marL="45718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rPr>
                <a:t>Intérêt d’utiliser cet outil portable pour le phénotypage</a:t>
              </a:r>
            </a:p>
            <a:p>
              <a:pPr marL="1236663" marR="0" lvl="0" indent="-342900" algn="just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rPr>
                <a:t>Modèles</a:t>
              </a:r>
              <a:r>
                <a:rPr lang="fr-FR" sz="2400" i="1" dirty="0">
                  <a:solidFill>
                    <a:schemeClr val="tx1"/>
                  </a:solidFill>
                  <a:latin typeface="Calibri" panose="020F0502020204030204"/>
                </a:rPr>
                <a:t> à développer par espèce</a:t>
              </a:r>
              <a:endPara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1236663" marR="0" lvl="0" indent="-342900" algn="just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2400" b="0" i="1" u="none" strike="noStrike" kern="120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rPr>
                <a:t>Réfléchir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rPr>
                <a:t> au </a:t>
              </a:r>
              <a:r>
                <a:rPr kumimoji="0" lang="fr-FR" sz="2400" b="0" i="1" u="none" strike="noStrike" kern="120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rPr>
                <a:t>déploiement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rPr>
                <a:t> de </a:t>
              </a:r>
              <a:r>
                <a:rPr kumimoji="0" lang="fr-FR" sz="2400" b="0" i="1" u="none" strike="noStrike" kern="120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rPr>
                <a:t>cet outil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rPr>
                <a:t>: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achat et métrologie, mise à jour des modèles, transfert des modèles entre outils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  <a:p>
              <a:pPr marL="893763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C68DAA-CE12-601B-5AA3-D6776826C854}"/>
                </a:ext>
              </a:extLst>
            </p:cNvPr>
            <p:cNvSpPr/>
            <p:nvPr/>
          </p:nvSpPr>
          <p:spPr>
            <a:xfrm>
              <a:off x="226142" y="3106994"/>
              <a:ext cx="11769213" cy="3126658"/>
            </a:xfrm>
            <a:prstGeom prst="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FFBF6D5A-2FFA-5CAA-D6FA-8228866C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36669" y="2722955"/>
              <a:ext cx="1284145" cy="1675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689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B866B-92A0-B2E1-B79D-7E51D9ED6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1E4FB79-A533-A088-B7CC-D3748DA259ED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32558426-E23F-39ED-BAA7-FEDA8CE06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C722EA-1E73-126B-CAD8-DD49F179C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98F567-9F7E-F5D0-1679-3A9F72E7E0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5F87553E-11F9-1F0F-94BB-C41CFA4D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94E38BC-ADC3-3591-466C-B744372D5928}"/>
              </a:ext>
            </a:extLst>
          </p:cNvPr>
          <p:cNvSpPr/>
          <p:nvPr/>
        </p:nvSpPr>
        <p:spPr>
          <a:xfrm>
            <a:off x="552544" y="1254206"/>
            <a:ext cx="2889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Preuve de faisabilité (1)</a:t>
            </a:r>
            <a:endParaRPr lang="fr-FR" sz="2000" dirty="0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142A0ACD-83CE-E0D1-8100-B9923A84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44" y="2074743"/>
            <a:ext cx="1330528" cy="106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E4CBC32-00D5-7567-DA70-20AB153C5B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15" y="2326848"/>
            <a:ext cx="1441618" cy="794776"/>
          </a:xfrm>
          <a:prstGeom prst="rect">
            <a:avLst/>
          </a:prstGeom>
        </p:spPr>
      </p:pic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19F31CE-C616-798C-1E40-CADA74309447}"/>
              </a:ext>
            </a:extLst>
          </p:cNvPr>
          <p:cNvCxnSpPr/>
          <p:nvPr/>
        </p:nvCxnSpPr>
        <p:spPr>
          <a:xfrm>
            <a:off x="2298303" y="2444063"/>
            <a:ext cx="119980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DB5B6C67-9851-D63F-E1EA-DBBA8E61C7A4}"/>
              </a:ext>
            </a:extLst>
          </p:cNvPr>
          <p:cNvSpPr txBox="1"/>
          <p:nvPr/>
        </p:nvSpPr>
        <p:spPr>
          <a:xfrm>
            <a:off x="2313947" y="2087686"/>
            <a:ext cx="1137592" cy="288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Prédiction ?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8CEEEB9-5EE1-181E-80EF-6AA27CBCCC84}"/>
              </a:ext>
            </a:extLst>
          </p:cNvPr>
          <p:cNvSpPr txBox="1"/>
          <p:nvPr/>
        </p:nvSpPr>
        <p:spPr>
          <a:xfrm>
            <a:off x="643417" y="5371121"/>
            <a:ext cx="3262164" cy="3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CSR (</a:t>
            </a:r>
            <a:r>
              <a:rPr lang="en-US" sz="1100" dirty="0"/>
              <a:t>Controlled Shear </a:t>
            </a:r>
            <a:r>
              <a:rPr lang="fr-FR" sz="1100" dirty="0"/>
              <a:t>Rate, </a:t>
            </a:r>
            <a:r>
              <a:rPr lang="fr-FR" sz="1100" dirty="0">
                <a:latin typeface="Symbol" panose="05050102010706020507" pitchFamily="18" charset="2"/>
              </a:rPr>
              <a:t>h</a:t>
            </a:r>
            <a:r>
              <a:rPr lang="fr-FR" sz="1100" dirty="0"/>
              <a:t>100 à 100 sec</a:t>
            </a:r>
            <a:r>
              <a:rPr lang="fr-FR" sz="1100" baseline="30000" dirty="0"/>
              <a:t>-1</a:t>
            </a:r>
            <a:r>
              <a:rPr lang="fr-FR" sz="1100" dirty="0"/>
              <a:t>) </a:t>
            </a:r>
          </a:p>
          <a:p>
            <a:r>
              <a:rPr lang="fr-FR" sz="1100" dirty="0"/>
              <a:t>AIS : </a:t>
            </a:r>
            <a:r>
              <a:rPr lang="fr-FR" sz="1100" dirty="0" err="1"/>
              <a:t>Alcohol</a:t>
            </a:r>
            <a:r>
              <a:rPr lang="fr-FR" sz="1100" dirty="0"/>
              <a:t> insoluble </a:t>
            </a:r>
            <a:r>
              <a:rPr lang="fr-FR" sz="1100" dirty="0" err="1"/>
              <a:t>solids</a:t>
            </a:r>
            <a:r>
              <a:rPr lang="fr-FR" sz="1100" dirty="0"/>
              <a:t> (</a:t>
            </a:r>
            <a:r>
              <a:rPr lang="fr-FR" sz="1100" dirty="0" err="1"/>
              <a:t>Cell</a:t>
            </a:r>
            <a:r>
              <a:rPr lang="fr-FR" sz="1100" dirty="0"/>
              <a:t> </a:t>
            </a:r>
            <a:r>
              <a:rPr lang="fr-FR" sz="1100" dirty="0" err="1"/>
              <a:t>wall</a:t>
            </a:r>
            <a:r>
              <a:rPr lang="fr-FR" sz="1100" dirty="0"/>
              <a:t>)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FB8F393-9E96-F05C-B77A-8B82CFBDA1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670" y="3860388"/>
            <a:ext cx="4757810" cy="1510732"/>
          </a:xfrm>
          <a:prstGeom prst="rect">
            <a:avLst/>
          </a:prstGeom>
        </p:spPr>
      </p:pic>
      <p:pic>
        <p:nvPicPr>
          <p:cNvPr id="43" name="Picture 2" descr="RÃ©sultat de recherche d'images pour &quot;roboqbo&quot;">
            <a:extLst>
              <a:ext uri="{FF2B5EF4-FFF2-40B4-BE49-F238E27FC236}">
                <a16:creationId xmlns:a16="http://schemas.microsoft.com/office/drawing/2014/main" id="{DE126501-5D2B-41EF-F30B-DB13BD9EA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12038" r="10161"/>
          <a:stretch/>
        </p:blipFill>
        <p:spPr bwMode="auto">
          <a:xfrm>
            <a:off x="2514205" y="2486259"/>
            <a:ext cx="831619" cy="8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1">
            <a:extLst>
              <a:ext uri="{FF2B5EF4-FFF2-40B4-BE49-F238E27FC236}">
                <a16:creationId xmlns:a16="http://schemas.microsoft.com/office/drawing/2014/main" id="{6B65590E-F23A-7F17-CBAD-630FA260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512" y="5707958"/>
            <a:ext cx="2683473" cy="2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Lan </a:t>
            </a:r>
            <a:r>
              <a:rPr lang="fr-FR" altLang="fr-FR" sz="1200" i="1" dirty="0">
                <a:latin typeface="+mn-lt"/>
                <a:cs typeface="Times New Roman" panose="02020603050405020304" pitchFamily="18" charset="0"/>
              </a:rPr>
              <a:t>et al</a:t>
            </a: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. Food </a:t>
            </a:r>
            <a:r>
              <a:rPr lang="fr-FR" altLang="fr-FR" sz="1200" dirty="0" err="1">
                <a:latin typeface="+mn-lt"/>
                <a:cs typeface="Times New Roman" panose="02020603050405020304" pitchFamily="18" charset="0"/>
              </a:rPr>
              <a:t>Chemistry</a:t>
            </a: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 (2020)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823CFC5A-159A-EFA7-3A77-900E15B5AE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6132" y="3653551"/>
            <a:ext cx="4633538" cy="1907134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38B40839-1E8A-0D1F-14FE-E1E71DBCB91C}"/>
              </a:ext>
            </a:extLst>
          </p:cNvPr>
          <p:cNvSpPr txBox="1"/>
          <p:nvPr/>
        </p:nvSpPr>
        <p:spPr>
          <a:xfrm>
            <a:off x="6375677" y="2074743"/>
            <a:ext cx="4563993" cy="112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Thèse en démarrage (2025-2029) :</a:t>
            </a:r>
          </a:p>
          <a:p>
            <a:r>
              <a:rPr lang="fr-FR" sz="1600" dirty="0"/>
              <a:t>Améliorer la gestion des fruits vers différents itinéraires de transformation en fonction de leur qualité à la récolte : cas de l’abricot </a:t>
            </a:r>
            <a:br>
              <a:rPr lang="fr-FR" sz="1600" dirty="0"/>
            </a:br>
            <a:endParaRPr lang="fr-FR" sz="1600" dirty="0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DB86BD4E-C57C-6CAA-56B5-7D1276C406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0" y="1269714"/>
            <a:ext cx="885977" cy="817972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644937DC-2679-145C-30FB-F8D98EF24723}"/>
              </a:ext>
            </a:extLst>
          </p:cNvPr>
          <p:cNvSpPr txBox="1"/>
          <p:nvPr/>
        </p:nvSpPr>
        <p:spPr>
          <a:xfrm>
            <a:off x="1396700" y="6199291"/>
            <a:ext cx="8116809" cy="392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Objectif : Prédiction d’une aptitude à la transformation par NIRS ?</a:t>
            </a:r>
          </a:p>
        </p:txBody>
      </p:sp>
    </p:spTree>
    <p:extLst>
      <p:ext uri="{BB962C8B-B14F-4D97-AF65-F5344CB8AC3E}">
        <p14:creationId xmlns:p14="http://schemas.microsoft.com/office/powerpoint/2010/main" val="2463905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05992-8C0B-CCAD-BEFB-30A23ECB2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4423700-290E-9033-A709-2E1ACC0BADC7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85FC596C-F11D-5FEC-79A4-47FFB35CB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14FC50-6CB8-F0B5-21A3-5583066FC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6D33D4-0A92-A0FF-D84B-065B5328BF6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44CEF6E4-4271-DECF-A268-E8C28E59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id="{53586015-F8E3-A3E6-F3DA-B3885F82AFB9}"/>
              </a:ext>
            </a:extLst>
          </p:cNvPr>
          <p:cNvGrpSpPr/>
          <p:nvPr/>
        </p:nvGrpSpPr>
        <p:grpSpPr>
          <a:xfrm>
            <a:off x="310826" y="1224146"/>
            <a:ext cx="11424574" cy="5226194"/>
            <a:chOff x="-206800" y="103822"/>
            <a:chExt cx="12227722" cy="629505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50424AA-7F52-FC68-F4F9-95361ED950D2}"/>
                </a:ext>
              </a:extLst>
            </p:cNvPr>
            <p:cNvSpPr/>
            <p:nvPr/>
          </p:nvSpPr>
          <p:spPr>
            <a:xfrm>
              <a:off x="306000" y="103822"/>
              <a:ext cx="3093122" cy="4819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/>
                <a:t>Preuve de faisabilité (2)</a:t>
              </a:r>
              <a:endParaRPr lang="fr-FR" sz="2000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F92706D-6706-AE1E-7748-077CA3CB85BE}"/>
                </a:ext>
              </a:extLst>
            </p:cNvPr>
            <p:cNvSpPr txBox="1"/>
            <p:nvPr/>
          </p:nvSpPr>
          <p:spPr>
            <a:xfrm>
              <a:off x="306000" y="691891"/>
              <a:ext cx="8287772" cy="4448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Arial" pitchFamily="34" charset="0"/>
                  <a:cs typeface="Arial" pitchFamily="34" charset="0"/>
                </a:rPr>
                <a:t>Imagerie </a:t>
              </a:r>
              <a:r>
                <a:rPr lang="fr-FR" dirty="0" err="1">
                  <a:latin typeface="Arial" pitchFamily="34" charset="0"/>
                  <a:cs typeface="Arial" pitchFamily="34" charset="0"/>
                </a:rPr>
                <a:t>hyperspectrale</a:t>
              </a:r>
              <a:r>
                <a:rPr lang="fr-FR" dirty="0">
                  <a:latin typeface="Arial" pitchFamily="34" charset="0"/>
                  <a:cs typeface="Arial" pitchFamily="34" charset="0"/>
                </a:rPr>
                <a:t> : données spatiales et spectrales</a:t>
              </a:r>
            </a:p>
          </p:txBody>
        </p:sp>
        <p:pic>
          <p:nvPicPr>
            <p:cNvPr id="38" name="图片 11">
              <a:extLst>
                <a:ext uri="{FF2B5EF4-FFF2-40B4-BE49-F238E27FC236}">
                  <a16:creationId xmlns:a16="http://schemas.microsoft.com/office/drawing/2014/main" id="{7DE512AA-5425-BC6C-9ED5-C0088412C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531" y="1469332"/>
              <a:ext cx="2439460" cy="2175653"/>
            </a:xfrm>
            <a:prstGeom prst="rect">
              <a:avLst/>
            </a:prstGeom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A2BFDD7-F03A-A02C-1F90-A9E90C8ADA7B}"/>
                </a:ext>
              </a:extLst>
            </p:cNvPr>
            <p:cNvGrpSpPr/>
            <p:nvPr/>
          </p:nvGrpSpPr>
          <p:grpSpPr>
            <a:xfrm>
              <a:off x="5477034" y="1472843"/>
              <a:ext cx="3102620" cy="2426828"/>
              <a:chOff x="5968852" y="1889709"/>
              <a:chExt cx="2567875" cy="2060555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608E8657-CBD9-30E4-25BB-A3ED63F58EBA}"/>
                  </a:ext>
                </a:extLst>
              </p:cNvPr>
              <p:cNvSpPr/>
              <p:nvPr/>
            </p:nvSpPr>
            <p:spPr>
              <a:xfrm>
                <a:off x="7580417" y="3086800"/>
                <a:ext cx="192650" cy="1766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7CC00CE3-75BC-38FC-C216-F4388A849F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7060" t="12941" r="15733" b="33510"/>
              <a:stretch/>
            </p:blipFill>
            <p:spPr>
              <a:xfrm>
                <a:off x="7595865" y="1889709"/>
                <a:ext cx="824807" cy="728792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E2510408-7F54-2E79-BC50-C4498E0AA7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8" t="16825" r="15464" b="13268"/>
              <a:stretch/>
            </p:blipFill>
            <p:spPr>
              <a:xfrm>
                <a:off x="5968852" y="1899847"/>
                <a:ext cx="1007463" cy="983617"/>
              </a:xfrm>
              <a:prstGeom prst="rect">
                <a:avLst/>
              </a:prstGeom>
            </p:spPr>
          </p:pic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A621DFE3-C29E-93D0-FB44-A12D99A3B9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8" t="16825" r="15464" b="13268"/>
              <a:stretch/>
            </p:blipFill>
            <p:spPr>
              <a:xfrm>
                <a:off x="6121252" y="2052247"/>
                <a:ext cx="1007463" cy="983617"/>
              </a:xfrm>
              <a:prstGeom prst="rect">
                <a:avLst/>
              </a:prstGeom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4222B530-4F41-0E82-E5BF-A1C2932E8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8" t="16825" r="15464" b="13268"/>
              <a:stretch/>
            </p:blipFill>
            <p:spPr>
              <a:xfrm>
                <a:off x="6273652" y="2204647"/>
                <a:ext cx="1007463" cy="983617"/>
              </a:xfrm>
              <a:prstGeom prst="rect">
                <a:avLst/>
              </a:prstGeom>
            </p:spPr>
          </p:pic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053FA21B-61D8-C10A-1A2F-9DC1B65EB8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8" t="16825" r="15464" b="13268"/>
              <a:stretch/>
            </p:blipFill>
            <p:spPr>
              <a:xfrm>
                <a:off x="6426052" y="2357047"/>
                <a:ext cx="1007463" cy="983617"/>
              </a:xfrm>
              <a:prstGeom prst="rect">
                <a:avLst/>
              </a:prstGeom>
            </p:spPr>
          </p:pic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059B942F-776E-4F01-59F9-F71DA7D41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8" t="16825" r="15464" b="13268"/>
              <a:stretch/>
            </p:blipFill>
            <p:spPr>
              <a:xfrm>
                <a:off x="6578452" y="2509447"/>
                <a:ext cx="1007463" cy="983617"/>
              </a:xfrm>
              <a:prstGeom prst="rect">
                <a:avLst/>
              </a:prstGeom>
            </p:spPr>
          </p:pic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B9520C82-1F24-3285-E562-FE61181BD9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8" t="16825" r="15464" b="13268"/>
              <a:stretch/>
            </p:blipFill>
            <p:spPr>
              <a:xfrm>
                <a:off x="6730852" y="2661847"/>
                <a:ext cx="1007463" cy="983617"/>
              </a:xfrm>
              <a:prstGeom prst="rect">
                <a:avLst/>
              </a:prstGeom>
            </p:spPr>
          </p:pic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DE78AA50-4741-FF62-BF93-40B699EAB9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8" t="16825" r="15464" b="13268"/>
              <a:stretch/>
            </p:blipFill>
            <p:spPr>
              <a:xfrm>
                <a:off x="6883252" y="2814247"/>
                <a:ext cx="1007463" cy="983617"/>
              </a:xfrm>
              <a:prstGeom prst="rect">
                <a:avLst/>
              </a:prstGeom>
            </p:spPr>
          </p:pic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6A699AD5-893E-0557-D263-3659D8D81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8" t="16825" r="15464" b="13268"/>
              <a:stretch/>
            </p:blipFill>
            <p:spPr>
              <a:xfrm>
                <a:off x="7035652" y="2966647"/>
                <a:ext cx="1007463" cy="983617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44AD7DD-72BF-6E62-3ED6-6C526A872F46}"/>
                  </a:ext>
                </a:extLst>
              </p:cNvPr>
              <p:cNvSpPr/>
              <p:nvPr/>
            </p:nvSpPr>
            <p:spPr>
              <a:xfrm>
                <a:off x="7585915" y="3142505"/>
                <a:ext cx="82085" cy="715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1" name="Flèche courbée vers le haut 17">
                <a:extLst>
                  <a:ext uri="{FF2B5EF4-FFF2-40B4-BE49-F238E27FC236}">
                    <a16:creationId xmlns:a16="http://schemas.microsoft.com/office/drawing/2014/main" id="{F58BCF21-AF10-1F70-4154-855178686D00}"/>
                  </a:ext>
                </a:extLst>
              </p:cNvPr>
              <p:cNvSpPr/>
              <p:nvPr/>
            </p:nvSpPr>
            <p:spPr>
              <a:xfrm rot="19013456">
                <a:off x="7707042" y="2895817"/>
                <a:ext cx="829685" cy="203292"/>
              </a:xfrm>
              <a:prstGeom prst="curvedUp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2" name="图片 48">
              <a:extLst>
                <a:ext uri="{FF2B5EF4-FFF2-40B4-BE49-F238E27FC236}">
                  <a16:creationId xmlns:a16="http://schemas.microsoft.com/office/drawing/2014/main" id="{ACAD14B5-6DAA-4520-F628-DA1EFCE5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06800" y="4178014"/>
              <a:ext cx="8052265" cy="1788040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9061A5-3DCE-BBC0-E89F-A16B75FDBE0C}"/>
                </a:ext>
              </a:extLst>
            </p:cNvPr>
            <p:cNvSpPr/>
            <p:nvPr/>
          </p:nvSpPr>
          <p:spPr>
            <a:xfrm>
              <a:off x="8078423" y="4490807"/>
              <a:ext cx="3784777" cy="7785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fr-FR" sz="1200" dirty="0" err="1">
                  <a:solidFill>
                    <a:srgbClr val="000000"/>
                  </a:solidFill>
                </a:rPr>
                <a:t>Prediction</a:t>
              </a:r>
              <a:r>
                <a:rPr lang="fr-FR" sz="1200" dirty="0">
                  <a:solidFill>
                    <a:srgbClr val="000000"/>
                  </a:solidFill>
                </a:rPr>
                <a:t>:</a:t>
              </a:r>
            </a:p>
            <a:p>
              <a:pPr marL="285750" indent="-285750">
                <a:buFontTx/>
                <a:buChar char="-"/>
              </a:pPr>
              <a:r>
                <a:rPr lang="fr-FR" sz="1200" dirty="0">
                  <a:solidFill>
                    <a:srgbClr val="000000"/>
                  </a:solidFill>
                </a:rPr>
                <a:t>Dry </a:t>
              </a:r>
              <a:r>
                <a:rPr lang="fr-FR" sz="1200" dirty="0" err="1">
                  <a:solidFill>
                    <a:srgbClr val="000000"/>
                  </a:solidFill>
                </a:rPr>
                <a:t>matter</a:t>
              </a:r>
              <a:r>
                <a:rPr lang="fr-FR" sz="1200" dirty="0">
                  <a:solidFill>
                    <a:srgbClr val="000000"/>
                  </a:solidFill>
                </a:rPr>
                <a:t> (R</a:t>
              </a:r>
              <a:r>
                <a:rPr lang="fr-FR" sz="1200" baseline="30000" dirty="0">
                  <a:solidFill>
                    <a:srgbClr val="000000"/>
                  </a:solidFill>
                </a:rPr>
                <a:t>2</a:t>
              </a:r>
              <a:r>
                <a:rPr lang="fr-FR" sz="1200" baseline="-25000" dirty="0">
                  <a:solidFill>
                    <a:srgbClr val="000000"/>
                  </a:solidFill>
                </a:rPr>
                <a:t>cv</a:t>
              </a:r>
              <a:r>
                <a:rPr lang="fr-FR" sz="1200" dirty="0">
                  <a:solidFill>
                    <a:srgbClr val="000000"/>
                  </a:solidFill>
                </a:rPr>
                <a:t> = 0.83, RPD = 2.39) </a:t>
              </a:r>
            </a:p>
            <a:p>
              <a:pPr marL="285750" indent="-285750">
                <a:buFontTx/>
                <a:buChar char="-"/>
              </a:pPr>
              <a:r>
                <a:rPr lang="fr-FR" sz="1200" dirty="0">
                  <a:solidFill>
                    <a:srgbClr val="000000"/>
                  </a:solidFill>
                </a:rPr>
                <a:t>Total </a:t>
              </a:r>
              <a:r>
                <a:rPr lang="fr-FR" sz="1200" dirty="0" err="1">
                  <a:solidFill>
                    <a:srgbClr val="000000"/>
                  </a:solidFill>
                </a:rPr>
                <a:t>sugars</a:t>
              </a:r>
              <a:r>
                <a:rPr lang="fr-FR" sz="1200" dirty="0">
                  <a:solidFill>
                    <a:srgbClr val="000000"/>
                  </a:solidFill>
                </a:rPr>
                <a:t> (R</a:t>
              </a:r>
              <a:r>
                <a:rPr lang="fr-FR" sz="1200" baseline="30000" dirty="0">
                  <a:solidFill>
                    <a:srgbClr val="000000"/>
                  </a:solidFill>
                </a:rPr>
                <a:t>2</a:t>
              </a:r>
              <a:r>
                <a:rPr lang="fr-FR" sz="1200" baseline="-25000" dirty="0">
                  <a:solidFill>
                    <a:srgbClr val="000000"/>
                  </a:solidFill>
                </a:rPr>
                <a:t>cv</a:t>
              </a:r>
              <a:r>
                <a:rPr lang="fr-FR" sz="1200" dirty="0">
                  <a:solidFill>
                    <a:srgbClr val="000000"/>
                  </a:solidFill>
                </a:rPr>
                <a:t> = 0.81, RPD = 2.20) 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CDA0176B-62FC-E684-2BBF-0A9D3EAD1BB4}"/>
                </a:ext>
              </a:extLst>
            </p:cNvPr>
            <p:cNvSpPr txBox="1"/>
            <p:nvPr/>
          </p:nvSpPr>
          <p:spPr>
            <a:xfrm>
              <a:off x="7920700" y="5385156"/>
              <a:ext cx="4100222" cy="315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Lan </a:t>
              </a:r>
              <a:r>
                <a:rPr lang="en-US" sz="1100" i="1" dirty="0">
                  <a:solidFill>
                    <a:srgbClr val="000000"/>
                  </a:solidFill>
                </a:rPr>
                <a:t>et al</a:t>
              </a:r>
              <a:r>
                <a:rPr lang="en-US" sz="1100" dirty="0">
                  <a:solidFill>
                    <a:srgbClr val="000000"/>
                  </a:solidFill>
                </a:rPr>
                <a:t>. Postharvest Biology and Technology 2021</a:t>
              </a:r>
              <a:r>
                <a:rPr lang="en-US" sz="1100" dirty="0"/>
                <a:t> </a:t>
              </a:r>
              <a:endParaRPr lang="fr-FR" sz="1100" dirty="0"/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AC915756-11E7-7E9B-DD5B-0848E9B7C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1180" y="249528"/>
              <a:ext cx="1219804" cy="1219804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DC4A08D8-17C8-AEC4-166A-031980EAF9F2}"/>
                </a:ext>
              </a:extLst>
            </p:cNvPr>
            <p:cNvSpPr txBox="1"/>
            <p:nvPr/>
          </p:nvSpPr>
          <p:spPr>
            <a:xfrm>
              <a:off x="1222166" y="5916940"/>
              <a:ext cx="7010121" cy="481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Evolution technologique : de la spectroscopie à l’imagerie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576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538A7-ED21-A1D1-BFB8-806220ED6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DA6B414-2737-5A93-8098-5534B0EA639D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EE4443A6-4D62-576B-4137-A7B60270E3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77BE9E-1A7E-3558-9873-18B0D2A54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74EE723-4DBA-9D44-8EC8-29D97C6F3D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1F58C7BC-A12A-C513-6608-4A10640D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9DACB84E-3CD1-166F-4EB7-D45B60F231A8}"/>
              </a:ext>
            </a:extLst>
          </p:cNvPr>
          <p:cNvGrpSpPr/>
          <p:nvPr/>
        </p:nvGrpSpPr>
        <p:grpSpPr>
          <a:xfrm>
            <a:off x="689724" y="1207823"/>
            <a:ext cx="10812551" cy="5381799"/>
            <a:chOff x="306000" y="103822"/>
            <a:chExt cx="11758881" cy="644878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B64F5A6-3D67-5001-97D4-274F4B77AAA7}"/>
                </a:ext>
              </a:extLst>
            </p:cNvPr>
            <p:cNvSpPr/>
            <p:nvPr/>
          </p:nvSpPr>
          <p:spPr>
            <a:xfrm>
              <a:off x="3479999" y="5259606"/>
              <a:ext cx="7439067" cy="313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100" dirty="0">
                  <a:latin typeface="Calibri" panose="020F0502020204030204" pitchFamily="34" charset="0"/>
                  <a:ea typeface="Calibri" panose="020F0502020204030204" pitchFamily="34" charset="0"/>
                </a:rPr>
                <a:t>(Thèse Alexandre </a:t>
              </a:r>
              <a:r>
                <a:rPr lang="fr-FR" sz="11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Vilas</a:t>
              </a:r>
              <a:r>
                <a:rPr lang="fr-FR" sz="1100" dirty="0">
                  <a:latin typeface="Calibri" panose="020F0502020204030204" pitchFamily="34" charset="0"/>
                  <a:ea typeface="Calibri" panose="020F0502020204030204" pitchFamily="34" charset="0"/>
                </a:rPr>
                <a:t> Boas avec coordination SQPOV - PSH et prestation </a:t>
              </a:r>
              <a:r>
                <a:rPr lang="fr-FR" sz="11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Hiphen</a:t>
              </a:r>
              <a:r>
                <a:rPr lang="fr-FR" sz="1100" dirty="0">
                  <a:latin typeface="Calibri" panose="020F0502020204030204" pitchFamily="34" charset="0"/>
                  <a:ea typeface="Calibri" panose="020F0502020204030204" pitchFamily="34" charset="0"/>
                </a:rPr>
                <a:t>)</a:t>
              </a:r>
              <a:endParaRPr lang="fr-FR" sz="1100" dirty="0"/>
            </a:p>
          </p:txBody>
        </p:sp>
        <p:sp>
          <p:nvSpPr>
            <p:cNvPr id="37" name="Titre 1">
              <a:extLst>
                <a:ext uri="{FF2B5EF4-FFF2-40B4-BE49-F238E27FC236}">
                  <a16:creationId xmlns:a16="http://schemas.microsoft.com/office/drawing/2014/main" id="{EED950EA-DDD4-DE71-588E-16FFA1D3F8B7}"/>
                </a:ext>
              </a:extLst>
            </p:cNvPr>
            <p:cNvSpPr txBox="1">
              <a:spLocks/>
            </p:cNvSpPr>
            <p:nvPr/>
          </p:nvSpPr>
          <p:spPr>
            <a:xfrm>
              <a:off x="306000" y="676568"/>
              <a:ext cx="8384353" cy="994172"/>
            </a:xfrm>
            <a:prstGeom prst="rect">
              <a:avLst/>
            </a:prstGeom>
          </p:spPr>
          <p:txBody>
            <a:bodyPr/>
            <a:lstStyle>
              <a:lvl1pPr marL="457200" indent="-45720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SzPct val="125000"/>
                <a:buFontTx/>
                <a:buBlip>
                  <a:blip r:embed="rId6"/>
                </a:buBlip>
                <a:defRPr sz="3000" b="1" kern="1200">
                  <a:solidFill>
                    <a:srgbClr val="00A3A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>
                <a:buNone/>
              </a:pPr>
              <a:r>
                <a:rPr lang="fr-FR" sz="1800" b="0" dirty="0">
                  <a:solidFill>
                    <a:schemeClr val="tx1"/>
                  </a:solidFill>
                  <a:latin typeface="+mn-lt"/>
                </a:rPr>
                <a:t>Méthode de phénotypage spatialisée (vol de drone)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8490AF-DFEE-9146-E501-E020A3B21F8F}"/>
                </a:ext>
              </a:extLst>
            </p:cNvPr>
            <p:cNvSpPr/>
            <p:nvPr/>
          </p:nvSpPr>
          <p:spPr>
            <a:xfrm>
              <a:off x="306000" y="103822"/>
              <a:ext cx="3142891" cy="4794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/>
                <a:t>Preuve de faisabilité (3)</a:t>
              </a:r>
              <a:endParaRPr lang="fr-FR" sz="2000" dirty="0"/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82ABD0A5-7643-209F-2A55-1EDC08B14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9435"/>
            <a:stretch/>
          </p:blipFill>
          <p:spPr>
            <a:xfrm>
              <a:off x="452194" y="1533422"/>
              <a:ext cx="3280190" cy="3734141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9A0F9F24-5154-E64A-4586-7C047985F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10"/>
            <a:stretch/>
          </p:blipFill>
          <p:spPr bwMode="auto">
            <a:xfrm>
              <a:off x="4714655" y="1775705"/>
              <a:ext cx="7350226" cy="3476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2953F247-A2B6-5CB2-45A7-DAE6AABEB6ED}"/>
                </a:ext>
              </a:extLst>
            </p:cNvPr>
            <p:cNvSpPr txBox="1"/>
            <p:nvPr/>
          </p:nvSpPr>
          <p:spPr>
            <a:xfrm>
              <a:off x="4714655" y="1436548"/>
              <a:ext cx="2108417" cy="368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Traitement de l’image :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FC89D3D-8F59-465C-241B-ACE101D4B00F}"/>
                </a:ext>
              </a:extLst>
            </p:cNvPr>
            <p:cNvSpPr txBox="1"/>
            <p:nvPr/>
          </p:nvSpPr>
          <p:spPr>
            <a:xfrm>
              <a:off x="2402037" y="5704378"/>
              <a:ext cx="5963480" cy="848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Vers du phénotypage à l’échelle d’une parcelle ?</a:t>
              </a:r>
            </a:p>
            <a:p>
              <a:r>
                <a:rPr lang="fr-FR" sz="2000" dirty="0"/>
                <a:t>Exemple des grandes cultures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0985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2A396-0880-84C0-DEE9-D24A6B30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1E358D4-AED8-5439-4555-E4C7132A27DE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0022F802-C823-7970-82C2-7996902AC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18C3C1F-A4B7-DC8D-8B84-1088561A9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CD8BD83-9102-380C-D5AC-24D3392AED9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DFD9A907-0649-2579-5EBF-82D7A898F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63E9E7EB-DC64-A538-9E59-CE473666C0BE}"/>
              </a:ext>
            </a:extLst>
          </p:cNvPr>
          <p:cNvGrpSpPr/>
          <p:nvPr/>
        </p:nvGrpSpPr>
        <p:grpSpPr>
          <a:xfrm>
            <a:off x="780535" y="1254206"/>
            <a:ext cx="10532165" cy="4900653"/>
            <a:chOff x="306000" y="103822"/>
            <a:chExt cx="11352600" cy="6000457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2518E62-CD55-FEC5-9D69-DC03367C4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4250" y="543587"/>
              <a:ext cx="4838949" cy="1886047"/>
            </a:xfrm>
            <a:prstGeom prst="rect">
              <a:avLst/>
            </a:prstGeom>
          </p:spPr>
        </p:pic>
        <p:sp>
          <p:nvSpPr>
            <p:cNvPr id="37" name="Titre 1">
              <a:extLst>
                <a:ext uri="{FF2B5EF4-FFF2-40B4-BE49-F238E27FC236}">
                  <a16:creationId xmlns:a16="http://schemas.microsoft.com/office/drawing/2014/main" id="{CFB78B00-23BB-29FA-AE77-DF799C0A07D2}"/>
                </a:ext>
              </a:extLst>
            </p:cNvPr>
            <p:cNvSpPr txBox="1">
              <a:spLocks/>
            </p:cNvSpPr>
            <p:nvPr/>
          </p:nvSpPr>
          <p:spPr>
            <a:xfrm>
              <a:off x="306001" y="676568"/>
              <a:ext cx="3282774" cy="395148"/>
            </a:xfrm>
            <a:prstGeom prst="rect">
              <a:avLst/>
            </a:prstGeom>
          </p:spPr>
          <p:txBody>
            <a:bodyPr/>
            <a:lstStyle>
              <a:lvl1pPr marL="457200" indent="-45720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SzPct val="125000"/>
                <a:buFontTx/>
                <a:buBlip>
                  <a:blip r:embed="rId7"/>
                </a:buBlip>
                <a:defRPr sz="3000" b="1" kern="1200">
                  <a:solidFill>
                    <a:srgbClr val="00A3A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>
                <a:buNone/>
              </a:pPr>
              <a:r>
                <a:rPr lang="fr-FR" sz="2000" b="0" dirty="0">
                  <a:solidFill>
                    <a:schemeClr val="tx1"/>
                  </a:solidFill>
                  <a:latin typeface="+mn-lt"/>
                </a:rPr>
                <a:t>Prédiction </a:t>
              </a:r>
              <a:r>
                <a:rPr lang="fr-FR" sz="2000" b="0" dirty="0" err="1">
                  <a:solidFill>
                    <a:schemeClr val="tx1"/>
                  </a:solidFill>
                  <a:latin typeface="+mn-lt"/>
                </a:rPr>
                <a:t>phénomique</a:t>
              </a:r>
              <a:endParaRPr lang="fr-FR" sz="2000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29D7849-8DD5-5066-6EAC-B91B163F3BFA}"/>
                </a:ext>
              </a:extLst>
            </p:cNvPr>
            <p:cNvSpPr/>
            <p:nvPr/>
          </p:nvSpPr>
          <p:spPr>
            <a:xfrm>
              <a:off x="306000" y="103822"/>
              <a:ext cx="119577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/>
                <a:t>A voir…</a:t>
              </a:r>
              <a:endParaRPr lang="fr-FR" sz="2400" dirty="0"/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0BAD95B8-9732-223C-8B00-43538C08E66A}"/>
                </a:ext>
              </a:extLst>
            </p:cNvPr>
            <p:cNvGrpSpPr/>
            <p:nvPr/>
          </p:nvGrpSpPr>
          <p:grpSpPr>
            <a:xfrm>
              <a:off x="698522" y="1121242"/>
              <a:ext cx="3145413" cy="1344678"/>
              <a:chOff x="1063644" y="1062820"/>
              <a:chExt cx="3145413" cy="1344678"/>
            </a:xfrm>
          </p:grpSpPr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0411002C-14F2-2589-6ED5-B05151CFC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95393" y="1306287"/>
                <a:ext cx="1026010" cy="614194"/>
              </a:xfrm>
              <a:prstGeom prst="rect">
                <a:avLst/>
              </a:prstGeom>
            </p:spPr>
          </p:pic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C71A7B5B-DE70-D1D9-FD12-3D8049768B4F}"/>
                  </a:ext>
                </a:extLst>
              </p:cNvPr>
              <p:cNvSpPr txBox="1"/>
              <p:nvPr/>
            </p:nvSpPr>
            <p:spPr>
              <a:xfrm>
                <a:off x="1063644" y="1976611"/>
                <a:ext cx="314541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dirty="0"/>
                  <a:t>NIRS appliquée sur la poudre de feuilles séchées</a:t>
                </a:r>
              </a:p>
              <a:p>
                <a:pPr algn="ctr"/>
                <a:r>
                  <a:rPr lang="fr-FR" sz="1100" dirty="0"/>
                  <a:t>263 accessions REFPOP de pommes </a:t>
                </a:r>
              </a:p>
            </p:txBody>
          </p:sp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BA372A5C-981E-6A0A-7F37-B89D286111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13074" b="3656"/>
              <a:stretch/>
            </p:blipFill>
            <p:spPr>
              <a:xfrm rot="1699551">
                <a:off x="1328449" y="1062820"/>
                <a:ext cx="584411" cy="857780"/>
              </a:xfrm>
              <a:prstGeom prst="rect">
                <a:avLst/>
              </a:prstGeom>
            </p:spPr>
          </p:pic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9CD02B6D-8557-586D-2A42-7B0FCFD3BF4A}"/>
                </a:ext>
              </a:extLst>
            </p:cNvPr>
            <p:cNvSpPr txBox="1"/>
            <p:nvPr/>
          </p:nvSpPr>
          <p:spPr>
            <a:xfrm>
              <a:off x="533400" y="3035052"/>
              <a:ext cx="111252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/>
                <a:t>Par rapport à la prédiction génomique conventionnelle, la prédiction </a:t>
              </a:r>
              <a:r>
                <a:rPr lang="fr-FR" sz="1600" dirty="0" err="1"/>
                <a:t>phénomique</a:t>
              </a:r>
              <a:r>
                <a:rPr lang="fr-FR" sz="1600" dirty="0"/>
                <a:t> n’a pas permis d’améliorer la capacité prédictive moyenne des caractères évalués </a:t>
              </a:r>
              <a:r>
                <a:rPr lang="fr-FR" sz="1200" i="1" dirty="0"/>
                <a:t>(émergence florale, date de récolte, intensité de floraison, poids total des fruits, nombre de fruits, poids unitaire des fruits, acidité titrable, teneur en solides solubles, fermeté des fruits, couleur rouge)</a:t>
              </a:r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85BC17F3-9A07-ED9F-7127-BBD0AC24E21C}"/>
                </a:ext>
              </a:extLst>
            </p:cNvPr>
            <p:cNvGrpSpPr/>
            <p:nvPr/>
          </p:nvGrpSpPr>
          <p:grpSpPr>
            <a:xfrm>
              <a:off x="6297753" y="4669105"/>
              <a:ext cx="4711942" cy="1435174"/>
              <a:chOff x="6445129" y="4424988"/>
              <a:chExt cx="4711942" cy="1435174"/>
            </a:xfrm>
          </p:grpSpPr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7D9D8757-24E8-8AA7-8456-482C28861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45129" y="4424988"/>
                <a:ext cx="4711942" cy="1435174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5288DF7-CBE3-F2D3-9A72-08ED506300A2}"/>
                  </a:ext>
                </a:extLst>
              </p:cNvPr>
              <p:cNvSpPr/>
              <p:nvPr/>
            </p:nvSpPr>
            <p:spPr>
              <a:xfrm>
                <a:off x="10128250" y="4424988"/>
                <a:ext cx="1028821" cy="216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A431C4AC-1108-4134-106F-786E47A1C997}"/>
                </a:ext>
              </a:extLst>
            </p:cNvPr>
            <p:cNvSpPr txBox="1"/>
            <p:nvPr/>
          </p:nvSpPr>
          <p:spPr>
            <a:xfrm>
              <a:off x="533399" y="4641850"/>
              <a:ext cx="5239907" cy="414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/>
                <a:t>Approche décrite pour le blé et le peuplier :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2D477F49-973D-4AC5-8F79-0994DB3A5D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2965" y="1810771"/>
            <a:ext cx="1343778" cy="11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24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E8A0E-EAC7-CAC3-2503-82CACBDAE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dessin, fruit, clipart, croquis&#10;&#10;Le contenu généré par l’IA peut être incorrect.">
            <a:extLst>
              <a:ext uri="{FF2B5EF4-FFF2-40B4-BE49-F238E27FC236}">
                <a16:creationId xmlns:a16="http://schemas.microsoft.com/office/drawing/2014/main" id="{CF03FE7B-2289-75EC-A1CF-F5073148A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83" y="2331249"/>
            <a:ext cx="8511454" cy="29765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98C4187-3B8D-3C68-2001-5CB33649FA4D}"/>
              </a:ext>
            </a:extLst>
          </p:cNvPr>
          <p:cNvSpPr txBox="1"/>
          <p:nvPr/>
        </p:nvSpPr>
        <p:spPr>
          <a:xfrm>
            <a:off x="3045054" y="1649896"/>
            <a:ext cx="5333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latin typeface="Brush Script MT" panose="03060802040406070304" pitchFamily="66" charset="0"/>
              </a:rPr>
              <a:t>Merci pour votre attention</a:t>
            </a:r>
          </a:p>
        </p:txBody>
      </p:sp>
      <p:pic>
        <p:nvPicPr>
          <p:cNvPr id="10" name="Immagine 33">
            <a:extLst>
              <a:ext uri="{FF2B5EF4-FFF2-40B4-BE49-F238E27FC236}">
                <a16:creationId xmlns:a16="http://schemas.microsoft.com/office/drawing/2014/main" id="{36F585CE-7DC8-F915-62D2-243C711822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38" t="22411" r="22307" b="25918"/>
          <a:stretch/>
        </p:blipFill>
        <p:spPr bwMode="auto">
          <a:xfrm>
            <a:off x="245572" y="105122"/>
            <a:ext cx="1955647" cy="1816443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D99D23-0DD2-DA3B-2E85-1F2F4FBE0B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70" y="297003"/>
            <a:ext cx="2059458" cy="7163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CC2C3C5-2DC0-9E86-BCCA-36C62C1E7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1" y="5395312"/>
            <a:ext cx="1022443" cy="1351722"/>
          </a:xfrm>
          <a:prstGeom prst="rect">
            <a:avLst/>
          </a:prstGeom>
        </p:spPr>
      </p:pic>
      <p:pic>
        <p:nvPicPr>
          <p:cNvPr id="15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A53AC450-0CB7-C6AA-8439-8650C0D7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339" y="6181225"/>
            <a:ext cx="1304144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2">
            <a:extLst>
              <a:ext uri="{FF2B5EF4-FFF2-40B4-BE49-F238E27FC236}">
                <a16:creationId xmlns:a16="http://schemas.microsoft.com/office/drawing/2014/main" id="{969798BE-3627-FD4D-F6B9-16D405E52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768949" y="6071609"/>
            <a:ext cx="932574" cy="56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502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F62D5-0887-54A9-5F56-6E7A44B3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137889C-AFCF-F2F4-D951-B207A6B46663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7439D8D2-D115-6044-EEA1-4F893CFB6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0B5D6C-6DCD-F876-4194-CDD1141B3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87904F-753E-E062-B65B-47809F8DACF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sp>
        <p:nvSpPr>
          <p:cNvPr id="11" name="Espace réservé du contenu 8">
            <a:extLst>
              <a:ext uri="{FF2B5EF4-FFF2-40B4-BE49-F238E27FC236}">
                <a16:creationId xmlns:a16="http://schemas.microsoft.com/office/drawing/2014/main" id="{8E8AA594-8969-7EFF-2D39-DD90AF782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8" y="1482421"/>
            <a:ext cx="9296400" cy="4295528"/>
          </a:xfrm>
        </p:spPr>
        <p:txBody>
          <a:bodyPr>
            <a:normAutofit/>
          </a:bodyPr>
          <a:lstStyle/>
          <a:p>
            <a:pPr algn="just"/>
            <a:r>
              <a:rPr lang="fr-FR" sz="2000" dirty="0"/>
              <a:t>La qualité : Ensemble des propriétés et caractéristiques d'un service ou d'un produit qui lui confère l'aptitude à satisfaire des besoins exprimés ou implicites de </a:t>
            </a:r>
            <a:r>
              <a:rPr lang="fr-FR" sz="2000" b="1" u="sng" dirty="0">
                <a:solidFill>
                  <a:schemeClr val="accent2"/>
                </a:solidFill>
              </a:rPr>
              <a:t>tous les utilisateurs</a:t>
            </a:r>
            <a:r>
              <a:rPr lang="fr-FR" sz="2000" b="1" dirty="0"/>
              <a:t> </a:t>
            </a:r>
            <a:r>
              <a:rPr lang="fr-FR" sz="2000" dirty="0"/>
              <a:t>(Norme ISO)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0B3E034-8326-5637-A85A-BCB108905C0B}"/>
              </a:ext>
            </a:extLst>
          </p:cNvPr>
          <p:cNvGrpSpPr/>
          <p:nvPr/>
        </p:nvGrpSpPr>
        <p:grpSpPr>
          <a:xfrm>
            <a:off x="375222" y="2953684"/>
            <a:ext cx="11636332" cy="3221496"/>
            <a:chOff x="556438" y="2911678"/>
            <a:chExt cx="9947389" cy="271202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F9E35E-6EEC-470E-B7EA-EC6E3D9EFA6F}"/>
                </a:ext>
              </a:extLst>
            </p:cNvPr>
            <p:cNvSpPr/>
            <p:nvPr/>
          </p:nvSpPr>
          <p:spPr>
            <a:xfrm>
              <a:off x="556438" y="3687694"/>
              <a:ext cx="2843150" cy="36933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PRODUCTION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E45058-F216-6834-FFB5-4D1C423E26AD}"/>
                </a:ext>
              </a:extLst>
            </p:cNvPr>
            <p:cNvSpPr/>
            <p:nvPr/>
          </p:nvSpPr>
          <p:spPr>
            <a:xfrm>
              <a:off x="3848293" y="3694421"/>
              <a:ext cx="2843150" cy="64633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COMMERCE - DISTRIBUTION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E95880-A8D5-BF94-8510-A35BED6B7610}"/>
                </a:ext>
              </a:extLst>
            </p:cNvPr>
            <p:cNvSpPr/>
            <p:nvPr/>
          </p:nvSpPr>
          <p:spPr>
            <a:xfrm>
              <a:off x="7291706" y="3694421"/>
              <a:ext cx="2843149" cy="36933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CONSOMMATION</a:t>
              </a:r>
            </a:p>
          </p:txBody>
        </p:sp>
        <p:pic>
          <p:nvPicPr>
            <p:cNvPr id="23" name="Graphique 22" descr="Arbre à feuilles caduques contour">
              <a:extLst>
                <a:ext uri="{FF2B5EF4-FFF2-40B4-BE49-F238E27FC236}">
                  <a16:creationId xmlns:a16="http://schemas.microsoft.com/office/drawing/2014/main" id="{45C4DBB1-817B-1300-E259-06B900859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11968" y="2911678"/>
              <a:ext cx="737798" cy="737798"/>
            </a:xfrm>
            <a:prstGeom prst="rect">
              <a:avLst/>
            </a:prstGeom>
          </p:spPr>
        </p:pic>
        <p:pic>
          <p:nvPicPr>
            <p:cNvPr id="24" name="Graphique 23" descr="Camion avec un remplissage uni">
              <a:extLst>
                <a:ext uri="{FF2B5EF4-FFF2-40B4-BE49-F238E27FC236}">
                  <a16:creationId xmlns:a16="http://schemas.microsoft.com/office/drawing/2014/main" id="{D72E1331-EED3-2DD5-C26F-70F894ACC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17453" y="2956623"/>
              <a:ext cx="737798" cy="737798"/>
            </a:xfrm>
            <a:prstGeom prst="rect">
              <a:avLst/>
            </a:prstGeom>
          </p:spPr>
        </p:pic>
        <p:pic>
          <p:nvPicPr>
            <p:cNvPr id="25" name="Graphique 24" descr="Personne s'alimentant contour">
              <a:extLst>
                <a:ext uri="{FF2B5EF4-FFF2-40B4-BE49-F238E27FC236}">
                  <a16:creationId xmlns:a16="http://schemas.microsoft.com/office/drawing/2014/main" id="{646600AC-56C4-7B37-15FA-890ACCE1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30334" y="2956623"/>
              <a:ext cx="737798" cy="737798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178C887-0A16-C686-4F31-70239F1E5E87}"/>
                </a:ext>
              </a:extLst>
            </p:cNvPr>
            <p:cNvSpPr txBox="1"/>
            <p:nvPr/>
          </p:nvSpPr>
          <p:spPr>
            <a:xfrm>
              <a:off x="625311" y="4094996"/>
              <a:ext cx="3161210" cy="152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r>
                <a:rPr lang="fr-FR" sz="1600" dirty="0"/>
                <a:t>Rendement, </a:t>
              </a:r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r>
                <a:rPr lang="fr-FR" sz="1600" dirty="0"/>
                <a:t>Régularité de production, </a:t>
              </a:r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r>
                <a:rPr lang="fr-FR" sz="1600" dirty="0"/>
                <a:t>Résistance aux maladies, </a:t>
              </a:r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r>
                <a:rPr lang="fr-FR" sz="1600" dirty="0"/>
                <a:t>Facilité de culture…</a:t>
              </a:r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r>
                <a:rPr lang="fr-FR" sz="1600" dirty="0">
                  <a:solidFill>
                    <a:schemeClr val="accent2"/>
                  </a:solidFill>
                </a:rPr>
                <a:t>Qualité sensorielle / organoleptique</a:t>
              </a:r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endParaRPr lang="fr-FR" sz="1600" dirty="0"/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endParaRPr lang="fr-FR" sz="1600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74DB2C7F-7C55-5A97-74E2-74B8889FC50D}"/>
                </a:ext>
              </a:extLst>
            </p:cNvPr>
            <p:cNvSpPr txBox="1"/>
            <p:nvPr/>
          </p:nvSpPr>
          <p:spPr>
            <a:xfrm>
              <a:off x="3786521" y="4057026"/>
              <a:ext cx="3319524" cy="11141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r>
                <a:rPr lang="fr-FR" sz="1600" dirty="0"/>
                <a:t>Aptitude aux manipulations, </a:t>
              </a:r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r>
                <a:rPr lang="fr-FR" sz="1600" dirty="0"/>
                <a:t>durée de vie - tenue - conservation,</a:t>
              </a:r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r>
                <a:rPr lang="fr-FR" sz="1600" dirty="0"/>
                <a:t>présentation/homogénéité du lot…</a:t>
              </a:r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r>
                <a:rPr lang="fr-FR" sz="1600" dirty="0">
                  <a:solidFill>
                    <a:schemeClr val="accent2"/>
                  </a:solidFill>
                </a:rPr>
                <a:t>Qualité sensorielle / organoleptique</a:t>
              </a:r>
            </a:p>
            <a:p>
              <a:pPr marL="285750" indent="-285750">
                <a:buSzPct val="80000"/>
                <a:buFont typeface="Wingdings" panose="05000000000000000000" pitchFamily="2" charset="2"/>
                <a:buChar char="Ø"/>
              </a:pPr>
              <a:endParaRPr lang="fr-FR" sz="16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DA11ACE-B3F1-20FA-FD84-18C6E4499E2E}"/>
                </a:ext>
              </a:extLst>
            </p:cNvPr>
            <p:cNvSpPr txBox="1"/>
            <p:nvPr/>
          </p:nvSpPr>
          <p:spPr>
            <a:xfrm>
              <a:off x="7251762" y="4063753"/>
              <a:ext cx="3252065" cy="11141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>
                  <a:solidFill>
                    <a:schemeClr val="accent2"/>
                  </a:solidFill>
                </a:rPr>
                <a:t>Qualité visuelle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Qualité sanitaire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Qualité nutritionnelle…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>
                  <a:solidFill>
                    <a:schemeClr val="accent2"/>
                  </a:solidFill>
                </a:rPr>
                <a:t>Qualité sensorielle / organoleptique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fr-FR" sz="1600" dirty="0"/>
            </a:p>
          </p:txBody>
        </p:sp>
      </p:grpSp>
      <p:pic>
        <p:nvPicPr>
          <p:cNvPr id="30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3384AC54-FBE2-6D2E-32E6-2DB318D35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2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44CB5-5BE0-5879-120F-05E12E539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C1D412-1EFF-DDBA-38DC-F963F4F067C5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0E5B38FE-8ABA-4F61-29C7-810A3A3D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843C09-3049-1823-B049-78C8E52BC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E37A96D-FDB1-98FA-464D-0EAFCD485E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76A79D8C-FE83-B44F-9CB2-F7D97B17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E1B9164-723D-19C8-E4E0-74770DBF6DDF}"/>
              </a:ext>
            </a:extLst>
          </p:cNvPr>
          <p:cNvSpPr/>
          <p:nvPr/>
        </p:nvSpPr>
        <p:spPr>
          <a:xfrm>
            <a:off x="5581205" y="3450695"/>
            <a:ext cx="1379220" cy="991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8E4C39B4-B11F-E3E5-43C6-6EE744EA9A09}"/>
              </a:ext>
            </a:extLst>
          </p:cNvPr>
          <p:cNvGrpSpPr/>
          <p:nvPr/>
        </p:nvGrpSpPr>
        <p:grpSpPr>
          <a:xfrm>
            <a:off x="5531279" y="3449904"/>
            <a:ext cx="1631828" cy="1297468"/>
            <a:chOff x="5318693" y="2834587"/>
            <a:chExt cx="2034779" cy="1558424"/>
          </a:xfrm>
          <a:solidFill>
            <a:schemeClr val="bg1"/>
          </a:solidFill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DD324B61-8123-7C05-D30E-7ED9AB02F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693" y="2945087"/>
              <a:ext cx="777307" cy="647756"/>
            </a:xfrm>
            <a:prstGeom prst="rect">
              <a:avLst/>
            </a:prstGeom>
            <a:grpFill/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60C7141-CE73-5CAA-9723-02AA1402E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33" y="2834587"/>
              <a:ext cx="792549" cy="868755"/>
            </a:xfrm>
            <a:prstGeom prst="rect">
              <a:avLst/>
            </a:prstGeom>
            <a:grpFill/>
          </p:spPr>
        </p:pic>
        <p:pic>
          <p:nvPicPr>
            <p:cNvPr id="38" name="Image 37" descr="Une image contenant fruit, abricot, Aliments naturels, pêche&#10;&#10;Le contenu généré par l’IA peut être incorrect.">
              <a:extLst>
                <a:ext uri="{FF2B5EF4-FFF2-40B4-BE49-F238E27FC236}">
                  <a16:creationId xmlns:a16="http://schemas.microsoft.com/office/drawing/2014/main" id="{718C1FB0-F568-9522-4687-78B55AE92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058" y="3623324"/>
              <a:ext cx="853514" cy="769687"/>
            </a:xfrm>
            <a:prstGeom prst="rect">
              <a:avLst/>
            </a:prstGeom>
            <a:grpFill/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1B52EA2-82FB-326D-240A-A46267C16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554" y="3680582"/>
              <a:ext cx="731583" cy="602032"/>
            </a:xfrm>
            <a:prstGeom prst="rect">
              <a:avLst/>
            </a:prstGeom>
            <a:grpFill/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34565094-1D74-B164-076C-86AFA4D6B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060" y="2914603"/>
              <a:ext cx="594412" cy="708721"/>
            </a:xfrm>
            <a:prstGeom prst="rect">
              <a:avLst/>
            </a:prstGeom>
            <a:grpFill/>
          </p:spPr>
        </p:pic>
        <p:pic>
          <p:nvPicPr>
            <p:cNvPr id="41" name="Image 40" descr="Une image contenant fruit, Aliments naturels, produits, pomme&#10;&#10;Le contenu généré par l’IA peut être incorrect.">
              <a:extLst>
                <a:ext uri="{FF2B5EF4-FFF2-40B4-BE49-F238E27FC236}">
                  <a16:creationId xmlns:a16="http://schemas.microsoft.com/office/drawing/2014/main" id="{FEF63D83-EAD9-D500-65E6-D8205F81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922" y="3623324"/>
              <a:ext cx="571550" cy="602032"/>
            </a:xfrm>
            <a:prstGeom prst="rect">
              <a:avLst/>
            </a:prstGeom>
            <a:grpFill/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EA30DC8-764A-62B4-3B45-8B016B53059F}"/>
              </a:ext>
            </a:extLst>
          </p:cNvPr>
          <p:cNvSpPr/>
          <p:nvPr/>
        </p:nvSpPr>
        <p:spPr>
          <a:xfrm>
            <a:off x="4489163" y="2571172"/>
            <a:ext cx="1212678" cy="853545"/>
          </a:xfrm>
          <a:prstGeom prst="rect">
            <a:avLst/>
          </a:prstGeom>
          <a:solidFill>
            <a:srgbClr val="0F9ED5"/>
          </a:solidFill>
          <a:ln>
            <a:solidFill>
              <a:srgbClr val="0F9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Calibre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EE3F82F-B9E1-F0FB-31AF-7BD013F7198A}"/>
              </a:ext>
            </a:extLst>
          </p:cNvPr>
          <p:cNvSpPr/>
          <p:nvPr/>
        </p:nvSpPr>
        <p:spPr>
          <a:xfrm>
            <a:off x="6938431" y="2571172"/>
            <a:ext cx="1212678" cy="853545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Couleur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855224-7C8C-267C-BA1A-0BDE303302E7}"/>
              </a:ext>
            </a:extLst>
          </p:cNvPr>
          <p:cNvSpPr/>
          <p:nvPr/>
        </p:nvSpPr>
        <p:spPr>
          <a:xfrm>
            <a:off x="8495284" y="2303024"/>
            <a:ext cx="1403033" cy="477451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Couleur de fond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A6EF35-5C7E-63F4-037B-8EFB193CC71B}"/>
              </a:ext>
            </a:extLst>
          </p:cNvPr>
          <p:cNvSpPr/>
          <p:nvPr/>
        </p:nvSpPr>
        <p:spPr>
          <a:xfrm>
            <a:off x="8495284" y="3254468"/>
            <a:ext cx="1403033" cy="477451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Surimpression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536E11AE-C338-9ADD-4041-3086B803359E}"/>
              </a:ext>
            </a:extLst>
          </p:cNvPr>
          <p:cNvCxnSpPr>
            <a:stCxn id="43" idx="3"/>
            <a:endCxn id="44" idx="1"/>
          </p:cNvCxnSpPr>
          <p:nvPr/>
        </p:nvCxnSpPr>
        <p:spPr>
          <a:xfrm flipV="1">
            <a:off x="8151109" y="2541750"/>
            <a:ext cx="344175" cy="4561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9F7E599E-7809-6CA9-11E5-6C6A4AB83170}"/>
              </a:ext>
            </a:extLst>
          </p:cNvPr>
          <p:cNvCxnSpPr>
            <a:cxnSpLocks/>
            <a:stCxn id="43" idx="3"/>
            <a:endCxn id="45" idx="1"/>
          </p:cNvCxnSpPr>
          <p:nvPr/>
        </p:nvCxnSpPr>
        <p:spPr>
          <a:xfrm>
            <a:off x="8151109" y="2997945"/>
            <a:ext cx="344175" cy="49524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EC4F884-A3F2-25E6-69E5-5E61C56EF37C}"/>
              </a:ext>
            </a:extLst>
          </p:cNvPr>
          <p:cNvSpPr/>
          <p:nvPr/>
        </p:nvSpPr>
        <p:spPr>
          <a:xfrm>
            <a:off x="6938431" y="4704081"/>
            <a:ext cx="1212678" cy="853545"/>
          </a:xfrm>
          <a:prstGeom prst="rect">
            <a:avLst/>
          </a:prstGeom>
          <a:solidFill>
            <a:srgbClr val="188C54"/>
          </a:solidFill>
          <a:ln>
            <a:solidFill>
              <a:srgbClr val="188C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Texture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9B52EAC-A917-B0F8-0BC8-1C3C8BFC59DC}"/>
              </a:ext>
            </a:extLst>
          </p:cNvPr>
          <p:cNvSpPr/>
          <p:nvPr/>
        </p:nvSpPr>
        <p:spPr>
          <a:xfrm>
            <a:off x="8495285" y="4435933"/>
            <a:ext cx="1032344" cy="477451"/>
          </a:xfrm>
          <a:prstGeom prst="rect">
            <a:avLst/>
          </a:prstGeom>
          <a:solidFill>
            <a:srgbClr val="188C54"/>
          </a:solidFill>
          <a:ln>
            <a:solidFill>
              <a:srgbClr val="188C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Jutosité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64E580A-15BF-801D-5A5F-C971C71ACF78}"/>
              </a:ext>
            </a:extLst>
          </p:cNvPr>
          <p:cNvSpPr/>
          <p:nvPr/>
        </p:nvSpPr>
        <p:spPr>
          <a:xfrm>
            <a:off x="8495285" y="5387377"/>
            <a:ext cx="1032344" cy="477451"/>
          </a:xfrm>
          <a:prstGeom prst="rect">
            <a:avLst/>
          </a:prstGeom>
          <a:solidFill>
            <a:srgbClr val="188C54"/>
          </a:solidFill>
          <a:ln>
            <a:solidFill>
              <a:srgbClr val="188C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Fermeté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7307A49F-6434-1205-0623-5F027B6CE8E7}"/>
              </a:ext>
            </a:extLst>
          </p:cNvPr>
          <p:cNvCxnSpPr>
            <a:cxnSpLocks/>
            <a:stCxn id="48" idx="3"/>
            <a:endCxn id="49" idx="1"/>
          </p:cNvCxnSpPr>
          <p:nvPr/>
        </p:nvCxnSpPr>
        <p:spPr>
          <a:xfrm flipV="1">
            <a:off x="8151109" y="4674659"/>
            <a:ext cx="344176" cy="4561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9CEC1D72-CC76-43B2-10A8-35BFE47EC13C}"/>
              </a:ext>
            </a:extLst>
          </p:cNvPr>
          <p:cNvCxnSpPr>
            <a:cxnSpLocks/>
            <a:stCxn id="48" idx="3"/>
            <a:endCxn id="50" idx="1"/>
          </p:cNvCxnSpPr>
          <p:nvPr/>
        </p:nvCxnSpPr>
        <p:spPr>
          <a:xfrm>
            <a:off x="8151109" y="5130854"/>
            <a:ext cx="344176" cy="49524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20DC638-396A-68F0-5DB3-A611F8106473}"/>
              </a:ext>
            </a:extLst>
          </p:cNvPr>
          <p:cNvSpPr/>
          <p:nvPr/>
        </p:nvSpPr>
        <p:spPr>
          <a:xfrm>
            <a:off x="4489163" y="4704081"/>
            <a:ext cx="1212678" cy="853545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Flaveur / Goût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60B646-06D7-7375-9B67-71A192187BF0}"/>
              </a:ext>
            </a:extLst>
          </p:cNvPr>
          <p:cNvSpPr/>
          <p:nvPr/>
        </p:nvSpPr>
        <p:spPr>
          <a:xfrm>
            <a:off x="1658621" y="4009251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Sucré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F5DA1E-00AA-461F-6B30-FC7AAD33D8E0}"/>
              </a:ext>
            </a:extLst>
          </p:cNvPr>
          <p:cNvSpPr/>
          <p:nvPr/>
        </p:nvSpPr>
        <p:spPr>
          <a:xfrm>
            <a:off x="1639452" y="4740424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Acide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92FFBE23-BEF3-F4B4-ECD6-99DDFAF57F8C}"/>
              </a:ext>
            </a:extLst>
          </p:cNvPr>
          <p:cNvCxnSpPr>
            <a:cxnSpLocks/>
            <a:stCxn id="65" idx="1"/>
            <a:endCxn id="54" idx="3"/>
          </p:cNvCxnSpPr>
          <p:nvPr/>
        </p:nvCxnSpPr>
        <p:spPr>
          <a:xfrm flipH="1" flipV="1">
            <a:off x="2793067" y="4247977"/>
            <a:ext cx="274199" cy="4624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403D4005-9CD3-9E4C-45B8-023E392087A7}"/>
              </a:ext>
            </a:extLst>
          </p:cNvPr>
          <p:cNvCxnSpPr>
            <a:cxnSpLocks/>
            <a:stCxn id="65" idx="1"/>
            <a:endCxn id="55" idx="3"/>
          </p:cNvCxnSpPr>
          <p:nvPr/>
        </p:nvCxnSpPr>
        <p:spPr>
          <a:xfrm flipH="1">
            <a:off x="2773898" y="4710431"/>
            <a:ext cx="293368" cy="26871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E6AB9B2-9A42-0562-7F45-73179587F2A2}"/>
              </a:ext>
            </a:extLst>
          </p:cNvPr>
          <p:cNvSpPr/>
          <p:nvPr/>
        </p:nvSpPr>
        <p:spPr>
          <a:xfrm>
            <a:off x="3067266" y="5221753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Arôme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C3BAB394-3D7E-6191-E620-8FFA693BC266}"/>
              </a:ext>
            </a:extLst>
          </p:cNvPr>
          <p:cNvCxnSpPr>
            <a:cxnSpLocks/>
            <a:stCxn id="53" idx="1"/>
            <a:endCxn id="58" idx="3"/>
          </p:cNvCxnSpPr>
          <p:nvPr/>
        </p:nvCxnSpPr>
        <p:spPr>
          <a:xfrm flipH="1">
            <a:off x="4201712" y="5130854"/>
            <a:ext cx="287451" cy="3296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84020225-4EC7-29D4-FF36-B09996204D58}"/>
              </a:ext>
            </a:extLst>
          </p:cNvPr>
          <p:cNvSpPr/>
          <p:nvPr/>
        </p:nvSpPr>
        <p:spPr>
          <a:xfrm>
            <a:off x="3067266" y="4471705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Saveur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5B91B22D-B051-EBFA-C478-F4CFE6EA6813}"/>
              </a:ext>
            </a:extLst>
          </p:cNvPr>
          <p:cNvCxnSpPr>
            <a:cxnSpLocks/>
            <a:stCxn id="53" idx="1"/>
            <a:endCxn id="65" idx="3"/>
          </p:cNvCxnSpPr>
          <p:nvPr/>
        </p:nvCxnSpPr>
        <p:spPr>
          <a:xfrm flipH="1" flipV="1">
            <a:off x="4201712" y="4710431"/>
            <a:ext cx="287451" cy="42042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536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4D9E3-985F-4116-2324-814B599A3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DC1FBA-01A5-89D2-4AF4-1DB5FCEFD995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 : le calibre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D3BEE86B-2EF1-2B98-3768-12752AFC5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981E94-C5F9-9D40-2A49-4EF077750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D2F8EC6-9F73-527D-6220-D9A31FC9E3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E8C1F742-AEA4-CA41-A5D7-25DEFFF7F335}"/>
              </a:ext>
            </a:extLst>
          </p:cNvPr>
          <p:cNvSpPr/>
          <p:nvPr/>
        </p:nvSpPr>
        <p:spPr>
          <a:xfrm>
            <a:off x="413136" y="4534576"/>
            <a:ext cx="1019992" cy="531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4"/>
                </a:solidFill>
              </a:rPr>
              <a:t>Variété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AB99915-8BBD-B65A-5A23-130F04B21775}"/>
              </a:ext>
            </a:extLst>
          </p:cNvPr>
          <p:cNvSpPr/>
          <p:nvPr/>
        </p:nvSpPr>
        <p:spPr>
          <a:xfrm>
            <a:off x="4226581" y="4285217"/>
            <a:ext cx="1201164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Pratiques culturales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D07F3FB-9D2E-424C-663A-6CD25387EBCA}"/>
              </a:ext>
            </a:extLst>
          </p:cNvPr>
          <p:cNvSpPr/>
          <p:nvPr/>
        </p:nvSpPr>
        <p:spPr>
          <a:xfrm>
            <a:off x="4452385" y="4901874"/>
            <a:ext cx="1403033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5"/>
                </a:solidFill>
              </a:rPr>
              <a:t>Conditions </a:t>
            </a:r>
            <a:r>
              <a:rPr lang="fr-FR" sz="1200" dirty="0" err="1">
                <a:solidFill>
                  <a:schemeClr val="accent5"/>
                </a:solidFill>
              </a:rPr>
              <a:t>pédo-climatiques</a:t>
            </a:r>
            <a:endParaRPr lang="fr-FR" sz="1200" dirty="0">
              <a:solidFill>
                <a:schemeClr val="accent5"/>
              </a:solidFill>
            </a:endParaRPr>
          </a:p>
        </p:txBody>
      </p:sp>
      <p:sp>
        <p:nvSpPr>
          <p:cNvPr id="41" name="Espace réservé du contenu 8">
            <a:extLst>
              <a:ext uri="{FF2B5EF4-FFF2-40B4-BE49-F238E27FC236}">
                <a16:creationId xmlns:a16="http://schemas.microsoft.com/office/drawing/2014/main" id="{314EB877-E98C-0EB2-590D-EBACBDB2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37" y="3664004"/>
            <a:ext cx="3434963" cy="477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400" b="1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Sources de variabilité :</a:t>
            </a:r>
            <a:endParaRPr lang="fr-FR" sz="24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sp>
        <p:nvSpPr>
          <p:cNvPr id="45" name="Espace réservé du contenu 8">
            <a:extLst>
              <a:ext uri="{FF2B5EF4-FFF2-40B4-BE49-F238E27FC236}">
                <a16:creationId xmlns:a16="http://schemas.microsoft.com/office/drawing/2014/main" id="{279BB737-1EC7-2E6F-8804-D9AD8AA0F6C8}"/>
              </a:ext>
            </a:extLst>
          </p:cNvPr>
          <p:cNvSpPr txBox="1">
            <a:spLocks/>
          </p:cNvSpPr>
          <p:nvPr/>
        </p:nvSpPr>
        <p:spPr>
          <a:xfrm>
            <a:off x="413136" y="1355649"/>
            <a:ext cx="3663564" cy="477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Importance du calibre :</a:t>
            </a:r>
            <a:endParaRPr lang="fr-FR" sz="20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2EE720B-CC17-F94E-D406-F358D6A847A2}"/>
              </a:ext>
            </a:extLst>
          </p:cNvPr>
          <p:cNvSpPr txBox="1"/>
          <p:nvPr/>
        </p:nvSpPr>
        <p:spPr>
          <a:xfrm>
            <a:off x="3477025" y="5734177"/>
            <a:ext cx="195072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Charge en fruit – Nombre de fruit par diamètre de branche</a:t>
            </a: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B99CA42B-82CA-65D0-4B01-B164E1A9F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36" y="1894405"/>
            <a:ext cx="5170617" cy="1134825"/>
          </a:xfrm>
          <a:prstGeom prst="rect">
            <a:avLst/>
          </a:prstGeom>
        </p:spPr>
      </p:pic>
      <p:pic>
        <p:nvPicPr>
          <p:cNvPr id="72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B3411D9E-392B-F7DA-E78A-0F4D47F1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A53D6D1-F8FC-093F-EED9-9DE5EBA04A79}"/>
              </a:ext>
            </a:extLst>
          </p:cNvPr>
          <p:cNvSpPr/>
          <p:nvPr/>
        </p:nvSpPr>
        <p:spPr>
          <a:xfrm>
            <a:off x="2109642" y="5260011"/>
            <a:ext cx="1212678" cy="853545"/>
          </a:xfrm>
          <a:prstGeom prst="rect">
            <a:avLst/>
          </a:prstGeom>
          <a:solidFill>
            <a:srgbClr val="0F9ED5"/>
          </a:solidFill>
          <a:ln>
            <a:solidFill>
              <a:srgbClr val="0F9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Calibre</a:t>
            </a:r>
          </a:p>
        </p:txBody>
      </p:sp>
      <p:sp>
        <p:nvSpPr>
          <p:cNvPr id="89" name="Espace réservé du contenu 8">
            <a:extLst>
              <a:ext uri="{FF2B5EF4-FFF2-40B4-BE49-F238E27FC236}">
                <a16:creationId xmlns:a16="http://schemas.microsoft.com/office/drawing/2014/main" id="{B3935DE5-365C-4A3F-CB05-FA98C1D4CC31}"/>
              </a:ext>
            </a:extLst>
          </p:cNvPr>
          <p:cNvSpPr txBox="1">
            <a:spLocks/>
          </p:cNvSpPr>
          <p:nvPr/>
        </p:nvSpPr>
        <p:spPr>
          <a:xfrm>
            <a:off x="7176952" y="1387424"/>
            <a:ext cx="4541520" cy="333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Mesures :</a:t>
            </a:r>
          </a:p>
          <a:p>
            <a:pPr algn="just">
              <a:buFontTx/>
              <a:buChar char="-"/>
            </a:pPr>
            <a:r>
              <a:rPr lang="fr-FR" sz="18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Pied à coulisse</a:t>
            </a:r>
          </a:p>
          <a:p>
            <a:pPr algn="just">
              <a:buFontTx/>
              <a:buChar char="-"/>
            </a:pPr>
            <a:r>
              <a:rPr lang="fr-FR" sz="18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Calibreuse</a:t>
            </a:r>
          </a:p>
          <a:p>
            <a:pPr algn="just">
              <a:buFontTx/>
              <a:buChar char="-"/>
            </a:pPr>
            <a:r>
              <a:rPr lang="fr-FR" sz="18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Analyse d’image : estimation du calibre moyen à partir de photos en verger ou en palox (ex PIXFEL) </a:t>
            </a:r>
          </a:p>
          <a:p>
            <a:pPr algn="just">
              <a:buFontTx/>
              <a:buChar char="-"/>
            </a:pPr>
            <a:endParaRPr lang="fr-FR" sz="20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cxnSp>
        <p:nvCxnSpPr>
          <p:cNvPr id="118" name="Connecteur : en arc 117">
            <a:extLst>
              <a:ext uri="{FF2B5EF4-FFF2-40B4-BE49-F238E27FC236}">
                <a16:creationId xmlns:a16="http://schemas.microsoft.com/office/drawing/2014/main" id="{14A9EE67-AC52-6643-1542-8673E0B420F3}"/>
              </a:ext>
            </a:extLst>
          </p:cNvPr>
          <p:cNvCxnSpPr>
            <a:stCxn id="35" idx="4"/>
            <a:endCxn id="73" idx="1"/>
          </p:cNvCxnSpPr>
          <p:nvPr/>
        </p:nvCxnSpPr>
        <p:spPr>
          <a:xfrm rot="16200000" flipH="1">
            <a:off x="1206205" y="4783346"/>
            <a:ext cx="620365" cy="1186510"/>
          </a:xfrm>
          <a:prstGeom prst="curvedConnector2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 : en arc 118">
            <a:extLst>
              <a:ext uri="{FF2B5EF4-FFF2-40B4-BE49-F238E27FC236}">
                <a16:creationId xmlns:a16="http://schemas.microsoft.com/office/drawing/2014/main" id="{28DD5564-7A1F-69F2-4CBB-83286245FF77}"/>
              </a:ext>
            </a:extLst>
          </p:cNvPr>
          <p:cNvCxnSpPr>
            <a:cxnSpLocks/>
            <a:stCxn id="39" idx="2"/>
            <a:endCxn id="73" idx="3"/>
          </p:cNvCxnSpPr>
          <p:nvPr/>
        </p:nvCxnSpPr>
        <p:spPr>
          <a:xfrm rot="10800000" flipV="1">
            <a:off x="3322321" y="4643354"/>
            <a:ext cx="904261" cy="1043429"/>
          </a:xfrm>
          <a:prstGeom prst="curvedConnector3">
            <a:avLst>
              <a:gd name="adj1" fmla="val 50000"/>
            </a:avLst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 : en arc 121">
            <a:extLst>
              <a:ext uri="{FF2B5EF4-FFF2-40B4-BE49-F238E27FC236}">
                <a16:creationId xmlns:a16="http://schemas.microsoft.com/office/drawing/2014/main" id="{C10BC2A4-522C-C9AA-D550-B5C3B2887122}"/>
              </a:ext>
            </a:extLst>
          </p:cNvPr>
          <p:cNvCxnSpPr>
            <a:cxnSpLocks/>
            <a:stCxn id="40" idx="2"/>
            <a:endCxn id="73" idx="3"/>
          </p:cNvCxnSpPr>
          <p:nvPr/>
        </p:nvCxnSpPr>
        <p:spPr>
          <a:xfrm rot="10800000" flipV="1">
            <a:off x="3322321" y="5260012"/>
            <a:ext cx="1130065" cy="426772"/>
          </a:xfrm>
          <a:prstGeom prst="curvedConnector3">
            <a:avLst>
              <a:gd name="adj1" fmla="val 50000"/>
            </a:avLst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7A01ACB1-EB1C-A820-46C5-60E87D0C9324}"/>
              </a:ext>
            </a:extLst>
          </p:cNvPr>
          <p:cNvSpPr txBox="1"/>
          <p:nvPr/>
        </p:nvSpPr>
        <p:spPr>
          <a:xfrm>
            <a:off x="277201" y="5292941"/>
            <a:ext cx="162356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Définit le calibre dominant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9C6674-B5DC-1158-2AFA-14F1121C2110}"/>
              </a:ext>
            </a:extLst>
          </p:cNvPr>
          <p:cNvSpPr txBox="1"/>
          <p:nvPr/>
        </p:nvSpPr>
        <p:spPr>
          <a:xfrm>
            <a:off x="8597138" y="3959830"/>
            <a:ext cx="261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développer pour du phénotypage haut débit</a:t>
            </a:r>
          </a:p>
        </p:txBody>
      </p:sp>
      <p:sp>
        <p:nvSpPr>
          <p:cNvPr id="9" name="Flèche : courbe vers la droite 8">
            <a:extLst>
              <a:ext uri="{FF2B5EF4-FFF2-40B4-BE49-F238E27FC236}">
                <a16:creationId xmlns:a16="http://schemas.microsoft.com/office/drawing/2014/main" id="{AA78F7AC-0B44-6B28-B783-BF8A71BBAAFB}"/>
              </a:ext>
            </a:extLst>
          </p:cNvPr>
          <p:cNvSpPr/>
          <p:nvPr/>
        </p:nvSpPr>
        <p:spPr>
          <a:xfrm rot="19956719">
            <a:off x="7936079" y="3702318"/>
            <a:ext cx="326287" cy="758617"/>
          </a:xfrm>
          <a:prstGeom prst="curved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 descr="Une image contenant texte, Caméras et optique, Instrument optique, caméra&#10;&#10;Le contenu généré par l’IA peut être incorrect.">
            <a:extLst>
              <a:ext uri="{FF2B5EF4-FFF2-40B4-BE49-F238E27FC236}">
                <a16:creationId xmlns:a16="http://schemas.microsoft.com/office/drawing/2014/main" id="{4894CA71-7035-89B3-C987-2273D5595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92" y="4952720"/>
            <a:ext cx="984930" cy="1330857"/>
          </a:xfrm>
          <a:prstGeom prst="rect">
            <a:avLst/>
          </a:prstGeom>
        </p:spPr>
      </p:pic>
      <p:pic>
        <p:nvPicPr>
          <p:cNvPr id="13" name="Image 12" descr="Une image contenant fruit, Aliments naturels, Super-aliments, produits&#10;&#10;Le contenu généré par l’IA peut être incorrect.">
            <a:extLst>
              <a:ext uri="{FF2B5EF4-FFF2-40B4-BE49-F238E27FC236}">
                <a16:creationId xmlns:a16="http://schemas.microsoft.com/office/drawing/2014/main" id="{BB296C5A-464E-2FC9-39D9-34D1A5102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5"/>
          <a:stretch>
            <a:fillRect/>
          </a:stretch>
        </p:blipFill>
        <p:spPr>
          <a:xfrm>
            <a:off x="8396371" y="4869025"/>
            <a:ext cx="3273055" cy="17303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552EF1B-CA2C-6F9A-A5F5-584419AC4D74}"/>
              </a:ext>
            </a:extLst>
          </p:cNvPr>
          <p:cNvSpPr txBox="1"/>
          <p:nvPr/>
        </p:nvSpPr>
        <p:spPr>
          <a:xfrm>
            <a:off x="3217925" y="4314267"/>
            <a:ext cx="8587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Récolte</a:t>
            </a:r>
          </a:p>
        </p:txBody>
      </p:sp>
    </p:spTree>
    <p:extLst>
      <p:ext uri="{BB962C8B-B14F-4D97-AF65-F5344CB8AC3E}">
        <p14:creationId xmlns:p14="http://schemas.microsoft.com/office/powerpoint/2010/main" val="412051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4529-1429-4CBE-5A8F-866192FC0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13DCD28-F5F7-97C9-0F3B-1C6FF0E80E6A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 : la couleur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E23EB5FF-8DC1-4B44-185F-1CD31D17B4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81B9E8-317A-2599-5054-7C358B3A9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82E32-F4EC-3381-8928-B31A29D22F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E034E7CC-D188-CFC8-3429-9CDC2556D2D4}"/>
              </a:ext>
            </a:extLst>
          </p:cNvPr>
          <p:cNvSpPr/>
          <p:nvPr/>
        </p:nvSpPr>
        <p:spPr>
          <a:xfrm>
            <a:off x="4200845" y="3920874"/>
            <a:ext cx="1188127" cy="531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4"/>
                </a:solidFill>
              </a:rPr>
              <a:t>Variété</a:t>
            </a:r>
          </a:p>
        </p:txBody>
      </p:sp>
      <p:cxnSp>
        <p:nvCxnSpPr>
          <p:cNvPr id="37" name="Connecteur : en arc 36">
            <a:extLst>
              <a:ext uri="{FF2B5EF4-FFF2-40B4-BE49-F238E27FC236}">
                <a16:creationId xmlns:a16="http://schemas.microsoft.com/office/drawing/2014/main" id="{821AA57D-7D80-E049-EF2F-35673B7F925E}"/>
              </a:ext>
            </a:extLst>
          </p:cNvPr>
          <p:cNvCxnSpPr>
            <a:cxnSpLocks/>
            <a:stCxn id="35" idx="2"/>
            <a:endCxn id="19" idx="3"/>
          </p:cNvCxnSpPr>
          <p:nvPr/>
        </p:nvCxnSpPr>
        <p:spPr>
          <a:xfrm rot="10800000" flipV="1">
            <a:off x="3206655" y="4186796"/>
            <a:ext cx="994191" cy="838730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468BF47D-AB7B-2778-EAA3-1D94DE7C4790}"/>
              </a:ext>
            </a:extLst>
          </p:cNvPr>
          <p:cNvSpPr/>
          <p:nvPr/>
        </p:nvSpPr>
        <p:spPr>
          <a:xfrm>
            <a:off x="4194326" y="4527056"/>
            <a:ext cx="1201164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Pratiques culturales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ABDCBF2-2DAD-0A25-0D7E-C748D3CCDAE9}"/>
              </a:ext>
            </a:extLst>
          </p:cNvPr>
          <p:cNvSpPr/>
          <p:nvPr/>
        </p:nvSpPr>
        <p:spPr>
          <a:xfrm>
            <a:off x="4093392" y="6013802"/>
            <a:ext cx="1403033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5"/>
                </a:solidFill>
              </a:rPr>
              <a:t>Conditions </a:t>
            </a:r>
            <a:r>
              <a:rPr lang="fr-FR" sz="1200" dirty="0" err="1">
                <a:solidFill>
                  <a:schemeClr val="accent5"/>
                </a:solidFill>
              </a:rPr>
              <a:t>pédo-climatiques</a:t>
            </a:r>
            <a:endParaRPr lang="fr-FR" sz="1200" dirty="0">
              <a:solidFill>
                <a:schemeClr val="accent5"/>
              </a:solidFill>
            </a:endParaRPr>
          </a:p>
        </p:txBody>
      </p:sp>
      <p:sp>
        <p:nvSpPr>
          <p:cNvPr id="41" name="Espace réservé du contenu 8">
            <a:extLst>
              <a:ext uri="{FF2B5EF4-FFF2-40B4-BE49-F238E27FC236}">
                <a16:creationId xmlns:a16="http://schemas.microsoft.com/office/drawing/2014/main" id="{2A2719DF-CA31-D0DE-A334-D547EE7CA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37" y="3664004"/>
            <a:ext cx="3434963" cy="477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400" b="1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Sources de variabilité :</a:t>
            </a:r>
            <a:endParaRPr lang="fr-FR" sz="24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sp>
        <p:nvSpPr>
          <p:cNvPr id="45" name="Espace réservé du contenu 8">
            <a:extLst>
              <a:ext uri="{FF2B5EF4-FFF2-40B4-BE49-F238E27FC236}">
                <a16:creationId xmlns:a16="http://schemas.microsoft.com/office/drawing/2014/main" id="{9B5DD0DC-AAB3-D3F4-6A86-0D121587EB7C}"/>
              </a:ext>
            </a:extLst>
          </p:cNvPr>
          <p:cNvSpPr txBox="1">
            <a:spLocks/>
          </p:cNvSpPr>
          <p:nvPr/>
        </p:nvSpPr>
        <p:spPr>
          <a:xfrm>
            <a:off x="413135" y="1355648"/>
            <a:ext cx="5014609" cy="860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Importance de la couleur 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8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Couleur de fond et surimpression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4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4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cxnSp>
        <p:nvCxnSpPr>
          <p:cNvPr id="47" name="Connecteur : en arc 46">
            <a:extLst>
              <a:ext uri="{FF2B5EF4-FFF2-40B4-BE49-F238E27FC236}">
                <a16:creationId xmlns:a16="http://schemas.microsoft.com/office/drawing/2014/main" id="{8F2A1120-D07C-6286-6DE7-F468A78709ED}"/>
              </a:ext>
            </a:extLst>
          </p:cNvPr>
          <p:cNvCxnSpPr>
            <a:cxnSpLocks/>
            <a:stCxn id="39" idx="2"/>
            <a:endCxn id="19" idx="3"/>
          </p:cNvCxnSpPr>
          <p:nvPr/>
        </p:nvCxnSpPr>
        <p:spPr>
          <a:xfrm rot="10800000" flipV="1">
            <a:off x="3206654" y="4885194"/>
            <a:ext cx="987672" cy="140332"/>
          </a:xfrm>
          <a:prstGeom prst="curvedConnector3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 : en arc 47">
            <a:extLst>
              <a:ext uri="{FF2B5EF4-FFF2-40B4-BE49-F238E27FC236}">
                <a16:creationId xmlns:a16="http://schemas.microsoft.com/office/drawing/2014/main" id="{4C6E117C-ABD1-EA93-E09D-DAB56518EADD}"/>
              </a:ext>
            </a:extLst>
          </p:cNvPr>
          <p:cNvCxnSpPr>
            <a:cxnSpLocks/>
            <a:stCxn id="40" idx="2"/>
            <a:endCxn id="20" idx="3"/>
          </p:cNvCxnSpPr>
          <p:nvPr/>
        </p:nvCxnSpPr>
        <p:spPr>
          <a:xfrm rot="10800000">
            <a:off x="3206654" y="5976970"/>
            <a:ext cx="886738" cy="394970"/>
          </a:xfrm>
          <a:prstGeom prst="curvedConnector3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BB38E774-019E-4DFC-3CA4-19F5DF02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F051BD76-4F95-39EC-CB3B-4A1F5C345C13}"/>
              </a:ext>
            </a:extLst>
          </p:cNvPr>
          <p:cNvSpPr/>
          <p:nvPr/>
        </p:nvSpPr>
        <p:spPr>
          <a:xfrm>
            <a:off x="246768" y="5054948"/>
            <a:ext cx="1212678" cy="853545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Couleur</a:t>
            </a:r>
          </a:p>
        </p:txBody>
      </p:sp>
      <p:sp>
        <p:nvSpPr>
          <p:cNvPr id="89" name="Espace réservé du contenu 8">
            <a:extLst>
              <a:ext uri="{FF2B5EF4-FFF2-40B4-BE49-F238E27FC236}">
                <a16:creationId xmlns:a16="http://schemas.microsoft.com/office/drawing/2014/main" id="{E7816D98-671A-FC4C-D934-9E6FC18E7448}"/>
              </a:ext>
            </a:extLst>
          </p:cNvPr>
          <p:cNvSpPr txBox="1">
            <a:spLocks/>
          </p:cNvSpPr>
          <p:nvPr/>
        </p:nvSpPr>
        <p:spPr>
          <a:xfrm>
            <a:off x="7176952" y="1387425"/>
            <a:ext cx="4541520" cy="253345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/>
              </a:rPr>
              <a:t>Mesures :</a:t>
            </a:r>
          </a:p>
          <a:p>
            <a:pPr algn="just">
              <a:buFontTx/>
              <a:buChar char="-"/>
            </a:pPr>
            <a:r>
              <a:rPr lang="fr-FR" sz="2000" kern="100" dirty="0">
                <a:latin typeface="Aptos" panose="02110004020202020204"/>
                <a:ea typeface="Aptos" panose="02110004020202020204"/>
                <a:cs typeface="Times New Roman"/>
              </a:rPr>
              <a:t>Estimation visuelle : code couleur, pourcentage de blush …</a:t>
            </a:r>
          </a:p>
          <a:p>
            <a:pPr algn="just">
              <a:buFontTx/>
              <a:buChar char="-"/>
            </a:pPr>
            <a:r>
              <a:rPr lang="fr-FR" sz="2000" kern="100" dirty="0" err="1">
                <a:latin typeface="Aptos" panose="02110004020202020204"/>
                <a:ea typeface="Aptos" panose="02110004020202020204"/>
                <a:cs typeface="Times New Roman"/>
              </a:rPr>
              <a:t>Chromamètre</a:t>
            </a:r>
            <a:endParaRPr lang="fr-FR" sz="2000" kern="100" dirty="0">
              <a:latin typeface="Aptos" panose="02110004020202020204"/>
              <a:ea typeface="Aptos" panose="02110004020202020204"/>
              <a:cs typeface="Times New Roman"/>
            </a:endParaRPr>
          </a:p>
          <a:p>
            <a:pPr algn="just">
              <a:buFontTx/>
              <a:buChar char="-"/>
            </a:pPr>
            <a:r>
              <a:rPr lang="fr-FR" sz="2000" kern="100" dirty="0">
                <a:ea typeface="Aptos" panose="02110004020202020204"/>
                <a:cs typeface="Times New Roman" panose="02020603050405020304" pitchFamily="18" charset="0"/>
              </a:rPr>
              <a:t>Analyse sensorielle *</a:t>
            </a:r>
            <a:endParaRPr lang="fr-FR" sz="20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fr-FR" sz="2000" kern="100" dirty="0">
                <a:ea typeface="Aptos" panose="02110004020202020204"/>
                <a:cs typeface="Times New Roman"/>
              </a:rPr>
              <a:t>Analyse d’image : à partir de photos en verger ou en palox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881203-5A32-59B7-FEC8-88B439ED5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03" y="2159346"/>
            <a:ext cx="5910605" cy="11172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65A20F-51AA-6A4B-EB17-9FA230B717DB}"/>
              </a:ext>
            </a:extLst>
          </p:cNvPr>
          <p:cNvSpPr/>
          <p:nvPr/>
        </p:nvSpPr>
        <p:spPr>
          <a:xfrm>
            <a:off x="1803621" y="4786800"/>
            <a:ext cx="1403033" cy="477451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Couleur de fond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2F85AC-7F4E-9233-0D1A-71F5CD9CADED}"/>
              </a:ext>
            </a:extLst>
          </p:cNvPr>
          <p:cNvSpPr/>
          <p:nvPr/>
        </p:nvSpPr>
        <p:spPr>
          <a:xfrm>
            <a:off x="1803621" y="5738244"/>
            <a:ext cx="1403033" cy="477451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Surimpression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24151F0-C49B-DC67-E7FF-AC1C6B835429}"/>
              </a:ext>
            </a:extLst>
          </p:cNvPr>
          <p:cNvCxnSpPr>
            <a:stCxn id="73" idx="3"/>
            <a:endCxn id="19" idx="1"/>
          </p:cNvCxnSpPr>
          <p:nvPr/>
        </p:nvCxnSpPr>
        <p:spPr>
          <a:xfrm flipV="1">
            <a:off x="1459446" y="5025526"/>
            <a:ext cx="344175" cy="4561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2E9E804-BE85-337A-B56B-776418A10735}"/>
              </a:ext>
            </a:extLst>
          </p:cNvPr>
          <p:cNvCxnSpPr>
            <a:cxnSpLocks/>
            <a:stCxn id="73" idx="3"/>
            <a:endCxn id="20" idx="1"/>
          </p:cNvCxnSpPr>
          <p:nvPr/>
        </p:nvCxnSpPr>
        <p:spPr>
          <a:xfrm>
            <a:off x="1459446" y="5481721"/>
            <a:ext cx="344175" cy="49524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6F45FF7D-206E-C775-7D2D-0F5EFE412F0D}"/>
              </a:ext>
            </a:extLst>
          </p:cNvPr>
          <p:cNvSpPr/>
          <p:nvPr/>
        </p:nvSpPr>
        <p:spPr>
          <a:xfrm>
            <a:off x="4149711" y="5317670"/>
            <a:ext cx="1290394" cy="6217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CA2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solidFill>
                  <a:srgbClr val="CCA200"/>
                </a:solidFill>
              </a:rPr>
              <a:t>Post-récolte</a:t>
            </a:r>
            <a:endParaRPr lang="fr-FR" sz="1200" dirty="0">
              <a:solidFill>
                <a:srgbClr val="CCA200"/>
              </a:solidFill>
            </a:endParaRPr>
          </a:p>
        </p:txBody>
      </p:sp>
      <p:cxnSp>
        <p:nvCxnSpPr>
          <p:cNvPr id="49" name="Connecteur : en arc 48">
            <a:extLst>
              <a:ext uri="{FF2B5EF4-FFF2-40B4-BE49-F238E27FC236}">
                <a16:creationId xmlns:a16="http://schemas.microsoft.com/office/drawing/2014/main" id="{BB5638BC-FC52-918B-4339-BB4DB684F9A8}"/>
              </a:ext>
            </a:extLst>
          </p:cNvPr>
          <p:cNvCxnSpPr>
            <a:cxnSpLocks/>
            <a:stCxn id="36" idx="2"/>
            <a:endCxn id="19" idx="3"/>
          </p:cNvCxnSpPr>
          <p:nvPr/>
        </p:nvCxnSpPr>
        <p:spPr>
          <a:xfrm rot="10800000">
            <a:off x="3206655" y="5025526"/>
            <a:ext cx="943057" cy="603040"/>
          </a:xfrm>
          <a:prstGeom prst="curvedConnector3">
            <a:avLst/>
          </a:prstGeom>
          <a:ln>
            <a:solidFill>
              <a:srgbClr val="CCA2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9390B1B0-757E-48BB-3CB4-5E74B27C4388}"/>
              </a:ext>
            </a:extLst>
          </p:cNvPr>
          <p:cNvSpPr txBox="1"/>
          <p:nvPr/>
        </p:nvSpPr>
        <p:spPr>
          <a:xfrm>
            <a:off x="5225442" y="4935323"/>
            <a:ext cx="8587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Récolte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00AE345-B626-DD69-5019-A03111A306AA}"/>
              </a:ext>
            </a:extLst>
          </p:cNvPr>
          <p:cNvSpPr txBox="1"/>
          <p:nvPr/>
        </p:nvSpPr>
        <p:spPr>
          <a:xfrm>
            <a:off x="5231961" y="5661320"/>
            <a:ext cx="8587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Affinage</a:t>
            </a:r>
          </a:p>
        </p:txBody>
      </p:sp>
      <p:cxnSp>
        <p:nvCxnSpPr>
          <p:cNvPr id="56" name="Connecteur : en arc 55">
            <a:extLst>
              <a:ext uri="{FF2B5EF4-FFF2-40B4-BE49-F238E27FC236}">
                <a16:creationId xmlns:a16="http://schemas.microsoft.com/office/drawing/2014/main" id="{A0EC8E6C-2394-3A11-6810-1EDD3416FFD3}"/>
              </a:ext>
            </a:extLst>
          </p:cNvPr>
          <p:cNvCxnSpPr>
            <a:cxnSpLocks/>
            <a:stCxn id="35" idx="2"/>
            <a:endCxn id="20" idx="3"/>
          </p:cNvCxnSpPr>
          <p:nvPr/>
        </p:nvCxnSpPr>
        <p:spPr>
          <a:xfrm rot="10800000" flipV="1">
            <a:off x="3206655" y="4186796"/>
            <a:ext cx="994191" cy="1790174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 : en arc 81">
            <a:extLst>
              <a:ext uri="{FF2B5EF4-FFF2-40B4-BE49-F238E27FC236}">
                <a16:creationId xmlns:a16="http://schemas.microsoft.com/office/drawing/2014/main" id="{6060CC8C-B206-C928-E83A-E25F09675D97}"/>
              </a:ext>
            </a:extLst>
          </p:cNvPr>
          <p:cNvCxnSpPr>
            <a:cxnSpLocks/>
            <a:stCxn id="40" idx="2"/>
            <a:endCxn id="19" idx="3"/>
          </p:cNvCxnSpPr>
          <p:nvPr/>
        </p:nvCxnSpPr>
        <p:spPr>
          <a:xfrm rot="10800000">
            <a:off x="3206654" y="5025526"/>
            <a:ext cx="886738" cy="1346414"/>
          </a:xfrm>
          <a:prstGeom prst="curvedConnector3">
            <a:avLst>
              <a:gd name="adj1" fmla="val 50000"/>
            </a:avLst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" name="Image 94" descr="Une image contenant intérieur, orange&#10;&#10;Description générée automatiquement">
            <a:extLst>
              <a:ext uri="{FF2B5EF4-FFF2-40B4-BE49-F238E27FC236}">
                <a16:creationId xmlns:a16="http://schemas.microsoft.com/office/drawing/2014/main" id="{A1A9D16B-6079-3F84-05B2-65DA53DB58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84" y="4953225"/>
            <a:ext cx="1630426" cy="1346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" name="Image 95" descr="Une image contenant intérieur, personne, main&#10;&#10;Description générée automatiquement">
            <a:extLst>
              <a:ext uri="{FF2B5EF4-FFF2-40B4-BE49-F238E27FC236}">
                <a16:creationId xmlns:a16="http://schemas.microsoft.com/office/drawing/2014/main" id="{67C049E6-28DA-2BE8-4091-189A105299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891" y="4953225"/>
            <a:ext cx="1433002" cy="1346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8" name="ZoneTexte 97">
            <a:extLst>
              <a:ext uri="{FF2B5EF4-FFF2-40B4-BE49-F238E27FC236}">
                <a16:creationId xmlns:a16="http://schemas.microsoft.com/office/drawing/2014/main" id="{74AC134B-3341-BCF9-D8E6-EB4B5E529725}"/>
              </a:ext>
            </a:extLst>
          </p:cNvPr>
          <p:cNvSpPr txBox="1"/>
          <p:nvPr/>
        </p:nvSpPr>
        <p:spPr>
          <a:xfrm>
            <a:off x="8497225" y="4098225"/>
            <a:ext cx="261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développer pour du phénotypage haut débit</a:t>
            </a:r>
          </a:p>
        </p:txBody>
      </p:sp>
      <p:sp>
        <p:nvSpPr>
          <p:cNvPr id="99" name="Flèche : courbe vers la droite 98">
            <a:extLst>
              <a:ext uri="{FF2B5EF4-FFF2-40B4-BE49-F238E27FC236}">
                <a16:creationId xmlns:a16="http://schemas.microsoft.com/office/drawing/2014/main" id="{0CCFA1A4-422F-38A6-F85E-DF216CDD17EE}"/>
              </a:ext>
            </a:extLst>
          </p:cNvPr>
          <p:cNvSpPr/>
          <p:nvPr/>
        </p:nvSpPr>
        <p:spPr>
          <a:xfrm rot="19956719">
            <a:off x="7932895" y="3953406"/>
            <a:ext cx="326287" cy="758617"/>
          </a:xfrm>
          <a:prstGeom prst="curved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3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3FE8C-74A3-CE21-42DE-DD35FA546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04BD784-9811-30F0-A8FB-520C97C13106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 : la texture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B473649B-AC79-69C0-5344-621C9FAD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27708B-3204-06F7-C202-BB769A31B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F5A9AE-856E-65BB-9147-A9F8883048C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sp>
        <p:nvSpPr>
          <p:cNvPr id="45" name="Espace réservé du contenu 8">
            <a:extLst>
              <a:ext uri="{FF2B5EF4-FFF2-40B4-BE49-F238E27FC236}">
                <a16:creationId xmlns:a16="http://schemas.microsoft.com/office/drawing/2014/main" id="{9ED6B690-1ADF-425E-78C6-6D25A7C70C3C}"/>
              </a:ext>
            </a:extLst>
          </p:cNvPr>
          <p:cNvSpPr txBox="1">
            <a:spLocks/>
          </p:cNvSpPr>
          <p:nvPr/>
        </p:nvSpPr>
        <p:spPr>
          <a:xfrm>
            <a:off x="413135" y="1355648"/>
            <a:ext cx="5014609" cy="860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Importance de la texture 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8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Fermeté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4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4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pic>
        <p:nvPicPr>
          <p:cNvPr id="72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5797EAE6-4D75-D635-0936-086BE42A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244131-6942-985C-62A7-82A09449E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60" y="2046574"/>
            <a:ext cx="5155740" cy="9746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45F7E1-27F2-C4C0-C2F5-8A911D1CD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3125" y="2046574"/>
            <a:ext cx="5155740" cy="97460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7463B77-FF61-48B5-B5C5-8806927F7540}"/>
              </a:ext>
            </a:extLst>
          </p:cNvPr>
          <p:cNvSpPr txBox="1"/>
          <p:nvPr/>
        </p:nvSpPr>
        <p:spPr>
          <a:xfrm>
            <a:off x="6263255" y="16809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fr-FR" sz="18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Jutosité : opposé à farineux, pâteux</a:t>
            </a:r>
          </a:p>
        </p:txBody>
      </p: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1068A565-651D-6298-A56A-C98E79681DFB}"/>
              </a:ext>
            </a:extLst>
          </p:cNvPr>
          <p:cNvCxnSpPr>
            <a:cxnSpLocks/>
            <a:stCxn id="35" idx="6"/>
            <a:endCxn id="22" idx="1"/>
          </p:cNvCxnSpPr>
          <p:nvPr/>
        </p:nvCxnSpPr>
        <p:spPr>
          <a:xfrm>
            <a:off x="1542348" y="4197072"/>
            <a:ext cx="515348" cy="1070360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8">
            <a:extLst>
              <a:ext uri="{FF2B5EF4-FFF2-40B4-BE49-F238E27FC236}">
                <a16:creationId xmlns:a16="http://schemas.microsoft.com/office/drawing/2014/main" id="{AAB8FE01-F642-59D4-2452-8B7E5AF6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35" y="3413954"/>
            <a:ext cx="3434963" cy="477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400" b="1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Sources de variabilité :</a:t>
            </a:r>
            <a:endParaRPr lang="fr-FR" sz="24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2CBB8AB4-7A8D-7B2A-6B5A-E8C37D9DFACC}"/>
              </a:ext>
            </a:extLst>
          </p:cNvPr>
          <p:cNvCxnSpPr>
            <a:cxnSpLocks/>
            <a:stCxn id="36" idx="6"/>
            <a:endCxn id="22" idx="1"/>
          </p:cNvCxnSpPr>
          <p:nvPr/>
        </p:nvCxnSpPr>
        <p:spPr>
          <a:xfrm>
            <a:off x="1548866" y="4891720"/>
            <a:ext cx="508830" cy="375712"/>
          </a:xfrm>
          <a:prstGeom prst="curvedConnector3">
            <a:avLst>
              <a:gd name="adj1" fmla="val 50000"/>
            </a:avLst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1C6D183-D254-BF34-6243-200787F354B5}"/>
              </a:ext>
            </a:extLst>
          </p:cNvPr>
          <p:cNvSpPr/>
          <p:nvPr/>
        </p:nvSpPr>
        <p:spPr>
          <a:xfrm>
            <a:off x="2057696" y="4840659"/>
            <a:ext cx="1212678" cy="853545"/>
          </a:xfrm>
          <a:prstGeom prst="rect">
            <a:avLst/>
          </a:prstGeom>
          <a:solidFill>
            <a:srgbClr val="188C54"/>
          </a:solidFill>
          <a:ln>
            <a:solidFill>
              <a:srgbClr val="188C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Texture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E531B-148C-3B27-6C42-2C6509FFF6E7}"/>
              </a:ext>
            </a:extLst>
          </p:cNvPr>
          <p:cNvSpPr/>
          <p:nvPr/>
        </p:nvSpPr>
        <p:spPr>
          <a:xfrm>
            <a:off x="3614550" y="4572511"/>
            <a:ext cx="1032344" cy="477451"/>
          </a:xfrm>
          <a:prstGeom prst="rect">
            <a:avLst/>
          </a:prstGeom>
          <a:solidFill>
            <a:srgbClr val="188C54"/>
          </a:solidFill>
          <a:ln>
            <a:solidFill>
              <a:srgbClr val="188C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Jutosité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162BD8-7437-0992-F61E-244A17BAC018}"/>
              </a:ext>
            </a:extLst>
          </p:cNvPr>
          <p:cNvSpPr/>
          <p:nvPr/>
        </p:nvSpPr>
        <p:spPr>
          <a:xfrm>
            <a:off x="3614550" y="5523955"/>
            <a:ext cx="1032344" cy="477451"/>
          </a:xfrm>
          <a:prstGeom prst="rect">
            <a:avLst/>
          </a:prstGeom>
          <a:solidFill>
            <a:srgbClr val="188C54"/>
          </a:solidFill>
          <a:ln>
            <a:solidFill>
              <a:srgbClr val="188C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Fermeté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4215E3F-33F3-12A8-17B9-98FF8116BF37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3270374" y="4811237"/>
            <a:ext cx="344176" cy="4561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DD91189D-7AD1-B1A2-9D2A-B9683F814EAA}"/>
              </a:ext>
            </a:extLst>
          </p:cNvPr>
          <p:cNvCxnSpPr>
            <a:cxnSpLocks/>
            <a:stCxn id="22" idx="3"/>
            <a:endCxn id="26" idx="1"/>
          </p:cNvCxnSpPr>
          <p:nvPr/>
        </p:nvCxnSpPr>
        <p:spPr>
          <a:xfrm>
            <a:off x="3270374" y="5267432"/>
            <a:ext cx="344176" cy="49524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46DC6031-C3D3-6A1A-DDA4-C86FF92CCCFA}"/>
              </a:ext>
            </a:extLst>
          </p:cNvPr>
          <p:cNvCxnSpPr>
            <a:cxnSpLocks/>
            <a:stCxn id="38" idx="6"/>
            <a:endCxn id="22" idx="1"/>
          </p:cNvCxnSpPr>
          <p:nvPr/>
        </p:nvCxnSpPr>
        <p:spPr>
          <a:xfrm flipV="1">
            <a:off x="1593481" y="5267432"/>
            <a:ext cx="464215" cy="1150774"/>
          </a:xfrm>
          <a:prstGeom prst="curvedConnector3">
            <a:avLst>
              <a:gd name="adj1" fmla="val 50000"/>
            </a:avLst>
          </a:prstGeom>
          <a:ln>
            <a:solidFill>
              <a:srgbClr val="CCA2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rc 33">
            <a:extLst>
              <a:ext uri="{FF2B5EF4-FFF2-40B4-BE49-F238E27FC236}">
                <a16:creationId xmlns:a16="http://schemas.microsoft.com/office/drawing/2014/main" id="{5BE0EEA0-A685-2A18-1A34-B19DFE535759}"/>
              </a:ext>
            </a:extLst>
          </p:cNvPr>
          <p:cNvCxnSpPr>
            <a:cxnSpLocks/>
            <a:stCxn id="37" idx="6"/>
            <a:endCxn id="22" idx="1"/>
          </p:cNvCxnSpPr>
          <p:nvPr/>
        </p:nvCxnSpPr>
        <p:spPr>
          <a:xfrm flipV="1">
            <a:off x="1649801" y="5267432"/>
            <a:ext cx="407895" cy="411152"/>
          </a:xfrm>
          <a:prstGeom prst="curvedConnector3">
            <a:avLst>
              <a:gd name="adj1" fmla="val 50000"/>
            </a:avLst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Espace réservé du contenu 8">
            <a:extLst>
              <a:ext uri="{FF2B5EF4-FFF2-40B4-BE49-F238E27FC236}">
                <a16:creationId xmlns:a16="http://schemas.microsoft.com/office/drawing/2014/main" id="{BE7D6E37-67BA-1BD6-9818-80601E0ABF52}"/>
              </a:ext>
            </a:extLst>
          </p:cNvPr>
          <p:cNvSpPr txBox="1">
            <a:spLocks/>
          </p:cNvSpPr>
          <p:nvPr/>
        </p:nvSpPr>
        <p:spPr>
          <a:xfrm>
            <a:off x="6803030" y="3637278"/>
            <a:ext cx="4541520" cy="25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Mesures :</a:t>
            </a:r>
          </a:p>
          <a:p>
            <a:pPr algn="just">
              <a:buFontTx/>
              <a:buChar char="-"/>
            </a:pPr>
            <a:r>
              <a:rPr lang="fr-FR" sz="2000" kern="100" dirty="0" err="1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Pénétrométrie</a:t>
            </a:r>
            <a:r>
              <a:rPr lang="fr-FR" sz="20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, </a:t>
            </a:r>
            <a:r>
              <a:rPr lang="fr-FR" sz="2000" kern="100" dirty="0" err="1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durométrie</a:t>
            </a:r>
            <a:endParaRPr lang="fr-FR" sz="20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fr-FR" sz="20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Pourcentage de jus</a:t>
            </a:r>
          </a:p>
          <a:p>
            <a:pPr algn="just">
              <a:buFontTx/>
              <a:buChar char="-"/>
            </a:pPr>
            <a:r>
              <a:rPr lang="fr-FR" sz="20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Analyse sensorielle *</a:t>
            </a:r>
            <a:endParaRPr lang="fr-FR" sz="2000" kern="100" dirty="0">
              <a:ea typeface="Aptos" panose="02110004020202020204"/>
              <a:cs typeface="Times New Roman" panose="02020603050405020304" pitchFamily="18" charset="0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F74DC0C4-9522-75C3-8A19-4F8DE4C6C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0" y="5427309"/>
            <a:ext cx="1673017" cy="1254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9" name="Image 58" descr="Une image contenant intérieur, mur, blanc, appareil&#10;&#10;Description générée automatiquement">
            <a:extLst>
              <a:ext uri="{FF2B5EF4-FFF2-40B4-BE49-F238E27FC236}">
                <a16:creationId xmlns:a16="http://schemas.microsoft.com/office/drawing/2014/main" id="{93996C6C-5481-5B24-A8AF-CC0474D3CE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01" y="4715394"/>
            <a:ext cx="1371931" cy="1966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702534CB-89C2-FF36-2294-65D33F32BF20}"/>
              </a:ext>
            </a:extLst>
          </p:cNvPr>
          <p:cNvSpPr/>
          <p:nvPr/>
        </p:nvSpPr>
        <p:spPr>
          <a:xfrm>
            <a:off x="354221" y="3931150"/>
            <a:ext cx="1188127" cy="531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4"/>
                </a:solidFill>
              </a:rPr>
              <a:t>Variété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DC3E107-CD1E-F4CB-290E-1996C4A0E545}"/>
              </a:ext>
            </a:extLst>
          </p:cNvPr>
          <p:cNvSpPr/>
          <p:nvPr/>
        </p:nvSpPr>
        <p:spPr>
          <a:xfrm>
            <a:off x="347702" y="4533582"/>
            <a:ext cx="1201164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Pratiques culturales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7946DC3-D82C-700D-C60B-25B5B9B58444}"/>
              </a:ext>
            </a:extLst>
          </p:cNvPr>
          <p:cNvSpPr/>
          <p:nvPr/>
        </p:nvSpPr>
        <p:spPr>
          <a:xfrm>
            <a:off x="246768" y="5320446"/>
            <a:ext cx="1403033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5"/>
                </a:solidFill>
              </a:rPr>
              <a:t>Conditions </a:t>
            </a:r>
            <a:r>
              <a:rPr lang="fr-FR" sz="1200" dirty="0" err="1">
                <a:solidFill>
                  <a:schemeClr val="accent5"/>
                </a:solidFill>
              </a:rPr>
              <a:t>pédo-climatiques</a:t>
            </a:r>
            <a:endParaRPr lang="fr-FR" sz="1200" dirty="0">
              <a:solidFill>
                <a:schemeClr val="accent5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5B3F904-6C20-AA56-A07A-36F568A2FF6B}"/>
              </a:ext>
            </a:extLst>
          </p:cNvPr>
          <p:cNvSpPr/>
          <p:nvPr/>
        </p:nvSpPr>
        <p:spPr>
          <a:xfrm>
            <a:off x="303087" y="6107310"/>
            <a:ext cx="1290394" cy="6217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CA2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solidFill>
                  <a:srgbClr val="CCA200"/>
                </a:solidFill>
              </a:rPr>
              <a:t>Post-récolte</a:t>
            </a:r>
            <a:endParaRPr lang="fr-FR" sz="1200" dirty="0">
              <a:solidFill>
                <a:srgbClr val="CCA20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85F829C-9B2D-7EEC-A877-1F34868581DC}"/>
              </a:ext>
            </a:extLst>
          </p:cNvPr>
          <p:cNvSpPr txBox="1"/>
          <p:nvPr/>
        </p:nvSpPr>
        <p:spPr>
          <a:xfrm>
            <a:off x="1301156" y="6463892"/>
            <a:ext cx="8587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Affinage</a:t>
            </a:r>
          </a:p>
        </p:txBody>
      </p:sp>
    </p:spTree>
    <p:extLst>
      <p:ext uri="{BB962C8B-B14F-4D97-AF65-F5344CB8AC3E}">
        <p14:creationId xmlns:p14="http://schemas.microsoft.com/office/powerpoint/2010/main" val="3995130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22C4C-F1A5-3BED-7547-15131EE8A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106398C-FB71-D7C2-5E60-75E749D54E40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 : la flaveur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6ECF8644-1060-B761-C2AA-47341755E1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BFBEF6-AF5A-47E7-DCA4-BA5871276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0519C8A-1721-7AEB-A049-E21EC760DC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sp>
        <p:nvSpPr>
          <p:cNvPr id="45" name="Espace réservé du contenu 8">
            <a:extLst>
              <a:ext uri="{FF2B5EF4-FFF2-40B4-BE49-F238E27FC236}">
                <a16:creationId xmlns:a16="http://schemas.microsoft.com/office/drawing/2014/main" id="{066B4847-C421-F928-8DA5-1ADAC79DF6E9}"/>
              </a:ext>
            </a:extLst>
          </p:cNvPr>
          <p:cNvSpPr txBox="1">
            <a:spLocks/>
          </p:cNvSpPr>
          <p:nvPr/>
        </p:nvSpPr>
        <p:spPr>
          <a:xfrm>
            <a:off x="413135" y="1355648"/>
            <a:ext cx="6809300" cy="860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Importance de la flaveur 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8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Au moins un critère lié à la flaveur noté 3 ou 4 pour chaque espèce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4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24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pic>
        <p:nvPicPr>
          <p:cNvPr id="72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F96C1F44-BBF0-6097-EEAB-542C345D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4195DD17-6552-9C4B-9489-61E91BEEEE3C}"/>
              </a:ext>
            </a:extLst>
          </p:cNvPr>
          <p:cNvSpPr/>
          <p:nvPr/>
        </p:nvSpPr>
        <p:spPr>
          <a:xfrm>
            <a:off x="472102" y="3699142"/>
            <a:ext cx="1188127" cy="531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4"/>
                </a:solidFill>
              </a:rPr>
              <a:t>Variété</a:t>
            </a:r>
          </a:p>
        </p:txBody>
      </p: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4CB3BF70-EEC9-AD24-1C43-8BB08DBA578E}"/>
              </a:ext>
            </a:extLst>
          </p:cNvPr>
          <p:cNvCxnSpPr>
            <a:cxnSpLocks/>
            <a:stCxn id="13" idx="6"/>
            <a:endCxn id="22" idx="0"/>
          </p:cNvCxnSpPr>
          <p:nvPr/>
        </p:nvCxnSpPr>
        <p:spPr>
          <a:xfrm>
            <a:off x="1660229" y="3965064"/>
            <a:ext cx="1062415" cy="750265"/>
          </a:xfrm>
          <a:prstGeom prst="curvedConnector2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46156685-74F7-AA11-C6F4-5E3C27FA0FEC}"/>
              </a:ext>
            </a:extLst>
          </p:cNvPr>
          <p:cNvSpPr/>
          <p:nvPr/>
        </p:nvSpPr>
        <p:spPr>
          <a:xfrm>
            <a:off x="465583" y="4301574"/>
            <a:ext cx="1201164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Pratiques culturales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5D2B934-887F-45CB-FFF9-32F096F75F04}"/>
              </a:ext>
            </a:extLst>
          </p:cNvPr>
          <p:cNvSpPr/>
          <p:nvPr/>
        </p:nvSpPr>
        <p:spPr>
          <a:xfrm>
            <a:off x="364649" y="5088438"/>
            <a:ext cx="1403033" cy="7162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5"/>
                </a:solidFill>
              </a:rPr>
              <a:t>Conditions </a:t>
            </a:r>
            <a:r>
              <a:rPr lang="fr-FR" sz="1200" dirty="0" err="1">
                <a:solidFill>
                  <a:schemeClr val="accent5"/>
                </a:solidFill>
              </a:rPr>
              <a:t>pédo-climatiques</a:t>
            </a:r>
            <a:endParaRPr lang="fr-FR" sz="1200" dirty="0">
              <a:solidFill>
                <a:schemeClr val="accent5"/>
              </a:solidFill>
            </a:endParaRPr>
          </a:p>
        </p:txBody>
      </p:sp>
      <p:sp>
        <p:nvSpPr>
          <p:cNvPr id="17" name="Espace réservé du contenu 8">
            <a:extLst>
              <a:ext uri="{FF2B5EF4-FFF2-40B4-BE49-F238E27FC236}">
                <a16:creationId xmlns:a16="http://schemas.microsoft.com/office/drawing/2014/main" id="{BCE4B8D2-7FEE-2CD7-F341-FE33E94C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35" y="2718893"/>
            <a:ext cx="3434963" cy="477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400" b="1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Sources de variabilité :</a:t>
            </a:r>
            <a:endParaRPr lang="fr-FR" sz="2400" kern="100" dirty="0">
              <a:effectLst/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B4CA5009-C648-52A5-DAC6-851E06319FC0}"/>
              </a:ext>
            </a:extLst>
          </p:cNvPr>
          <p:cNvCxnSpPr>
            <a:cxnSpLocks/>
            <a:stCxn id="15" idx="6"/>
            <a:endCxn id="22" idx="1"/>
          </p:cNvCxnSpPr>
          <p:nvPr/>
        </p:nvCxnSpPr>
        <p:spPr>
          <a:xfrm>
            <a:off x="1666747" y="4659712"/>
            <a:ext cx="449558" cy="482390"/>
          </a:xfrm>
          <a:prstGeom prst="curvedConnector3">
            <a:avLst>
              <a:gd name="adj1" fmla="val 50000"/>
            </a:avLst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D6D51BF-84CD-E00D-1610-E09930899F41}"/>
              </a:ext>
            </a:extLst>
          </p:cNvPr>
          <p:cNvSpPr/>
          <p:nvPr/>
        </p:nvSpPr>
        <p:spPr>
          <a:xfrm>
            <a:off x="2116305" y="4715329"/>
            <a:ext cx="1212678" cy="853545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Flaveur / Goût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70ABE7-6EC4-DF78-A500-63D3C6247CBB}"/>
              </a:ext>
            </a:extLst>
          </p:cNvPr>
          <p:cNvSpPr/>
          <p:nvPr/>
        </p:nvSpPr>
        <p:spPr>
          <a:xfrm>
            <a:off x="3755833" y="4509952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Saveur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D6576C-7B89-9332-47D4-A169D787CC8A}"/>
              </a:ext>
            </a:extLst>
          </p:cNvPr>
          <p:cNvSpPr/>
          <p:nvPr/>
        </p:nvSpPr>
        <p:spPr>
          <a:xfrm>
            <a:off x="5177754" y="4969124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Acide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57164CD-1F3F-9696-D362-6199B7604775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3328983" y="4748678"/>
            <a:ext cx="426850" cy="39342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68E3ABD-788B-ED63-CFB8-2D5C5F408535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>
          <a:xfrm>
            <a:off x="4890279" y="4748678"/>
            <a:ext cx="287475" cy="45917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33DDEC89-6B8F-2BEC-DB47-4536A201032A}"/>
              </a:ext>
            </a:extLst>
          </p:cNvPr>
          <p:cNvSpPr/>
          <p:nvPr/>
        </p:nvSpPr>
        <p:spPr>
          <a:xfrm>
            <a:off x="420968" y="5875302"/>
            <a:ext cx="1290394" cy="6217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CCA2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solidFill>
                  <a:srgbClr val="CCA200"/>
                </a:solidFill>
              </a:rPr>
              <a:t>Post-récolte</a:t>
            </a:r>
            <a:endParaRPr lang="fr-FR" sz="1200" dirty="0">
              <a:solidFill>
                <a:srgbClr val="CCA200"/>
              </a:solidFill>
            </a:endParaRPr>
          </a:p>
        </p:txBody>
      </p: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8EABB111-4014-03CA-64C0-AD37BBB7F3D6}"/>
              </a:ext>
            </a:extLst>
          </p:cNvPr>
          <p:cNvCxnSpPr>
            <a:cxnSpLocks/>
            <a:stCxn id="29" idx="6"/>
            <a:endCxn id="22" idx="2"/>
          </p:cNvCxnSpPr>
          <p:nvPr/>
        </p:nvCxnSpPr>
        <p:spPr>
          <a:xfrm flipV="1">
            <a:off x="1711362" y="5568874"/>
            <a:ext cx="1011282" cy="617324"/>
          </a:xfrm>
          <a:prstGeom prst="curvedConnector2">
            <a:avLst/>
          </a:prstGeom>
          <a:ln>
            <a:solidFill>
              <a:srgbClr val="CCA2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rc 33">
            <a:extLst>
              <a:ext uri="{FF2B5EF4-FFF2-40B4-BE49-F238E27FC236}">
                <a16:creationId xmlns:a16="http://schemas.microsoft.com/office/drawing/2014/main" id="{1771D9FA-BB13-39D4-72E1-25F8A9A5AC68}"/>
              </a:ext>
            </a:extLst>
          </p:cNvPr>
          <p:cNvCxnSpPr>
            <a:cxnSpLocks/>
            <a:stCxn id="16" idx="6"/>
            <a:endCxn id="22" idx="1"/>
          </p:cNvCxnSpPr>
          <p:nvPr/>
        </p:nvCxnSpPr>
        <p:spPr>
          <a:xfrm flipV="1">
            <a:off x="1767682" y="5142102"/>
            <a:ext cx="348623" cy="304474"/>
          </a:xfrm>
          <a:prstGeom prst="curvedConnector3">
            <a:avLst>
              <a:gd name="adj1" fmla="val 50000"/>
            </a:avLst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Espace réservé du contenu 8">
            <a:extLst>
              <a:ext uri="{FF2B5EF4-FFF2-40B4-BE49-F238E27FC236}">
                <a16:creationId xmlns:a16="http://schemas.microsoft.com/office/drawing/2014/main" id="{9F8991A4-0094-031F-7B60-DC2E5C04AC35}"/>
              </a:ext>
            </a:extLst>
          </p:cNvPr>
          <p:cNvSpPr txBox="1">
            <a:spLocks/>
          </p:cNvSpPr>
          <p:nvPr/>
        </p:nvSpPr>
        <p:spPr>
          <a:xfrm>
            <a:off x="6610874" y="2718893"/>
            <a:ext cx="4964900" cy="25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Mesures :</a:t>
            </a:r>
          </a:p>
          <a:p>
            <a:pPr algn="just">
              <a:buFontTx/>
              <a:buChar char="-"/>
            </a:pPr>
            <a:r>
              <a:rPr lang="fr-FR" sz="20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Indice </a:t>
            </a:r>
            <a:r>
              <a:rPr lang="fr-FR" sz="2000" kern="100" dirty="0" err="1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réfractométrique</a:t>
            </a:r>
            <a:r>
              <a:rPr lang="fr-FR" sz="20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, acidité titrable</a:t>
            </a:r>
          </a:p>
          <a:p>
            <a:pPr algn="just">
              <a:buFontTx/>
              <a:buChar char="-"/>
            </a:pPr>
            <a:r>
              <a:rPr lang="fr-FR" sz="20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Dosage des concentrations</a:t>
            </a:r>
          </a:p>
          <a:p>
            <a:pPr algn="just">
              <a:buFontTx/>
              <a:buChar char="-"/>
            </a:pPr>
            <a:r>
              <a:rPr lang="fr-FR" sz="2000" kern="100" dirty="0">
                <a:ea typeface="Aptos" panose="02110004020202020204"/>
                <a:cs typeface="Times New Roman" panose="02020603050405020304" pitchFamily="18" charset="0"/>
              </a:rPr>
              <a:t>Analyse sensorielle *</a:t>
            </a:r>
          </a:p>
          <a:p>
            <a:pPr algn="just">
              <a:buFontTx/>
              <a:buChar char="-"/>
            </a:pPr>
            <a:r>
              <a:rPr lang="fr-FR" sz="2000" kern="100" dirty="0">
                <a:ea typeface="Aptos" panose="02110004020202020204"/>
                <a:cs typeface="Times New Roman" panose="02020603050405020304" pitchFamily="18" charset="0"/>
              </a:rPr>
              <a:t>NIRS *</a:t>
            </a:r>
          </a:p>
          <a:p>
            <a:pPr algn="just">
              <a:buFontTx/>
              <a:buChar char="-"/>
            </a:pPr>
            <a:endParaRPr lang="fr-FR" sz="2000" kern="100" dirty="0">
              <a:ea typeface="Aptos" panose="02110004020202020204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726F65-F07A-E941-43C3-36EF2C9BF110}"/>
              </a:ext>
            </a:extLst>
          </p:cNvPr>
          <p:cNvSpPr/>
          <p:nvPr/>
        </p:nvSpPr>
        <p:spPr>
          <a:xfrm>
            <a:off x="3755833" y="5310154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Arôme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607D628-E53F-A242-1DE3-A5F4A8E57485}"/>
              </a:ext>
            </a:extLst>
          </p:cNvPr>
          <p:cNvCxnSpPr>
            <a:cxnSpLocks/>
            <a:stCxn id="22" idx="3"/>
            <a:endCxn id="6" idx="1"/>
          </p:cNvCxnSpPr>
          <p:nvPr/>
        </p:nvCxnSpPr>
        <p:spPr>
          <a:xfrm>
            <a:off x="3328983" y="5142102"/>
            <a:ext cx="426850" cy="40677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0C29D7C5-2045-F11E-7B87-10CDE9C91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431" y="1852133"/>
            <a:ext cx="1867074" cy="289718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A55D4551-7431-DFD7-CB1B-E648A8C0CF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60" y="5107006"/>
            <a:ext cx="1853450" cy="1390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758BAE88-65AC-CC2F-8F1B-96F0543DF9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4542" y="4425195"/>
            <a:ext cx="1465636" cy="2114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7E6D20-CF15-881B-3C77-C4D57DD9A7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" b="51195"/>
          <a:stretch>
            <a:fillRect/>
          </a:stretch>
        </p:blipFill>
        <p:spPr>
          <a:xfrm>
            <a:off x="5804453" y="1327304"/>
            <a:ext cx="4240692" cy="3912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96C0B8-02B8-23B1-C4F6-1DB1E939CBF2}"/>
              </a:ext>
            </a:extLst>
          </p:cNvPr>
          <p:cNvSpPr/>
          <p:nvPr/>
        </p:nvSpPr>
        <p:spPr>
          <a:xfrm>
            <a:off x="5177754" y="4101470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Sucré 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8372168-2616-95B2-EF42-0B047732C2B8}"/>
              </a:ext>
            </a:extLst>
          </p:cNvPr>
          <p:cNvCxnSpPr>
            <a:cxnSpLocks/>
            <a:stCxn id="23" idx="3"/>
            <a:endCxn id="11" idx="1"/>
          </p:cNvCxnSpPr>
          <p:nvPr/>
        </p:nvCxnSpPr>
        <p:spPr>
          <a:xfrm flipV="1">
            <a:off x="4890279" y="4340196"/>
            <a:ext cx="287475" cy="40848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51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38729-2917-3C96-D6B8-7B93B91BA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E679EC6-7755-5FCA-EA26-BE28EC691DE4}"/>
              </a:ext>
            </a:extLst>
          </p:cNvPr>
          <p:cNvSpPr txBox="1">
            <a:spLocks/>
          </p:cNvSpPr>
          <p:nvPr/>
        </p:nvSpPr>
        <p:spPr>
          <a:xfrm>
            <a:off x="838199" y="86331"/>
            <a:ext cx="10101471" cy="11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fr-FR" sz="3200" b="1" kern="100" dirty="0">
                <a:solidFill>
                  <a:srgbClr val="00B050"/>
                </a:solidFill>
                <a:latin typeface="Aptos" panose="02110004020202020204"/>
                <a:ea typeface="+mn-ea"/>
                <a:cs typeface="Times New Roman" panose="02020603050405020304" pitchFamily="18" charset="0"/>
              </a:rPr>
              <a:t>La qualité des fruits</a:t>
            </a:r>
          </a:p>
        </p:txBody>
      </p:sp>
      <p:pic>
        <p:nvPicPr>
          <p:cNvPr id="5" name="Immagine 33">
            <a:extLst>
              <a:ext uri="{FF2B5EF4-FFF2-40B4-BE49-F238E27FC236}">
                <a16:creationId xmlns:a16="http://schemas.microsoft.com/office/drawing/2014/main" id="{5D3E2C14-03B1-2E76-8071-BC0572702E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38" t="22411" r="22307" b="25918"/>
          <a:stretch/>
        </p:blipFill>
        <p:spPr bwMode="auto">
          <a:xfrm>
            <a:off x="225503" y="86331"/>
            <a:ext cx="1110064" cy="103104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4E5174-8059-1BEE-296B-345EBD9C7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9" y="136911"/>
            <a:ext cx="741627" cy="9804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3C7630-0D13-63F5-803C-FF9EC520C7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011" y="365123"/>
            <a:ext cx="1460557" cy="3968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DCD80EA-8970-D249-9B94-F92C7E8D0B02}"/>
              </a:ext>
            </a:extLst>
          </p:cNvPr>
          <p:cNvSpPr/>
          <p:nvPr/>
        </p:nvSpPr>
        <p:spPr>
          <a:xfrm>
            <a:off x="5581205" y="3450695"/>
            <a:ext cx="1379220" cy="991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8F96B4AC-3FD2-02A5-7303-3F2E10F443FD}"/>
              </a:ext>
            </a:extLst>
          </p:cNvPr>
          <p:cNvGrpSpPr/>
          <p:nvPr/>
        </p:nvGrpSpPr>
        <p:grpSpPr>
          <a:xfrm>
            <a:off x="5531279" y="3449904"/>
            <a:ext cx="1631828" cy="1297468"/>
            <a:chOff x="5318693" y="2834587"/>
            <a:chExt cx="2034779" cy="1558424"/>
          </a:xfrm>
          <a:solidFill>
            <a:schemeClr val="bg1"/>
          </a:solidFill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AEF7A3A-A93F-FBFC-261D-E30E890F4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693" y="2945087"/>
              <a:ext cx="777307" cy="647756"/>
            </a:xfrm>
            <a:prstGeom prst="rect">
              <a:avLst/>
            </a:prstGeom>
            <a:grpFill/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55BF459-46A6-CD5D-0103-5D8BAB286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33" y="2834587"/>
              <a:ext cx="792549" cy="868755"/>
            </a:xfrm>
            <a:prstGeom prst="rect">
              <a:avLst/>
            </a:prstGeom>
            <a:grpFill/>
          </p:spPr>
        </p:pic>
        <p:pic>
          <p:nvPicPr>
            <p:cNvPr id="15" name="Image 14" descr="Une image contenant fruit, abricot, Aliments naturels, pêche&#10;&#10;Le contenu généré par l’IA peut être incorrect.">
              <a:extLst>
                <a:ext uri="{FF2B5EF4-FFF2-40B4-BE49-F238E27FC236}">
                  <a16:creationId xmlns:a16="http://schemas.microsoft.com/office/drawing/2014/main" id="{AD8F8307-99CA-410B-C818-77FFF46BA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058" y="3623324"/>
              <a:ext cx="853514" cy="769687"/>
            </a:xfrm>
            <a:prstGeom prst="rect">
              <a:avLst/>
            </a:prstGeom>
            <a:grpFill/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4223033-D048-8812-2A64-CA1BD91B0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554" y="3680582"/>
              <a:ext cx="731583" cy="602032"/>
            </a:xfrm>
            <a:prstGeom prst="rect">
              <a:avLst/>
            </a:prstGeom>
            <a:grpFill/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5D63DD5-D4EE-103F-4B6C-219329326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060" y="2914603"/>
              <a:ext cx="594412" cy="708721"/>
            </a:xfrm>
            <a:prstGeom prst="rect">
              <a:avLst/>
            </a:prstGeom>
            <a:grpFill/>
          </p:spPr>
        </p:pic>
        <p:pic>
          <p:nvPicPr>
            <p:cNvPr id="31" name="Image 30" descr="Une image contenant fruit, Aliments naturels, produits, pomme&#10;&#10;Le contenu généré par l’IA peut être incorrect.">
              <a:extLst>
                <a:ext uri="{FF2B5EF4-FFF2-40B4-BE49-F238E27FC236}">
                  <a16:creationId xmlns:a16="http://schemas.microsoft.com/office/drawing/2014/main" id="{6348F3B4-0917-28CE-0DEB-B98DF2261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922" y="3623324"/>
              <a:ext cx="571550" cy="602032"/>
            </a:xfrm>
            <a:prstGeom prst="rect">
              <a:avLst/>
            </a:prstGeom>
            <a:grpFill/>
          </p:spPr>
        </p:pic>
      </p:grpSp>
      <p:pic>
        <p:nvPicPr>
          <p:cNvPr id="8" name="Picture 2" descr="Découvrez l&amp;#39;INRAE,issu de la fusion de l&amp;#39;Inra et de l&amp;#39;Irstea">
            <a:extLst>
              <a:ext uri="{FF2B5EF4-FFF2-40B4-BE49-F238E27FC236}">
                <a16:creationId xmlns:a16="http://schemas.microsoft.com/office/drawing/2014/main" id="{4F6824B5-B980-D7C7-C32E-BF460C5E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39" y="504027"/>
            <a:ext cx="934943" cy="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2C2C47-CDA7-8309-9B2D-01618DE97ACE}"/>
              </a:ext>
            </a:extLst>
          </p:cNvPr>
          <p:cNvSpPr/>
          <p:nvPr/>
        </p:nvSpPr>
        <p:spPr>
          <a:xfrm>
            <a:off x="4489163" y="2571172"/>
            <a:ext cx="1212678" cy="853545"/>
          </a:xfrm>
          <a:prstGeom prst="rect">
            <a:avLst/>
          </a:prstGeom>
          <a:solidFill>
            <a:srgbClr val="0F9ED5"/>
          </a:solidFill>
          <a:ln>
            <a:solidFill>
              <a:srgbClr val="0F9E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Calibre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63610-1792-EB51-019B-DB67A0B24083}"/>
              </a:ext>
            </a:extLst>
          </p:cNvPr>
          <p:cNvSpPr/>
          <p:nvPr/>
        </p:nvSpPr>
        <p:spPr>
          <a:xfrm>
            <a:off x="6938431" y="2571172"/>
            <a:ext cx="1212678" cy="853545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Couleur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DEE5A-F153-EF3A-7F7F-DD2ACD353F95}"/>
              </a:ext>
            </a:extLst>
          </p:cNvPr>
          <p:cNvSpPr/>
          <p:nvPr/>
        </p:nvSpPr>
        <p:spPr>
          <a:xfrm>
            <a:off x="8495284" y="2303024"/>
            <a:ext cx="1403033" cy="477451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Couleur de fond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FB2B2C-86CC-DB36-BBBC-D95A85DA04E3}"/>
              </a:ext>
            </a:extLst>
          </p:cNvPr>
          <p:cNvSpPr/>
          <p:nvPr/>
        </p:nvSpPr>
        <p:spPr>
          <a:xfrm>
            <a:off x="8495284" y="3254468"/>
            <a:ext cx="1403033" cy="477451"/>
          </a:xfrm>
          <a:prstGeom prst="rect">
            <a:avLst/>
          </a:prstGeom>
          <a:solidFill>
            <a:srgbClr val="196B24"/>
          </a:solidFill>
          <a:ln>
            <a:solidFill>
              <a:srgbClr val="196B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Surimpression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F7BE401-4DA0-BC0D-4768-4EF539E78202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8151109" y="2541750"/>
            <a:ext cx="344175" cy="4561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B44171F-2B8B-E3C7-86C6-2572A20876E8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8151109" y="2997945"/>
            <a:ext cx="344175" cy="49524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27D82-81E8-3C21-B16C-6ED55CF8879C}"/>
              </a:ext>
            </a:extLst>
          </p:cNvPr>
          <p:cNvSpPr/>
          <p:nvPr/>
        </p:nvSpPr>
        <p:spPr>
          <a:xfrm>
            <a:off x="6938431" y="4704081"/>
            <a:ext cx="1212678" cy="853545"/>
          </a:xfrm>
          <a:prstGeom prst="rect">
            <a:avLst/>
          </a:prstGeom>
          <a:solidFill>
            <a:srgbClr val="188C54"/>
          </a:solidFill>
          <a:ln>
            <a:solidFill>
              <a:srgbClr val="188C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Texture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70FEAE-9194-FBA9-5D0E-0BB7D2C8BDE5}"/>
              </a:ext>
            </a:extLst>
          </p:cNvPr>
          <p:cNvSpPr/>
          <p:nvPr/>
        </p:nvSpPr>
        <p:spPr>
          <a:xfrm>
            <a:off x="8495285" y="4435933"/>
            <a:ext cx="1032344" cy="477451"/>
          </a:xfrm>
          <a:prstGeom prst="rect">
            <a:avLst/>
          </a:prstGeom>
          <a:solidFill>
            <a:srgbClr val="188C54"/>
          </a:solidFill>
          <a:ln>
            <a:solidFill>
              <a:srgbClr val="188C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Jutosité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F09AD4-5DEB-D9E9-4021-D25C78193928}"/>
              </a:ext>
            </a:extLst>
          </p:cNvPr>
          <p:cNvSpPr/>
          <p:nvPr/>
        </p:nvSpPr>
        <p:spPr>
          <a:xfrm>
            <a:off x="8495285" y="5387377"/>
            <a:ext cx="1032344" cy="477451"/>
          </a:xfrm>
          <a:prstGeom prst="rect">
            <a:avLst/>
          </a:prstGeom>
          <a:solidFill>
            <a:srgbClr val="188C54"/>
          </a:solidFill>
          <a:ln>
            <a:solidFill>
              <a:srgbClr val="188C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Fermeté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4C42012-DBAD-6438-A032-6E3735944BCE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 flipV="1">
            <a:off x="8151109" y="4674659"/>
            <a:ext cx="344176" cy="4561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3B5628B-0C9E-C03F-DF8B-1A79040F4688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>
            <a:off x="8151109" y="5130854"/>
            <a:ext cx="344176" cy="49524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C2D69B7-25C6-CE49-5089-93385A9FED32}"/>
              </a:ext>
            </a:extLst>
          </p:cNvPr>
          <p:cNvSpPr/>
          <p:nvPr/>
        </p:nvSpPr>
        <p:spPr>
          <a:xfrm>
            <a:off x="4489163" y="4704081"/>
            <a:ext cx="1212678" cy="853545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Flaveur / Goût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F4ED31-592C-8D94-9415-F4667913C636}"/>
              </a:ext>
            </a:extLst>
          </p:cNvPr>
          <p:cNvSpPr/>
          <p:nvPr/>
        </p:nvSpPr>
        <p:spPr>
          <a:xfrm>
            <a:off x="1658621" y="4009251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Sucré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9108AD-4FAA-60FB-00ED-A7186C59E8DD}"/>
              </a:ext>
            </a:extLst>
          </p:cNvPr>
          <p:cNvSpPr/>
          <p:nvPr/>
        </p:nvSpPr>
        <p:spPr>
          <a:xfrm>
            <a:off x="1639452" y="4740424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Acide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9374F02-84F1-FF9A-413C-E8ABD795DC52}"/>
              </a:ext>
            </a:extLst>
          </p:cNvPr>
          <p:cNvCxnSpPr>
            <a:cxnSpLocks/>
            <a:stCxn id="43" idx="1"/>
            <a:endCxn id="24" idx="3"/>
          </p:cNvCxnSpPr>
          <p:nvPr/>
        </p:nvCxnSpPr>
        <p:spPr>
          <a:xfrm flipH="1" flipV="1">
            <a:off x="2793067" y="4247977"/>
            <a:ext cx="274199" cy="4624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1D8D4C5-0C35-B945-E958-C2BC5395A473}"/>
              </a:ext>
            </a:extLst>
          </p:cNvPr>
          <p:cNvCxnSpPr>
            <a:cxnSpLocks/>
            <a:stCxn id="43" idx="1"/>
            <a:endCxn id="25" idx="3"/>
          </p:cNvCxnSpPr>
          <p:nvPr/>
        </p:nvCxnSpPr>
        <p:spPr>
          <a:xfrm flipH="1">
            <a:off x="2773898" y="4710431"/>
            <a:ext cx="293368" cy="26871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86E4C9B-E9E3-E218-850E-FDCD6A3603C3}"/>
              </a:ext>
            </a:extLst>
          </p:cNvPr>
          <p:cNvSpPr/>
          <p:nvPr/>
        </p:nvSpPr>
        <p:spPr>
          <a:xfrm>
            <a:off x="3067266" y="5221753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Arôme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546A28A-65CB-DF89-634E-02D3BB8348C5}"/>
              </a:ext>
            </a:extLst>
          </p:cNvPr>
          <p:cNvCxnSpPr>
            <a:cxnSpLocks/>
            <a:stCxn id="23" idx="1"/>
            <a:endCxn id="28" idx="3"/>
          </p:cNvCxnSpPr>
          <p:nvPr/>
        </p:nvCxnSpPr>
        <p:spPr>
          <a:xfrm flipH="1">
            <a:off x="4201712" y="5130854"/>
            <a:ext cx="287451" cy="3296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Espace réservé du contenu 8">
            <a:extLst>
              <a:ext uri="{FF2B5EF4-FFF2-40B4-BE49-F238E27FC236}">
                <a16:creationId xmlns:a16="http://schemas.microsoft.com/office/drawing/2014/main" id="{F656EDDF-B077-2962-BCB4-DB10AFC1711C}"/>
              </a:ext>
            </a:extLst>
          </p:cNvPr>
          <p:cNvSpPr txBox="1">
            <a:spLocks/>
          </p:cNvSpPr>
          <p:nvPr/>
        </p:nvSpPr>
        <p:spPr>
          <a:xfrm>
            <a:off x="413136" y="1355650"/>
            <a:ext cx="4682366" cy="1520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400" b="1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De nombreuses interactions 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8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- Entre les critères de qualités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8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- Dans la perception des critères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fr-FR" sz="1800" kern="100" dirty="0">
              <a:latin typeface="Aptos" panose="02110004020202020204"/>
              <a:ea typeface="Aptos" panose="02110004020202020204"/>
              <a:cs typeface="Times New Roman" panose="02020603050405020304" pitchFamily="18" charset="0"/>
            </a:endParaRPr>
          </a:p>
        </p:txBody>
      </p: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89E1947C-75EC-6376-77C0-713D16C1A52B}"/>
              </a:ext>
            </a:extLst>
          </p:cNvPr>
          <p:cNvCxnSpPr>
            <a:stCxn id="6" idx="2"/>
            <a:endCxn id="23" idx="0"/>
          </p:cNvCxnSpPr>
          <p:nvPr/>
        </p:nvCxnSpPr>
        <p:spPr>
          <a:xfrm rot="5400000">
            <a:off x="4462170" y="4070749"/>
            <a:ext cx="1279364" cy="0"/>
          </a:xfrm>
          <a:prstGeom prst="bentConnector3">
            <a:avLst/>
          </a:prstGeom>
          <a:ln w="28575"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cteur : en angle 37">
            <a:extLst>
              <a:ext uri="{FF2B5EF4-FFF2-40B4-BE49-F238E27FC236}">
                <a16:creationId xmlns:a16="http://schemas.microsoft.com/office/drawing/2014/main" id="{ACE23EEF-2BFE-40C0-1A38-5F4597EC021E}"/>
              </a:ext>
            </a:extLst>
          </p:cNvPr>
          <p:cNvCxnSpPr>
            <a:cxnSpLocks/>
            <a:stCxn id="16" idx="2"/>
            <a:endCxn id="23" idx="2"/>
          </p:cNvCxnSpPr>
          <p:nvPr/>
        </p:nvCxnSpPr>
        <p:spPr>
          <a:xfrm rot="5400000">
            <a:off x="6320136" y="4332992"/>
            <a:ext cx="12700" cy="2449268"/>
          </a:xfrm>
          <a:prstGeom prst="bentConnector3">
            <a:avLst>
              <a:gd name="adj1" fmla="val 4043480"/>
            </a:avLst>
          </a:prstGeom>
          <a:ln w="28575"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8F9336EC-21FB-D9D3-CDFD-98561D8B30E0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 rot="5400000">
            <a:off x="6911438" y="4070749"/>
            <a:ext cx="1279364" cy="0"/>
          </a:xfrm>
          <a:prstGeom prst="bentConnector3">
            <a:avLst>
              <a:gd name="adj1" fmla="val 50000"/>
            </a:avLst>
          </a:prstGeom>
          <a:ln w="28575"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713D9F8D-B00E-E610-4358-064447DDD264}"/>
              </a:ext>
            </a:extLst>
          </p:cNvPr>
          <p:cNvCxnSpPr>
            <a:cxnSpLocks/>
            <a:stCxn id="24" idx="1"/>
            <a:endCxn id="25" idx="1"/>
          </p:cNvCxnSpPr>
          <p:nvPr/>
        </p:nvCxnSpPr>
        <p:spPr>
          <a:xfrm rot="10800000" flipV="1">
            <a:off x="1639453" y="4247976"/>
            <a:ext cx="19169" cy="731173"/>
          </a:xfrm>
          <a:prstGeom prst="bentConnector3">
            <a:avLst>
              <a:gd name="adj1" fmla="val 1292550"/>
            </a:avLst>
          </a:prstGeom>
          <a:ln w="28575">
            <a:prstDash val="dash"/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DD0F3352-A465-FAB2-605B-D1A5E5A91A54}"/>
              </a:ext>
            </a:extLst>
          </p:cNvPr>
          <p:cNvCxnSpPr>
            <a:cxnSpLocks/>
            <a:stCxn id="7" idx="1"/>
            <a:endCxn id="23" idx="3"/>
          </p:cNvCxnSpPr>
          <p:nvPr/>
        </p:nvCxnSpPr>
        <p:spPr>
          <a:xfrm rot="10800000" flipV="1">
            <a:off x="5701841" y="2997944"/>
            <a:ext cx="1236590" cy="2132909"/>
          </a:xfrm>
          <a:prstGeom prst="bentConnector3">
            <a:avLst>
              <a:gd name="adj1" fmla="val 50000"/>
            </a:avLst>
          </a:prstGeom>
          <a:ln w="28575"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DBDB7CD5-A866-1AA8-AF3F-1EF83D34FB72}"/>
              </a:ext>
            </a:extLst>
          </p:cNvPr>
          <p:cNvSpPr/>
          <p:nvPr/>
        </p:nvSpPr>
        <p:spPr>
          <a:xfrm>
            <a:off x="3067266" y="4471705"/>
            <a:ext cx="1134446" cy="477451"/>
          </a:xfrm>
          <a:prstGeom prst="rect">
            <a:avLst/>
          </a:prstGeom>
          <a:solidFill>
            <a:srgbClr val="15AF9F"/>
          </a:solidFill>
          <a:ln>
            <a:solidFill>
              <a:srgbClr val="15AF9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Saveur</a:t>
            </a: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E7B91B06-72A8-1D07-9C22-18E1859BA804}"/>
              </a:ext>
            </a:extLst>
          </p:cNvPr>
          <p:cNvCxnSpPr>
            <a:cxnSpLocks/>
            <a:stCxn id="23" idx="1"/>
            <a:endCxn id="43" idx="3"/>
          </p:cNvCxnSpPr>
          <p:nvPr/>
        </p:nvCxnSpPr>
        <p:spPr>
          <a:xfrm flipH="1" flipV="1">
            <a:off x="4201712" y="4710431"/>
            <a:ext cx="287451" cy="42042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0A2522B6-B1D0-14A4-0B22-C3FBB039FDED}"/>
              </a:ext>
            </a:extLst>
          </p:cNvPr>
          <p:cNvCxnSpPr>
            <a:cxnSpLocks/>
            <a:stCxn id="25" idx="2"/>
            <a:endCxn id="28" idx="1"/>
          </p:cNvCxnSpPr>
          <p:nvPr/>
        </p:nvCxnSpPr>
        <p:spPr>
          <a:xfrm rot="16200000" flipH="1">
            <a:off x="2515668" y="4908881"/>
            <a:ext cx="242604" cy="860591"/>
          </a:xfrm>
          <a:prstGeom prst="bentConnector2">
            <a:avLst/>
          </a:prstGeom>
          <a:ln w="28575">
            <a:prstDash val="dash"/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Connecteur : en angle 73">
            <a:extLst>
              <a:ext uri="{FF2B5EF4-FFF2-40B4-BE49-F238E27FC236}">
                <a16:creationId xmlns:a16="http://schemas.microsoft.com/office/drawing/2014/main" id="{B3950F58-A1FE-644F-F3B9-60CD3C20D2AF}"/>
              </a:ext>
            </a:extLst>
          </p:cNvPr>
          <p:cNvCxnSpPr>
            <a:cxnSpLocks/>
            <a:stCxn id="24" idx="0"/>
            <a:endCxn id="28" idx="2"/>
          </p:cNvCxnSpPr>
          <p:nvPr/>
        </p:nvCxnSpPr>
        <p:spPr>
          <a:xfrm rot="16200000" flipH="1">
            <a:off x="2085189" y="4149905"/>
            <a:ext cx="1689953" cy="1408645"/>
          </a:xfrm>
          <a:prstGeom prst="bentConnector5">
            <a:avLst>
              <a:gd name="adj1" fmla="val -13527"/>
              <a:gd name="adj2" fmla="val -76064"/>
              <a:gd name="adj3" fmla="val 113527"/>
            </a:avLst>
          </a:prstGeom>
          <a:ln w="28575">
            <a:prstDash val="dash"/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37695AA1-3067-382D-4D0F-9E843B2D6716}"/>
              </a:ext>
            </a:extLst>
          </p:cNvPr>
          <p:cNvCxnSpPr>
            <a:cxnSpLocks/>
            <a:stCxn id="6" idx="0"/>
            <a:endCxn id="7" idx="0"/>
          </p:cNvCxnSpPr>
          <p:nvPr/>
        </p:nvCxnSpPr>
        <p:spPr>
          <a:xfrm rot="5400000" flipH="1" flipV="1">
            <a:off x="6320136" y="1346538"/>
            <a:ext cx="12700" cy="2449268"/>
          </a:xfrm>
          <a:prstGeom prst="bentConnector3">
            <a:avLst>
              <a:gd name="adj1" fmla="val 1800000"/>
            </a:avLst>
          </a:prstGeom>
          <a:ln w="28575">
            <a:prstDash val="dash"/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9684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5600</TotalTime>
  <Words>1673</Words>
  <Application>Microsoft Office PowerPoint</Application>
  <PresentationFormat>Grand écran</PresentationFormat>
  <Paragraphs>375</Paragraphs>
  <Slides>27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Aptos</vt:lpstr>
      <vt:lpstr>Aptos Display</vt:lpstr>
      <vt:lpstr>Arial</vt:lpstr>
      <vt:lpstr>Brush Script MT</vt:lpstr>
      <vt:lpstr>Calibri</vt:lpstr>
      <vt:lpstr>Comic Sans MS</vt:lpstr>
      <vt:lpstr>Symbol</vt:lpstr>
      <vt:lpstr>Wingdings</vt:lpstr>
      <vt:lpstr>Thème Office</vt:lpstr>
      <vt:lpstr>Photo Editor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Equipements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Ruesch Julien</dc:creator>
  <cp:lastModifiedBy>Jean-Marc</cp:lastModifiedBy>
  <cp:revision>132</cp:revision>
  <dcterms:created xsi:type="dcterms:W3CDTF">2025-01-14T13:47:59Z</dcterms:created>
  <dcterms:modified xsi:type="dcterms:W3CDTF">2025-11-21T09:07:30Z</dcterms:modified>
</cp:coreProperties>
</file>