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9"/>
  </p:notesMasterIdLst>
  <p:sldIdLst>
    <p:sldId id="596" r:id="rId2"/>
    <p:sldId id="597" r:id="rId3"/>
    <p:sldId id="598" r:id="rId4"/>
    <p:sldId id="567" r:id="rId5"/>
    <p:sldId id="604" r:id="rId6"/>
    <p:sldId id="606" r:id="rId7"/>
    <p:sldId id="607" r:id="rId8"/>
    <p:sldId id="599" r:id="rId9"/>
    <p:sldId id="595" r:id="rId10"/>
    <p:sldId id="616" r:id="rId11"/>
    <p:sldId id="611" r:id="rId12"/>
    <p:sldId id="617" r:id="rId13"/>
    <p:sldId id="613" r:id="rId14"/>
    <p:sldId id="612" r:id="rId15"/>
    <p:sldId id="600" r:id="rId16"/>
    <p:sldId id="571" r:id="rId17"/>
    <p:sldId id="614" r:id="rId18"/>
    <p:sldId id="601" r:id="rId19"/>
    <p:sldId id="581" r:id="rId20"/>
    <p:sldId id="582" r:id="rId21"/>
    <p:sldId id="583" r:id="rId22"/>
    <p:sldId id="586" r:id="rId23"/>
    <p:sldId id="584" r:id="rId24"/>
    <p:sldId id="588" r:id="rId25"/>
    <p:sldId id="587" r:id="rId26"/>
    <p:sldId id="594" r:id="rId27"/>
    <p:sldId id="61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EE48"/>
    <a:srgbClr val="ED7D31"/>
    <a:srgbClr val="00B0F0"/>
    <a:srgbClr val="92D050"/>
    <a:srgbClr val="70AD47"/>
    <a:srgbClr val="BEF8B5"/>
    <a:srgbClr val="FFD966"/>
    <a:srgbClr val="309AD6"/>
    <a:srgbClr val="54DBE1"/>
    <a:srgbClr val="EDF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9" autoAdjust="0"/>
    <p:restoredTop sz="78378" autoAdjust="0"/>
  </p:normalViewPr>
  <p:slideViewPr>
    <p:cSldViewPr snapToGrid="0">
      <p:cViewPr varScale="1">
        <p:scale>
          <a:sx n="99" d="100"/>
          <a:sy n="99" d="100"/>
        </p:scale>
        <p:origin x="1243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vercambre\Downloads\radiation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78492214294484"/>
          <c:y val="7.4490837215349714E-2"/>
          <c:w val="0.78148866418754359"/>
          <c:h val="0.66420801962589282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Feuil3!$B$1</c:f>
              <c:strCache>
                <c:ptCount val="1"/>
                <c:pt idx="0">
                  <c:v>Témoin</c:v>
                </c:pt>
              </c:strCache>
            </c:strRef>
          </c:tx>
          <c:spPr>
            <a:ln w="19050" cap="rnd">
              <a:solidFill>
                <a:srgbClr val="EBA02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Feuil3!$A$2:$A$8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xVal>
          <c:yVal>
            <c:numRef>
              <c:f>Feuil3!$B$2:$B$8</c:f>
              <c:numCache>
                <c:formatCode>General</c:formatCode>
                <c:ptCount val="7"/>
                <c:pt idx="0">
                  <c:v>77</c:v>
                </c:pt>
                <c:pt idx="1">
                  <c:v>43</c:v>
                </c:pt>
                <c:pt idx="2">
                  <c:v>51</c:v>
                </c:pt>
                <c:pt idx="3">
                  <c:v>10</c:v>
                </c:pt>
                <c:pt idx="4">
                  <c:v>42</c:v>
                </c:pt>
                <c:pt idx="5">
                  <c:v>21</c:v>
                </c:pt>
                <c:pt idx="6">
                  <c:v>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7A-4280-BDE2-06690A681F58}"/>
            </c:ext>
          </c:extLst>
        </c:ser>
        <c:ser>
          <c:idx val="1"/>
          <c:order val="1"/>
          <c:tx>
            <c:strRef>
              <c:f>Feuil3!$C$1</c:f>
              <c:strCache>
                <c:ptCount val="1"/>
                <c:pt idx="0">
                  <c:v>Ombrée</c:v>
                </c:pt>
              </c:strCache>
            </c:strRef>
          </c:tx>
          <c:spPr>
            <a:ln w="19050" cap="rnd">
              <a:solidFill>
                <a:srgbClr val="56C17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ED618"/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xVal>
            <c:numRef>
              <c:f>Feuil3!$A$2:$A$8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xVal>
          <c:yVal>
            <c:numRef>
              <c:f>Feuil3!$C$2:$C$8</c:f>
              <c:numCache>
                <c:formatCode>General</c:formatCode>
                <c:ptCount val="7"/>
                <c:pt idx="1">
                  <c:v>29</c:v>
                </c:pt>
                <c:pt idx="2">
                  <c:v>37</c:v>
                </c:pt>
                <c:pt idx="3">
                  <c:v>19</c:v>
                </c:pt>
                <c:pt idx="4">
                  <c:v>22</c:v>
                </c:pt>
                <c:pt idx="5">
                  <c:v>32</c:v>
                </c:pt>
                <c:pt idx="6">
                  <c:v>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7A-4280-BDE2-06690A681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9772800"/>
        <c:axId val="509770504"/>
      </c:scatterChart>
      <c:valAx>
        <c:axId val="509772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fr-FR"/>
                  <a:t>Année</a:t>
                </a:r>
              </a:p>
            </c:rich>
          </c:tx>
          <c:layout>
            <c:manualLayout>
              <c:xMode val="edge"/>
              <c:yMode val="edge"/>
              <c:x val="0.489694510807334"/>
              <c:y val="0.926192488003899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fr-FR"/>
          </a:p>
        </c:txPr>
        <c:crossAx val="509770504"/>
        <c:crosses val="autoZero"/>
        <c:crossBetween val="midCat"/>
        <c:majorUnit val="1"/>
      </c:valAx>
      <c:valAx>
        <c:axId val="509770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fr-FR"/>
                  <a:t>Rendement (T/ha)</a:t>
                </a:r>
              </a:p>
            </c:rich>
          </c:tx>
          <c:layout>
            <c:manualLayout>
              <c:xMode val="edge"/>
              <c:yMode val="edge"/>
              <c:x val="0"/>
              <c:y val="0.24155250691566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fr-FR"/>
          </a:p>
        </c:txPr>
        <c:crossAx val="509772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Calibri" panose="020F0502020204030204" pitchFamily="34" charset="0"/>
          <a:cs typeface="Calibri" panose="020F0502020204030204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9455C-C88E-4543-9A4D-0E4D16E93C45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82DBB-9708-4F39-887A-2F092C8713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38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 Plantes entières (semis de Gala) ayant subi ou non des diètes N et/ou des SDP avant inoculation. </a:t>
            </a:r>
          </a:p>
          <a:p>
            <a:pPr marL="0" indent="0">
              <a:buNone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2/ Jeunes scions greffés portant 0, 1 ou 2 caractères de résistance partielle à la tavelure, ayant subi ou non des traitements SDP avant inoculation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3/ Pucerons sur feuilles détachées de pommier (scions d’Ariane), en présence ou non de basilic, la diète N ayant été préalablement appliqué ou non sur les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culture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064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Problème de retour à fleur insuffisant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Effet négatif sur la distribution de longueurs des pousses</a:t>
            </a: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Mais augmentation de la surface foliaire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Maintien/réduction des capacités photosynthétiques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Besoin d’une 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stratégie d’ombrage différenciée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au moment de l’induction florale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025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84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Effet de l’ombrage sur la concentration en sucres solubles et amidon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Fort effet du diamètre du fruit</a:t>
            </a:r>
            <a:endParaRPr lang="fr-FR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178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640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arbres n’ont reçu aucun fongicide de synthèse pendant la période d’application des SDP (6 passages)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666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555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72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54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186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a/ Verger Ariane planté en 2005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b/ Verger Ariane,</a:t>
            </a:r>
            <a:r>
              <a:rPr lang="fr-FR" baseline="0" dirty="0" smtClean="0"/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Cartographie réalisée à partir des fréquences de fourmis sur les arbres suivis 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Crematogaster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scutellaris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060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Chute plus tardive sous ombrage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 : Forte chute précoce témoin due au gel</a:t>
            </a:r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037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Statut hydrique plus confortable malgré économie d’eau : demandes climatiques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2DBB-9708-4F39-887A-2F092C87139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77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241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12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91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629973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455821"/>
            <a:ext cx="9720073" cy="485353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26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07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79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91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14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26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08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70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CA9F54B-6095-49B8-9A0F-AA022E633E96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3A62881-4F93-4427-9BB1-CA78B4F48135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65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avem.projet-agroforesterie.ne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avem.projet-agroforesterie.net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chart" Target="../charts/chart1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7180/ciag-2025-Vol98-art03-GB" TargetMode="External"/><Relationship Id="rId2" Type="http://schemas.openxmlformats.org/officeDocument/2006/relationships/hyperlink" Target="https://hal.inrae.fr/hal-03521089v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al.inrae.fr/hal-05033049v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hyperlink" Target="https://www.verger-circulaire-inrae.f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rgbClr val="009999"/>
                </a:solidFill>
              </a:rPr>
              <a:t/>
            </a:r>
            <a:br>
              <a:rPr lang="fr-FR" sz="2000" dirty="0" smtClean="0">
                <a:solidFill>
                  <a:srgbClr val="009999"/>
                </a:solidFill>
              </a:rPr>
            </a:b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Besoin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 </a:t>
            </a:r>
            <a:r>
              <a:rPr lang="fr-FR" sz="20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systèmes en </a:t>
            </a:r>
            <a:r>
              <a:rPr lang="fr-FR" sz="2000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rupture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Intérêt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 la </a:t>
            </a:r>
            <a:r>
              <a:rPr lang="fr-FR" sz="20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recherche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pour mettre en place de </a:t>
            </a:r>
            <a:r>
              <a:rPr lang="fr-FR" sz="20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nouveaux dispositifs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des supports d’</a:t>
            </a:r>
            <a:r>
              <a:rPr lang="fr-FR" sz="2000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échange d’</a:t>
            </a:r>
            <a:r>
              <a:rPr lang="fr-FR" sz="20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</a:t>
            </a:r>
            <a:r>
              <a:rPr lang="fr-FR" sz="2000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xpériences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et de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production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fr-FR" sz="20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nouvelles </a:t>
            </a:r>
            <a:r>
              <a:rPr lang="fr-FR" sz="2000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connaissances</a:t>
            </a:r>
            <a:endParaRPr lang="fr-FR" sz="2000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Permettent de s’</a:t>
            </a:r>
            <a:r>
              <a:rPr lang="fr-FR" sz="20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approprier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les démarches et d’envisager d’appliquer certaines « briques » à d'autres contextes et avec d'autres objectifs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Ne permettent pas d’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être transposés en l'état à des vergers commerciaux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aller plus loin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4128" y="1086573"/>
            <a:ext cx="6525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9999"/>
                </a:solidFill>
              </a:rPr>
              <a:t>Pour répondre aux enjeux de la production fruitière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115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Gestion des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232118" y="1439887"/>
            <a:ext cx="8775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Les choix réalisés dans le verger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maraîcher SAVEM à l’INRAE A2M </a:t>
            </a:r>
            <a:r>
              <a:rPr lang="fr-F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(Avignon)</a:t>
            </a:r>
            <a:endParaRPr 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4735683" y="693804"/>
            <a:ext cx="7053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Créer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 conditions défavorables pour les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ZoneTexte 110"/>
          <p:cNvSpPr txBox="1"/>
          <p:nvPr/>
        </p:nvSpPr>
        <p:spPr bwMode="auto">
          <a:xfrm>
            <a:off x="8530473" y="6304278"/>
            <a:ext cx="357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400" i="1" dirty="0">
                <a:latin typeface="Calibri"/>
                <a:cs typeface="Calibri"/>
                <a:hlinkClick r:id="rId3"/>
              </a:rPr>
              <a:t>https://savem.projet-agroforesterie.net/</a:t>
            </a:r>
            <a:endParaRPr lang="fr-FR" sz="1400" i="1" dirty="0">
              <a:latin typeface="Calibri"/>
              <a:cs typeface="Calibri"/>
            </a:endParaRPr>
          </a:p>
          <a:p>
            <a:pPr algn="r">
              <a:defRPr/>
            </a:pPr>
            <a:r>
              <a:rPr lang="fr-FR" sz="1400" i="1" dirty="0" smtClean="0">
                <a:latin typeface="Calibri"/>
                <a:cs typeface="Calibri"/>
              </a:rPr>
              <a:t>Projet SAVEM, INRAE </a:t>
            </a:r>
            <a:r>
              <a:rPr lang="fr-FR" sz="1400" i="1" dirty="0">
                <a:latin typeface="Calibri"/>
                <a:cs typeface="Calibri"/>
              </a:rPr>
              <a:t>UE A2M 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87236B73-CD98-488C-8C40-1A95EFECB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02" t="1758" r="10325" b="5003"/>
          <a:stretch/>
        </p:blipFill>
        <p:spPr bwMode="auto">
          <a:xfrm>
            <a:off x="11020079" y="5328752"/>
            <a:ext cx="1046917" cy="105117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F4EE0218-CAFB-467A-AF84-195C675CE4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9" t="-2089" r="876" b="7382"/>
          <a:stretch/>
        </p:blipFill>
        <p:spPr bwMode="auto">
          <a:xfrm>
            <a:off x="0" y="3502768"/>
            <a:ext cx="4643121" cy="731200"/>
          </a:xfrm>
          <a:prstGeom prst="rect">
            <a:avLst/>
          </a:prstGeom>
        </p:spPr>
      </p:pic>
      <p:sp>
        <p:nvSpPr>
          <p:cNvPr id="42" name="Zone de texte 2">
            <a:extLst>
              <a:ext uri="{FF2B5EF4-FFF2-40B4-BE49-F238E27FC236}">
                <a16:creationId xmlns:a16="http://schemas.microsoft.com/office/drawing/2014/main" id="{62818EED-1150-445D-BD4A-8F83D9E8C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32" y="4591701"/>
            <a:ext cx="3790768" cy="185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Ail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600" b="1" dirty="0">
                <a:solidFill>
                  <a:srgbClr val="FFD9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oignon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lantes répulsives</a:t>
            </a:r>
            <a:endParaRPr lang="fr-F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b="1" dirty="0" smtClean="0">
                <a:solidFill>
                  <a:srgbClr val="60EE4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Artichaut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lantes 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pièges </a:t>
            </a:r>
            <a:endParaRPr lang="fr-F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b="1" dirty="0" smtClean="0">
                <a:solidFill>
                  <a:srgbClr val="70AD4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Fève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600" b="1" dirty="0" smtClean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fenouil : 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attraction 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auxiliaires 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Patate </a:t>
            </a:r>
            <a:r>
              <a:rPr lang="fr-FR" sz="1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douce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600" b="1" dirty="0" smtClean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courge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p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lante couvre-sol</a:t>
            </a:r>
            <a:endParaRPr lang="fr-F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Zone de texte 2">
            <a:extLst>
              <a:ext uri="{FF2B5EF4-FFF2-40B4-BE49-F238E27FC236}">
                <a16:creationId xmlns:a16="http://schemas.microsoft.com/office/drawing/2014/main" id="{F196D774-F7B9-4517-89DF-D7F18ECD7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88" y="2475505"/>
            <a:ext cx="3832860" cy="95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d’arbres fruitiers (pêchers) </a:t>
            </a:r>
            <a:b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de plantes maraîchères </a:t>
            </a:r>
            <a:b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utilisées comme plantes de service</a:t>
            </a:r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14F803-2B21-45D8-9EE4-FE8EB24B1D8A}"/>
              </a:ext>
            </a:extLst>
          </p:cNvPr>
          <p:cNvSpPr/>
          <p:nvPr/>
        </p:nvSpPr>
        <p:spPr bwMode="auto">
          <a:xfrm>
            <a:off x="8590584" y="2474076"/>
            <a:ext cx="3601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Infrastructures </a:t>
            </a: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agro-écologiques</a:t>
            </a:r>
            <a:endParaRPr lang="fr-F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Haies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simples avec quelques arbres de 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hauts jets</a:t>
            </a:r>
            <a:endParaRPr lang="fr-F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28600" algn="l"/>
              </a:tabLs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Bandes fleuries et bande d’artichaut</a:t>
            </a:r>
            <a:endParaRPr lang="fr-F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Nichoirs/Perchoirs, gites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chauve-souris</a:t>
            </a:r>
            <a:endParaRPr lang="fr-F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Mares </a:t>
            </a:r>
            <a:endParaRPr lang="fr-F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13038" r="1491"/>
          <a:stretch/>
        </p:blipFill>
        <p:spPr>
          <a:xfrm>
            <a:off x="4602960" y="2197730"/>
            <a:ext cx="3996000" cy="4410608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6911492" y="2990956"/>
            <a:ext cx="1679092" cy="87246"/>
          </a:xfrm>
          <a:prstGeom prst="straightConnector1">
            <a:avLst/>
          </a:prstGeom>
          <a:ln w="38100">
            <a:solidFill>
              <a:srgbClr val="54B0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7934960" y="4233968"/>
            <a:ext cx="655624" cy="175472"/>
          </a:xfrm>
          <a:prstGeom prst="straightConnector1">
            <a:avLst/>
          </a:prstGeom>
          <a:ln w="38100">
            <a:solidFill>
              <a:srgbClr val="EDF7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6659880" y="4157252"/>
            <a:ext cx="1930704" cy="76716"/>
          </a:xfrm>
          <a:prstGeom prst="straightConnector1">
            <a:avLst/>
          </a:prstGeom>
          <a:ln w="38100">
            <a:solidFill>
              <a:srgbClr val="EDF7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5372100" y="4561111"/>
            <a:ext cx="3218484" cy="648383"/>
          </a:xfrm>
          <a:prstGeom prst="straightConnector1">
            <a:avLst/>
          </a:prstGeom>
          <a:ln w="38100">
            <a:solidFill>
              <a:srgbClr val="54DB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6604000" y="3799518"/>
            <a:ext cx="1986584" cy="18974"/>
          </a:xfrm>
          <a:prstGeom prst="straightConnector1">
            <a:avLst/>
          </a:prstGeom>
          <a:ln w="38100">
            <a:solidFill>
              <a:srgbClr val="BEF8B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H="1" flipV="1">
            <a:off x="4067683" y="3006147"/>
            <a:ext cx="1322453" cy="339153"/>
          </a:xfrm>
          <a:prstGeom prst="straightConnector1">
            <a:avLst/>
          </a:prstGeom>
          <a:ln w="38100">
            <a:solidFill>
              <a:srgbClr val="309A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66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Gestion des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4735683" y="693804"/>
            <a:ext cx="7053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Créer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 conditions défavorables pour les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2118" y="1244090"/>
            <a:ext cx="6899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Focus sur l’utilisation de plantes de service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E4F9D4-DE00-4A04-B83C-9DB06D00DBA8}"/>
              </a:ext>
            </a:extLst>
          </p:cNvPr>
          <p:cNvSpPr txBox="1"/>
          <p:nvPr/>
        </p:nvSpPr>
        <p:spPr>
          <a:xfrm>
            <a:off x="169006" y="6523639"/>
            <a:ext cx="3023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Rizzi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al., 2025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935696" y="2263046"/>
            <a:ext cx="10473236" cy="4118555"/>
            <a:chOff x="1129516" y="2743639"/>
            <a:chExt cx="10473236" cy="4118555"/>
          </a:xfrm>
        </p:grpSpPr>
        <p:grpSp>
          <p:nvGrpSpPr>
            <p:cNvPr id="18" name="Groupe 17"/>
            <p:cNvGrpSpPr/>
            <p:nvPr/>
          </p:nvGrpSpPr>
          <p:grpSpPr>
            <a:xfrm>
              <a:off x="1172476" y="2743639"/>
              <a:ext cx="10430276" cy="4118555"/>
              <a:chOff x="1172476" y="2743639"/>
              <a:chExt cx="10430276" cy="4118555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47"/>
              <a:stretch/>
            </p:blipFill>
            <p:spPr>
              <a:xfrm>
                <a:off x="1232118" y="2743639"/>
                <a:ext cx="10370634" cy="3780000"/>
              </a:xfrm>
              <a:prstGeom prst="rect">
                <a:avLst/>
              </a:prstGeom>
            </p:spPr>
          </p:pic>
          <p:sp>
            <p:nvSpPr>
              <p:cNvPr id="8" name="ZoneTexte 7"/>
              <p:cNvSpPr txBox="1"/>
              <p:nvPr/>
            </p:nvSpPr>
            <p:spPr>
              <a:xfrm>
                <a:off x="3192886" y="6462084"/>
                <a:ext cx="6256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Date</a:t>
                </a: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9065861" y="6492862"/>
                <a:ext cx="6256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Date</a:t>
                </a: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172476" y="3102583"/>
                <a:ext cx="6527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2018</a:t>
                </a: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6232017" y="3027798"/>
                <a:ext cx="6527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2019</a:t>
                </a:r>
                <a:endParaRPr lang="fr-F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 rot="16200000">
              <a:off x="-138331" y="4824905"/>
              <a:ext cx="29050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Nombre de pucerons / arbre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 rot="16200000">
              <a:off x="5105877" y="4822401"/>
              <a:ext cx="29050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Nombre de pucerons / arbre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4138881" y="6331240"/>
            <a:ext cx="4840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Mécanismes répulsion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fr-FR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fr-FR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plantaginea</a:t>
            </a:r>
            <a:r>
              <a:rPr lang="fr-FR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?... 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52" y="3395383"/>
            <a:ext cx="212757" cy="33212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528" y="3694350"/>
            <a:ext cx="257225" cy="3105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182" y="1702730"/>
            <a:ext cx="733529" cy="56031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FBA2EF-CE44-BC41-9D73-E86E2676B4A2}"/>
              </a:ext>
            </a:extLst>
          </p:cNvPr>
          <p:cNvSpPr txBox="1"/>
          <p:nvPr/>
        </p:nvSpPr>
        <p:spPr>
          <a:xfrm>
            <a:off x="2219581" y="1996870"/>
            <a:ext cx="234887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600" kern="0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vergers expérimentaux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581" y="1748706"/>
            <a:ext cx="406019" cy="43097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149" y="1702730"/>
            <a:ext cx="446165" cy="53868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35" y="1704101"/>
            <a:ext cx="367219" cy="57325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797385" y="1332748"/>
            <a:ext cx="1465017" cy="14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8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Gestion des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4735683" y="693804"/>
            <a:ext cx="7053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Créer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 conditions défavorables pour les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2118" y="1244090"/>
            <a:ext cx="6899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Focus sur l’utilisation de plantes de service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FBA2EF-CE44-BC41-9D73-E86E2676B4A2}"/>
              </a:ext>
            </a:extLst>
          </p:cNvPr>
          <p:cNvSpPr txBox="1"/>
          <p:nvPr/>
        </p:nvSpPr>
        <p:spPr>
          <a:xfrm>
            <a:off x="2181333" y="1783777"/>
            <a:ext cx="234887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600" kern="0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vergers expérimentaux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182" y="1702730"/>
            <a:ext cx="733529" cy="5603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2E4F9D4-DE00-4A04-B83C-9DB06D00DBA8}"/>
              </a:ext>
            </a:extLst>
          </p:cNvPr>
          <p:cNvSpPr txBox="1"/>
          <p:nvPr/>
        </p:nvSpPr>
        <p:spPr>
          <a:xfrm>
            <a:off x="169006" y="6523639"/>
            <a:ext cx="3023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Rizzi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al., 2025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803372" y="6291682"/>
            <a:ext cx="5009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 Ou plutôt attraction des ennemis naturels ? 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746024" y="2361271"/>
            <a:ext cx="10889022" cy="3831094"/>
            <a:chOff x="757175" y="2901986"/>
            <a:chExt cx="10889022" cy="383109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1" b="5681"/>
            <a:stretch/>
          </p:blipFill>
          <p:spPr>
            <a:xfrm>
              <a:off x="1232118" y="2901986"/>
              <a:ext cx="10414079" cy="3492000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757175" y="2940823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2018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992845" y="2920242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2019</a:t>
              </a:r>
              <a:endParaRPr lang="fr-FR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 rot="16200000">
              <a:off x="-294946" y="4633109"/>
              <a:ext cx="30626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Nombre d’auxiliaires / placette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396298" y="3286426"/>
              <a:ext cx="187941" cy="2598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 rot="16200000">
              <a:off x="4961625" y="4523524"/>
              <a:ext cx="3062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Nombre d’auxiliaires / placette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116935" y="6332970"/>
              <a:ext cx="625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Date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8989910" y="6363748"/>
              <a:ext cx="625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Date</a:t>
              </a:r>
            </a:p>
          </p:txBody>
        </p:sp>
      </p:grpSp>
      <p:pic>
        <p:nvPicPr>
          <p:cNvPr id="33" name="Imag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581" y="1748706"/>
            <a:ext cx="406019" cy="43097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149" y="1702730"/>
            <a:ext cx="446165" cy="53868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35" y="1704101"/>
            <a:ext cx="367219" cy="5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4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Gestion des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4735683" y="693804"/>
            <a:ext cx="7053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Créer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 conditions défavorables pour les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10" y="1673952"/>
            <a:ext cx="461050" cy="5073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32118" y="1244090"/>
            <a:ext cx="6899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Focus sur l’utilisation de plantes de service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FBA2EF-CE44-BC41-9D73-E86E2676B4A2}"/>
              </a:ext>
            </a:extLst>
          </p:cNvPr>
          <p:cNvSpPr txBox="1"/>
          <p:nvPr/>
        </p:nvSpPr>
        <p:spPr>
          <a:xfrm>
            <a:off x="2181333" y="1783777"/>
            <a:ext cx="234887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600" kern="0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vergers expérimentaux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182" y="1702730"/>
            <a:ext cx="733529" cy="560316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5796498" y="3718791"/>
            <a:ext cx="5937428" cy="3036530"/>
            <a:chOff x="6093474" y="3722121"/>
            <a:chExt cx="5937428" cy="303653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213" y="3967832"/>
              <a:ext cx="5685689" cy="2790819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7006424" y="3722121"/>
              <a:ext cx="652743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2021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936030" y="3722121"/>
              <a:ext cx="652743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2022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8932760" y="3722121"/>
              <a:ext cx="652743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2023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 rot="16200000">
              <a:off x="5200248" y="5063478"/>
              <a:ext cx="21557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Cumul d’aires de pics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234149" y="2452160"/>
            <a:ext cx="5301174" cy="4303161"/>
            <a:chOff x="144968" y="2472458"/>
            <a:chExt cx="5301174" cy="4303161"/>
          </a:xfrm>
        </p:grpSpPr>
        <p:grpSp>
          <p:nvGrpSpPr>
            <p:cNvPr id="7" name="Groupe 6"/>
            <p:cNvGrpSpPr/>
            <p:nvPr/>
          </p:nvGrpSpPr>
          <p:grpSpPr>
            <a:xfrm>
              <a:off x="144968" y="2472458"/>
              <a:ext cx="5301174" cy="3136349"/>
              <a:chOff x="2" y="2464699"/>
              <a:chExt cx="5301174" cy="3136349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785"/>
              <a:stretch/>
            </p:blipFill>
            <p:spPr>
              <a:xfrm>
                <a:off x="261176" y="2678298"/>
                <a:ext cx="5040000" cy="2922750"/>
              </a:xfrm>
              <a:prstGeom prst="rect">
                <a:avLst/>
              </a:prstGeom>
            </p:spPr>
          </p:pic>
          <p:sp>
            <p:nvSpPr>
              <p:cNvPr id="14" name="ZoneTexte 13"/>
              <p:cNvSpPr txBox="1"/>
              <p:nvPr/>
            </p:nvSpPr>
            <p:spPr>
              <a:xfrm rot="16200000">
                <a:off x="-1143324" y="3783166"/>
                <a:ext cx="265598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Incidence de pucerons (%)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954357" y="2474403"/>
                <a:ext cx="652743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2021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2498694" y="2481169"/>
                <a:ext cx="652743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2022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4062721" y="2464699"/>
                <a:ext cx="652743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2023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28715" y="5736421"/>
              <a:ext cx="2174934" cy="1039198"/>
            </a:xfrm>
            <a:prstGeom prst="rect">
              <a:avLst/>
            </a:prstGeom>
          </p:spPr>
        </p:pic>
      </p:grpSp>
      <p:sp>
        <p:nvSpPr>
          <p:cNvPr id="25" name="ZoneTexte 24"/>
          <p:cNvSpPr txBox="1"/>
          <p:nvPr/>
        </p:nvSpPr>
        <p:spPr>
          <a:xfrm>
            <a:off x="7411694" y="1387275"/>
            <a:ext cx="489099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Tendance à la réduction de l’incidence des pucerons avec la menthe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poivrée (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signif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. en 2022)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Moins de dégâts sur fruits (épiderme)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Action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 composés organiques répulsifs ? </a:t>
            </a: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fr-FR" sz="1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Pas d’impact sur le rendement, le calibre ou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taux de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sucre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8"/>
          <a:srcRect t="14491" b="14268"/>
          <a:stretch/>
        </p:blipFill>
        <p:spPr>
          <a:xfrm>
            <a:off x="5090398" y="1697416"/>
            <a:ext cx="696788" cy="49641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2E4F9D4-DE00-4A04-B83C-9DB06D00DBA8}"/>
              </a:ext>
            </a:extLst>
          </p:cNvPr>
          <p:cNvSpPr txBox="1"/>
          <p:nvPr/>
        </p:nvSpPr>
        <p:spPr>
          <a:xfrm>
            <a:off x="9155889" y="6566460"/>
            <a:ext cx="3023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Borg et al 2026 (INRAE Avignon)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230" y="1516950"/>
            <a:ext cx="1246269" cy="16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4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Gestion des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4735683" y="693804"/>
            <a:ext cx="7053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Créer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 conditions défavorables pour les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FBA2EF-CE44-BC41-9D73-E86E2676B4A2}"/>
              </a:ext>
            </a:extLst>
          </p:cNvPr>
          <p:cNvSpPr txBox="1"/>
          <p:nvPr/>
        </p:nvSpPr>
        <p:spPr>
          <a:xfrm>
            <a:off x="2181333" y="1783777"/>
            <a:ext cx="234887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600" kern="0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vergers expérimentaux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82" y="1702730"/>
            <a:ext cx="733529" cy="5603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32118" y="1244090"/>
            <a:ext cx="6899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Focus sur l’utilisation de plantes de service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164" y="1238541"/>
            <a:ext cx="406019" cy="4309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35" y="3495314"/>
            <a:ext cx="4944755" cy="264202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 rot="16200000">
            <a:off x="-1077553" y="4258472"/>
            <a:ext cx="29134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Nombre moyen de pucerons </a:t>
            </a:r>
            <a:b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cendrés par rameau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7408" y="2876468"/>
            <a:ext cx="504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Exclusion des fourmis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avec de la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glu autour du tronc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532700" y="1747332"/>
            <a:ext cx="541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Détournement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des fourmis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avec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des bandes de féverole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030" y="2659902"/>
            <a:ext cx="1295153" cy="249885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2E4F9D4-DE00-4A04-B83C-9DB06D00DBA8}"/>
              </a:ext>
            </a:extLst>
          </p:cNvPr>
          <p:cNvSpPr txBox="1"/>
          <p:nvPr/>
        </p:nvSpPr>
        <p:spPr>
          <a:xfrm>
            <a:off x="5807462" y="6286493"/>
            <a:ext cx="180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Projet </a:t>
            </a:r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NextGenBioPest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(INRAE PSH Avignon)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2E4F9D4-DE00-4A04-B83C-9DB06D00DBA8}"/>
              </a:ext>
            </a:extLst>
          </p:cNvPr>
          <p:cNvSpPr txBox="1"/>
          <p:nvPr/>
        </p:nvSpPr>
        <p:spPr>
          <a:xfrm>
            <a:off x="437035" y="6550223"/>
            <a:ext cx="3023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Morel et al 2024 (INRAE </a:t>
            </a:r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Gotheron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337" y="2406512"/>
            <a:ext cx="4354556" cy="258817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41646" y="2625746"/>
            <a:ext cx="2987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fr-FR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Crematogaster</a:t>
            </a:r>
            <a:r>
              <a:rPr lang="fr-FR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scutellaris</a:t>
            </a:r>
            <a:r>
              <a:rPr lang="fr-FR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7728337" y="4293615"/>
            <a:ext cx="4236475" cy="2519733"/>
            <a:chOff x="7728337" y="4293615"/>
            <a:chExt cx="4236475" cy="2519733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28337" y="4293615"/>
              <a:ext cx="4236475" cy="251973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8300811" y="4568125"/>
              <a:ext cx="26011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Lasius</a:t>
              </a:r>
              <a:r>
                <a:rPr lang="fr-FR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niger</a:t>
              </a:r>
              <a:endParaRPr lang="fr-FR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807462" y="2123300"/>
            <a:ext cx="5325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Deux espèces de fourmis qui élèvent les pucerons</a:t>
            </a:r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>
            <a:off x="6123007" y="5260961"/>
            <a:ext cx="1474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Essais à venir en 2026 chez producteurs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48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6" grpId="0"/>
      <p:bldP spid="27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rgbClr val="009999"/>
                </a:solidFill>
              </a:rPr>
              <a:t/>
            </a:r>
            <a:br>
              <a:rPr lang="fr-FR" sz="2000" dirty="0" smtClean="0">
                <a:solidFill>
                  <a:srgbClr val="009999"/>
                </a:solidFill>
              </a:rPr>
            </a:b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aller plus loin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4128" y="1086573"/>
            <a:ext cx="6672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9999"/>
                </a:solidFill>
              </a:rPr>
              <a:t>Pour répondre aux </a:t>
            </a:r>
            <a:r>
              <a:rPr lang="fr-FR" sz="2400" b="1" u="sng" dirty="0" smtClean="0">
                <a:solidFill>
                  <a:srgbClr val="009999"/>
                </a:solidFill>
              </a:rPr>
              <a:t>enjeux</a:t>
            </a:r>
            <a:r>
              <a:rPr lang="fr-FR" sz="2400" dirty="0" smtClean="0">
                <a:solidFill>
                  <a:srgbClr val="009999"/>
                </a:solidFill>
              </a:rPr>
              <a:t> de la </a:t>
            </a:r>
            <a:r>
              <a:rPr lang="fr-FR" sz="2400" b="1" dirty="0" smtClean="0">
                <a:solidFill>
                  <a:srgbClr val="009999"/>
                </a:solidFill>
              </a:rPr>
              <a:t>production</a:t>
            </a:r>
            <a:r>
              <a:rPr lang="fr-FR" sz="2400" dirty="0" smtClean="0">
                <a:solidFill>
                  <a:srgbClr val="009999"/>
                </a:solidFill>
              </a:rPr>
              <a:t> fruitière</a:t>
            </a:r>
            <a:endParaRPr lang="fr-FR" sz="2400" dirty="0"/>
          </a:p>
        </p:txBody>
      </p:sp>
      <p:sp>
        <p:nvSpPr>
          <p:cNvPr id="6" name="Virage 5"/>
          <p:cNvSpPr/>
          <p:nvPr/>
        </p:nvSpPr>
        <p:spPr>
          <a:xfrm rot="10800000">
            <a:off x="3719591" y="1565599"/>
            <a:ext cx="364211" cy="850437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Virage 6"/>
          <p:cNvSpPr/>
          <p:nvPr/>
        </p:nvSpPr>
        <p:spPr>
          <a:xfrm rot="10800000" flipH="1">
            <a:off x="4251700" y="1565598"/>
            <a:ext cx="1417782" cy="850437"/>
          </a:xfrm>
          <a:prstGeom prst="bentArrow">
            <a:avLst>
              <a:gd name="adj1" fmla="val 10421"/>
              <a:gd name="adj2" fmla="val 11332"/>
              <a:gd name="adj3" fmla="val 14977"/>
              <a:gd name="adj4" fmla="val 4375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9482" y="2022147"/>
            <a:ext cx="4209709" cy="46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42BA97"/>
                </a:solidFill>
              </a:rPr>
              <a:t>S’adapter aux changements climatiques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8478" y="2022147"/>
            <a:ext cx="32443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Gérer les bioagresseurs en limitant au maximum l’utilisation de pesticides de synthèse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1574932" y="3512840"/>
            <a:ext cx="747128" cy="112115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456688" y="3512840"/>
            <a:ext cx="780019" cy="1066909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958100" y="2605602"/>
            <a:ext cx="798803" cy="20283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26428" y="4724149"/>
            <a:ext cx="1471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Améliorer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l’immunité des plantes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642203" y="4724149"/>
            <a:ext cx="2921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Créer des conditions défavorables à l’installation des bioagresseurs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192735" y="4724149"/>
            <a:ext cx="128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Répartir </a:t>
            </a:r>
          </a:p>
          <a:p>
            <a:pPr algn="ctr"/>
            <a:r>
              <a:rPr lang="fr-FR" dirty="0" smtClean="0"/>
              <a:t>les risques 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3901696" y="3697924"/>
            <a:ext cx="19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Quelles stratégies ?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7983750" y="2605602"/>
            <a:ext cx="749545" cy="19741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8248657" y="4724149"/>
            <a:ext cx="128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Se protéger des aléas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7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Adaptation au changement climatique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6386252" y="686245"/>
            <a:ext cx="5330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Répartir les risques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DF0510F-FFC9-47BE-B2FB-D86DF2D02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88" t="2482" r="11636" b="665"/>
          <a:stretch/>
        </p:blipFill>
        <p:spPr bwMode="auto">
          <a:xfrm>
            <a:off x="551380" y="2066002"/>
            <a:ext cx="3825411" cy="45504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3F3ADD-5434-45CA-A3F3-B0809E69B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7" t="23465" r="82665" b="46666"/>
          <a:stretch/>
        </p:blipFill>
        <p:spPr bwMode="auto">
          <a:xfrm>
            <a:off x="4458984" y="4555955"/>
            <a:ext cx="1715785" cy="20483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79EDA9-E51A-4369-85BF-34D2673FE974}"/>
              </a:ext>
            </a:extLst>
          </p:cNvPr>
          <p:cNvSpPr/>
          <p:nvPr/>
        </p:nvSpPr>
        <p:spPr bwMode="auto">
          <a:xfrm>
            <a:off x="6386252" y="4754159"/>
            <a:ext cx="5459757" cy="1371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Capteurs et Mesures:</a:t>
            </a:r>
            <a:endParaRPr lang="fr-F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Disponibilité 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eau du </a:t>
            </a:r>
            <a:r>
              <a:rPr lang="fr-F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 (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sondes capacitives)</a:t>
            </a:r>
            <a:endParaRPr lang="fr-FR" sz="1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Capteurs température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rayonnement PAR  et durée </a:t>
            </a:r>
            <a:r>
              <a:rPr lang="fr-F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d’humectation</a:t>
            </a:r>
            <a:endParaRPr lang="fr-FR" sz="1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Station </a:t>
            </a:r>
            <a:r>
              <a:rPr lang="fr-F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météo</a:t>
            </a:r>
            <a:endParaRPr lang="fr-F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51FA9C-40C6-4A09-9A24-AEC8E19237E7}"/>
              </a:ext>
            </a:extLst>
          </p:cNvPr>
          <p:cNvSpPr/>
          <p:nvPr/>
        </p:nvSpPr>
        <p:spPr bwMode="auto">
          <a:xfrm>
            <a:off x="4957624" y="2149858"/>
            <a:ext cx="70720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10"/>
          <p:cNvSpPr txBox="1"/>
          <p:nvPr/>
        </p:nvSpPr>
        <p:spPr bwMode="auto">
          <a:xfrm>
            <a:off x="8530473" y="6304278"/>
            <a:ext cx="357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400" i="1" dirty="0">
                <a:latin typeface="Calibri"/>
                <a:cs typeface="Calibri"/>
                <a:hlinkClick r:id="rId3"/>
              </a:rPr>
              <a:t>https://savem.projet-agroforesterie.net/</a:t>
            </a:r>
            <a:endParaRPr lang="fr-FR" sz="1400" i="1" dirty="0">
              <a:latin typeface="Calibri"/>
              <a:cs typeface="Calibri"/>
            </a:endParaRPr>
          </a:p>
          <a:p>
            <a:pPr algn="r">
              <a:defRPr/>
            </a:pPr>
            <a:r>
              <a:rPr lang="fr-FR" sz="1400" i="1" dirty="0" smtClean="0">
                <a:latin typeface="Calibri"/>
                <a:cs typeface="Calibri"/>
              </a:rPr>
              <a:t>Projet SAVEM, INRAE </a:t>
            </a:r>
            <a:r>
              <a:rPr lang="fr-FR" sz="1400" i="1" dirty="0">
                <a:latin typeface="Calibri"/>
                <a:cs typeface="Calibri"/>
              </a:rPr>
              <a:t>UE A2M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7236B73-CD98-488C-8C40-1A95EFECB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02" t="1758" r="10325" b="5003"/>
          <a:stretch/>
        </p:blipFill>
        <p:spPr bwMode="auto">
          <a:xfrm>
            <a:off x="11020079" y="5328752"/>
            <a:ext cx="1046917" cy="105117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32118" y="1439887"/>
            <a:ext cx="8775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Les choix réalisés dans le verger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maraîcher SAVEM à l’INRAE A2M </a:t>
            </a:r>
            <a:r>
              <a:rPr lang="fr-F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(Avignon)</a:t>
            </a:r>
            <a:endParaRPr 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4EE0218-CAFB-467A-AF84-195C675CE4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9" t="-2089" r="876" b="7382"/>
          <a:stretch/>
        </p:blipFill>
        <p:spPr bwMode="auto">
          <a:xfrm>
            <a:off x="8493646" y="2264999"/>
            <a:ext cx="3478579" cy="5478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44675" y="2215738"/>
            <a:ext cx="3848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Garantir une stabilité de revenus à travers la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diversification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4675" y="3053144"/>
            <a:ext cx="6866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Créer un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microclimat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les pêchers, bénéfique au maraîchage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4674" y="3651950"/>
            <a:ext cx="7384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Evaluer le partage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ressources en eau et nutriments entre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arbres fruitiers et plantes maraîchères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effet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porte-greffes ?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Adaptation au changement climatique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6386252" y="686245"/>
            <a:ext cx="5330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Répartir les risques / se protéger des aléas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232118" y="1703785"/>
            <a:ext cx="9062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Objectif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: produire des fruits en 0 phyto dans un contexte de changement climatique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232118" y="1244090"/>
            <a:ext cx="6899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Verger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agroforestier ALTO2 INRAE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Gotheron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0" name="Image 1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21" y="3698555"/>
            <a:ext cx="2052094" cy="2199346"/>
          </a:xfrm>
          <a:prstGeom prst="rect">
            <a:avLst/>
          </a:prstGeom>
        </p:spPr>
      </p:pic>
      <p:sp>
        <p:nvSpPr>
          <p:cNvPr id="131" name="ZoneTexte 130"/>
          <p:cNvSpPr txBox="1"/>
          <p:nvPr/>
        </p:nvSpPr>
        <p:spPr>
          <a:xfrm>
            <a:off x="4804131" y="3045014"/>
            <a:ext cx="2090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5280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Fruitiers (pruniers) « sous frondaison »</a:t>
            </a:r>
            <a:endParaRPr lang="fr-FR" sz="1600" dirty="0">
              <a:solidFill>
                <a:srgbClr val="52803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3" y="4137685"/>
            <a:ext cx="1581699" cy="186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552" y="4275423"/>
            <a:ext cx="1581699" cy="186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Rectangle avec coin arrondi 133"/>
          <p:cNvSpPr/>
          <p:nvPr/>
        </p:nvSpPr>
        <p:spPr>
          <a:xfrm>
            <a:off x="391328" y="5912827"/>
            <a:ext cx="11551627" cy="226927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i="1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1811238" y="5336703"/>
            <a:ext cx="1712584" cy="803050"/>
          </a:xfrm>
          <a:prstGeom prst="rect">
            <a:avLst/>
          </a:prstGeom>
          <a:solidFill>
            <a:srgbClr val="FFD65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Succession </a:t>
            </a:r>
            <a:br>
              <a:rPr lang="fr-FR" sz="16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sorgho fourrager </a:t>
            </a:r>
            <a:br>
              <a:rPr lang="fr-FR" sz="16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légumineuses</a:t>
            </a:r>
            <a:endParaRPr lang="fr-FR" sz="1600" i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4466587" y="5535048"/>
            <a:ext cx="2662944" cy="598777"/>
          </a:xfrm>
          <a:prstGeom prst="rect">
            <a:avLst/>
          </a:prstGeom>
          <a:solidFill>
            <a:srgbClr val="FFD65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Gestion sol à définir </a:t>
            </a:r>
            <a:r>
              <a:rPr lang="fr-FR" sz="11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(sorgho/engrais vert avant plantation)</a:t>
            </a:r>
            <a:endParaRPr lang="fr-FR" sz="1100" i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8634396" y="6332464"/>
            <a:ext cx="3420072" cy="298617"/>
            <a:chOff x="8579114" y="6002343"/>
            <a:chExt cx="3420072" cy="298617"/>
          </a:xfrm>
        </p:grpSpPr>
        <p:sp>
          <p:nvSpPr>
            <p:cNvPr id="139" name="ZoneTexte 138"/>
            <p:cNvSpPr txBox="1"/>
            <p:nvPr/>
          </p:nvSpPr>
          <p:spPr>
            <a:xfrm>
              <a:off x="10673122" y="6002343"/>
              <a:ext cx="132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Couvert spontané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ZoneTexte 140"/>
            <p:cNvSpPr txBox="1"/>
            <p:nvPr/>
          </p:nvSpPr>
          <p:spPr>
            <a:xfrm>
              <a:off x="9039777" y="6023961"/>
              <a:ext cx="20504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Couvert semé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0238515" y="6032046"/>
              <a:ext cx="450403" cy="2004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8579114" y="6050049"/>
              <a:ext cx="450403" cy="204156"/>
            </a:xfrm>
            <a:prstGeom prst="rect">
              <a:avLst/>
            </a:prstGeom>
            <a:solidFill>
              <a:srgbClr val="FFD65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2" name="ZoneTexte 141"/>
          <p:cNvSpPr txBox="1"/>
          <p:nvPr/>
        </p:nvSpPr>
        <p:spPr>
          <a:xfrm>
            <a:off x="3572947" y="2291917"/>
            <a:ext cx="4860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 </a:t>
            </a:r>
            <a:r>
              <a:rPr lang="fr-F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climatique (microclimat parcelle) : limitation des extrêmes thermiques, soleil, grêle</a:t>
            </a:r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6851334" y="3545826"/>
            <a:ext cx="2662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Augmenter rétention </a:t>
            </a:r>
            <a:b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eau du sol </a:t>
            </a:r>
          </a:p>
          <a:p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Favoriser infiltration eau</a:t>
            </a:r>
          </a:p>
          <a:p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Améliorer fertilité sol</a:t>
            </a:r>
          </a:p>
          <a:p>
            <a:endParaRPr lang="fr-FR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3099160" y="6258942"/>
            <a:ext cx="5318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Tous couverts </a:t>
            </a:r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couverture </a:t>
            </a:r>
            <a:r>
              <a:rPr lang="fr-FR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sol, microclimat parcelle</a:t>
            </a:r>
            <a:endParaRPr lang="fr-FR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9" name="Connecteur droit avec flèche 148"/>
          <p:cNvCxnSpPr/>
          <p:nvPr/>
        </p:nvCxnSpPr>
        <p:spPr>
          <a:xfrm flipV="1">
            <a:off x="1822180" y="4556869"/>
            <a:ext cx="785698" cy="3795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ZoneTexte 149"/>
          <p:cNvSpPr txBox="1"/>
          <p:nvPr/>
        </p:nvSpPr>
        <p:spPr>
          <a:xfrm>
            <a:off x="2669771" y="4177308"/>
            <a:ext cx="132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</a:p>
        </p:txBody>
      </p:sp>
      <p:cxnSp>
        <p:nvCxnSpPr>
          <p:cNvPr id="153" name="Connecteur droit avec flèche 152"/>
          <p:cNvCxnSpPr/>
          <p:nvPr/>
        </p:nvCxnSpPr>
        <p:spPr>
          <a:xfrm flipV="1">
            <a:off x="7111804" y="4932840"/>
            <a:ext cx="493084" cy="6077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e 153"/>
          <p:cNvGrpSpPr/>
          <p:nvPr/>
        </p:nvGrpSpPr>
        <p:grpSpPr>
          <a:xfrm>
            <a:off x="9354844" y="2374457"/>
            <a:ext cx="2725539" cy="3532231"/>
            <a:chOff x="1111927" y="3729973"/>
            <a:chExt cx="1065092" cy="1441973"/>
          </a:xfrm>
        </p:grpSpPr>
        <p:sp>
          <p:nvSpPr>
            <p:cNvPr id="155" name="Ellipse 154"/>
            <p:cNvSpPr/>
            <p:nvPr/>
          </p:nvSpPr>
          <p:spPr>
            <a:xfrm rot="20772703">
              <a:off x="1388142" y="3892551"/>
              <a:ext cx="788877" cy="6302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513377" y="4289678"/>
              <a:ext cx="125007" cy="882268"/>
            </a:xfrm>
            <a:prstGeom prst="rect">
              <a:avLst/>
            </a:prstGeom>
            <a:solidFill>
              <a:srgbClr val="3E1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Ellipse 156"/>
            <p:cNvSpPr/>
            <p:nvPr/>
          </p:nvSpPr>
          <p:spPr>
            <a:xfrm rot="20772703">
              <a:off x="1111927" y="3780289"/>
              <a:ext cx="647344" cy="7278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8" name="Ellipse 157"/>
            <p:cNvSpPr/>
            <p:nvPr/>
          </p:nvSpPr>
          <p:spPr>
            <a:xfrm rot="20772703">
              <a:off x="1325200" y="3729973"/>
              <a:ext cx="744525" cy="46593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9" name="ZoneTexte 158"/>
          <p:cNvSpPr txBox="1"/>
          <p:nvPr/>
        </p:nvSpPr>
        <p:spPr>
          <a:xfrm>
            <a:off x="9513716" y="2751831"/>
            <a:ext cx="2361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Arbres de haut-jet, forestier ou fruits à coque (noyer, châtaignier, pacanier)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8639701" y="5339770"/>
            <a:ext cx="1712584" cy="803050"/>
          </a:xfrm>
          <a:prstGeom prst="rect">
            <a:avLst/>
          </a:prstGeom>
          <a:solidFill>
            <a:srgbClr val="FFD65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Succession </a:t>
            </a:r>
            <a:br>
              <a:rPr lang="fr-FR" sz="16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sorgho fourrager </a:t>
            </a:r>
            <a:br>
              <a:rPr lang="fr-FR" sz="16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légumineuses</a:t>
            </a:r>
            <a:endParaRPr lang="fr-FR" sz="1600" i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2" name="Groupe 161"/>
          <p:cNvGrpSpPr/>
          <p:nvPr/>
        </p:nvGrpSpPr>
        <p:grpSpPr>
          <a:xfrm>
            <a:off x="85042" y="2337807"/>
            <a:ext cx="2725539" cy="3557537"/>
            <a:chOff x="1111927" y="3719642"/>
            <a:chExt cx="1065092" cy="1452304"/>
          </a:xfrm>
        </p:grpSpPr>
        <p:sp>
          <p:nvSpPr>
            <p:cNvPr id="163" name="Ellipse 162"/>
            <p:cNvSpPr/>
            <p:nvPr/>
          </p:nvSpPr>
          <p:spPr>
            <a:xfrm rot="20772703">
              <a:off x="1388142" y="3892551"/>
              <a:ext cx="788877" cy="6302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513377" y="4289678"/>
              <a:ext cx="125007" cy="882268"/>
            </a:xfrm>
            <a:prstGeom prst="rect">
              <a:avLst/>
            </a:prstGeom>
            <a:solidFill>
              <a:srgbClr val="3E1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Ellipse 164"/>
            <p:cNvSpPr/>
            <p:nvPr/>
          </p:nvSpPr>
          <p:spPr>
            <a:xfrm rot="20772703">
              <a:off x="1111927" y="3780289"/>
              <a:ext cx="647344" cy="7278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6" name="Ellipse 165"/>
            <p:cNvSpPr/>
            <p:nvPr/>
          </p:nvSpPr>
          <p:spPr>
            <a:xfrm rot="20772703">
              <a:off x="1324005" y="3719642"/>
              <a:ext cx="635088" cy="4902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7" name="ZoneTexte 166"/>
          <p:cNvSpPr txBox="1"/>
          <p:nvPr/>
        </p:nvSpPr>
        <p:spPr>
          <a:xfrm>
            <a:off x="211269" y="2714334"/>
            <a:ext cx="2361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Arbres de haut-jet, forestier ou fruits à coque (noyer, châtaignier, pacanier)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703247" y="4559935"/>
            <a:ext cx="1275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oisetiers intercalés sur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rang</a:t>
            </a:r>
          </a:p>
        </p:txBody>
      </p:sp>
      <p:cxnSp>
        <p:nvCxnSpPr>
          <p:cNvPr id="168" name="Connecteur droit avec flèche 167"/>
          <p:cNvCxnSpPr/>
          <p:nvPr/>
        </p:nvCxnSpPr>
        <p:spPr>
          <a:xfrm flipH="1" flipV="1">
            <a:off x="3877227" y="4260859"/>
            <a:ext cx="813723" cy="145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/>
          <p:cNvCxnSpPr/>
          <p:nvPr/>
        </p:nvCxnSpPr>
        <p:spPr>
          <a:xfrm>
            <a:off x="2765654" y="3442843"/>
            <a:ext cx="418801" cy="6664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avec flèche 179"/>
          <p:cNvCxnSpPr/>
          <p:nvPr/>
        </p:nvCxnSpPr>
        <p:spPr>
          <a:xfrm flipV="1">
            <a:off x="2772758" y="2898877"/>
            <a:ext cx="652805" cy="4305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avec flèche 182"/>
          <p:cNvCxnSpPr/>
          <p:nvPr/>
        </p:nvCxnSpPr>
        <p:spPr>
          <a:xfrm flipH="1" flipV="1">
            <a:off x="7885352" y="4921443"/>
            <a:ext cx="749044" cy="6747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ZoneTexte 185">
            <a:extLst>
              <a:ext uri="{FF2B5EF4-FFF2-40B4-BE49-F238E27FC236}">
                <a16:creationId xmlns:a16="http://schemas.microsoft.com/office/drawing/2014/main" id="{92E4F9D4-DE00-4A04-B83C-9DB06D00DBA8}"/>
              </a:ext>
            </a:extLst>
          </p:cNvPr>
          <p:cNvSpPr txBox="1"/>
          <p:nvPr/>
        </p:nvSpPr>
        <p:spPr>
          <a:xfrm>
            <a:off x="10544" y="6536059"/>
            <a:ext cx="3572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Projets AL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 2 (INRAE </a:t>
            </a:r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Gotheron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7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6" grpId="0" animBg="1"/>
      <p:bldP spid="142" grpId="0"/>
      <p:bldP spid="144" grpId="0"/>
      <p:bldP spid="145" grpId="0"/>
      <p:bldP spid="150" grpId="0"/>
      <p:bldP spid="1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rgbClr val="009999"/>
                </a:solidFill>
              </a:rPr>
              <a:t/>
            </a:r>
            <a:br>
              <a:rPr lang="fr-FR" sz="2000" dirty="0" smtClean="0">
                <a:solidFill>
                  <a:srgbClr val="009999"/>
                </a:solidFill>
              </a:rPr>
            </a:b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aller plus loin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4128" y="1086573"/>
            <a:ext cx="6672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9999"/>
                </a:solidFill>
              </a:rPr>
              <a:t>Pour répondre aux </a:t>
            </a:r>
            <a:r>
              <a:rPr lang="fr-FR" sz="2400" b="1" u="sng" dirty="0" smtClean="0">
                <a:solidFill>
                  <a:srgbClr val="009999"/>
                </a:solidFill>
              </a:rPr>
              <a:t>enjeux</a:t>
            </a:r>
            <a:r>
              <a:rPr lang="fr-FR" sz="2400" dirty="0" smtClean="0">
                <a:solidFill>
                  <a:srgbClr val="009999"/>
                </a:solidFill>
              </a:rPr>
              <a:t> de la </a:t>
            </a:r>
            <a:r>
              <a:rPr lang="fr-FR" sz="2400" b="1" dirty="0" smtClean="0">
                <a:solidFill>
                  <a:srgbClr val="009999"/>
                </a:solidFill>
              </a:rPr>
              <a:t>production</a:t>
            </a:r>
            <a:r>
              <a:rPr lang="fr-FR" sz="2400" dirty="0" smtClean="0">
                <a:solidFill>
                  <a:srgbClr val="009999"/>
                </a:solidFill>
              </a:rPr>
              <a:t> fruitière</a:t>
            </a:r>
            <a:endParaRPr lang="fr-FR" sz="2400" dirty="0"/>
          </a:p>
        </p:txBody>
      </p:sp>
      <p:sp>
        <p:nvSpPr>
          <p:cNvPr id="6" name="Virage 5"/>
          <p:cNvSpPr/>
          <p:nvPr/>
        </p:nvSpPr>
        <p:spPr>
          <a:xfrm rot="10800000">
            <a:off x="3719591" y="1565599"/>
            <a:ext cx="364211" cy="850437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Virage 6"/>
          <p:cNvSpPr/>
          <p:nvPr/>
        </p:nvSpPr>
        <p:spPr>
          <a:xfrm rot="10800000" flipH="1">
            <a:off x="4251700" y="1565598"/>
            <a:ext cx="1417782" cy="850437"/>
          </a:xfrm>
          <a:prstGeom prst="bentArrow">
            <a:avLst>
              <a:gd name="adj1" fmla="val 10421"/>
              <a:gd name="adj2" fmla="val 11332"/>
              <a:gd name="adj3" fmla="val 14977"/>
              <a:gd name="adj4" fmla="val 4375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9482" y="2022147"/>
            <a:ext cx="4209709" cy="46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42BA97"/>
                </a:solidFill>
              </a:rPr>
              <a:t>S’adapter aux changements climatiques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8478" y="2022147"/>
            <a:ext cx="32443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Gérer les bioagresseurs en limitant au maximum l’utilisation de pesticides de synthèse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1574932" y="3512840"/>
            <a:ext cx="747128" cy="112115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456688" y="3512840"/>
            <a:ext cx="780019" cy="1066909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958100" y="2605602"/>
            <a:ext cx="798803" cy="202839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983750" y="2605602"/>
            <a:ext cx="749545" cy="19741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26428" y="4724149"/>
            <a:ext cx="1471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Améliorer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l’immunité des plantes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642203" y="4724149"/>
            <a:ext cx="2921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Créer des conditions défavorables à l’installation des bioagresseurs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192735" y="4724149"/>
            <a:ext cx="128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Répartir </a:t>
            </a:r>
          </a:p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les risques 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248657" y="4724149"/>
            <a:ext cx="128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Se protéger des aléas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3901696" y="3697924"/>
            <a:ext cx="19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Quelles stratégies ?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7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Adaptation au changement climatique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oogle Shape;607;p25" descr="Une image contenant herbe, arbre, extérieur, serr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 l="50139" r="7324" b="50281"/>
          <a:stretch/>
        </p:blipFill>
        <p:spPr>
          <a:xfrm>
            <a:off x="1780765" y="2951251"/>
            <a:ext cx="4500764" cy="274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2450522" y="2008005"/>
            <a:ext cx="3161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Verger de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pommiers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sous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panneaux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photovoltaïques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99888" y="5100466"/>
            <a:ext cx="1955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40% de couverture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4888" y="2784323"/>
            <a:ext cx="422641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Effets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attendus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protection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contre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le gel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protection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contre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grêle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protection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contre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canicules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protection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contre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dégâts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sur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fruits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27398" y="6417664"/>
            <a:ext cx="1856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Thèse P. </a:t>
            </a:r>
            <a:r>
              <a:rPr lang="fr-FR" sz="1200" i="1" dirty="0" err="1" smtClean="0">
                <a:solidFill>
                  <a:srgbClr val="5D443A"/>
                </a:solidFill>
                <a:latin typeface="DIN-Regular"/>
              </a:rPr>
              <a:t>Juillon</a:t>
            </a:r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, INRAE </a:t>
            </a:r>
            <a:endParaRPr lang="fr-FR" sz="1200" i="1" dirty="0"/>
          </a:p>
        </p:txBody>
      </p:sp>
      <p:pic>
        <p:nvPicPr>
          <p:cNvPr id="11" name="Google Shape;626;p26" descr="0-1 pommier bas niveau intra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137" y="1842988"/>
            <a:ext cx="905530" cy="94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3;p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5285" y="6571553"/>
            <a:ext cx="636594" cy="16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4;p1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74" y="6447848"/>
            <a:ext cx="1359498" cy="3851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6386252" y="686245"/>
            <a:ext cx="533046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 protéger des aléas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0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rgbClr val="009999"/>
                </a:solidFill>
              </a:rPr>
              <a:t/>
            </a:r>
            <a:br>
              <a:rPr lang="fr-FR" sz="2000" dirty="0" smtClean="0">
                <a:solidFill>
                  <a:srgbClr val="009999"/>
                </a:solidFill>
              </a:rPr>
            </a:b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aller plus loin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4128" y="1086573"/>
            <a:ext cx="6672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9999"/>
                </a:solidFill>
              </a:rPr>
              <a:t>Pour répondre aux </a:t>
            </a:r>
            <a:r>
              <a:rPr lang="fr-FR" sz="2400" b="1" u="sng" dirty="0" smtClean="0">
                <a:solidFill>
                  <a:srgbClr val="009999"/>
                </a:solidFill>
              </a:rPr>
              <a:t>enjeux</a:t>
            </a:r>
            <a:r>
              <a:rPr lang="fr-FR" sz="2400" dirty="0" smtClean="0">
                <a:solidFill>
                  <a:srgbClr val="009999"/>
                </a:solidFill>
              </a:rPr>
              <a:t> de la </a:t>
            </a:r>
            <a:r>
              <a:rPr lang="fr-FR" sz="2400" b="1" dirty="0" smtClean="0">
                <a:solidFill>
                  <a:srgbClr val="009999"/>
                </a:solidFill>
              </a:rPr>
              <a:t>production</a:t>
            </a:r>
            <a:r>
              <a:rPr lang="fr-FR" sz="2400" dirty="0" smtClean="0">
                <a:solidFill>
                  <a:srgbClr val="009999"/>
                </a:solidFill>
              </a:rPr>
              <a:t> fruitière</a:t>
            </a:r>
            <a:endParaRPr lang="fr-FR" sz="2400" dirty="0"/>
          </a:p>
        </p:txBody>
      </p:sp>
      <p:sp>
        <p:nvSpPr>
          <p:cNvPr id="6" name="Virage 5"/>
          <p:cNvSpPr/>
          <p:nvPr/>
        </p:nvSpPr>
        <p:spPr>
          <a:xfrm rot="10800000">
            <a:off x="3719591" y="1565599"/>
            <a:ext cx="364211" cy="850437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Virage 6"/>
          <p:cNvSpPr/>
          <p:nvPr/>
        </p:nvSpPr>
        <p:spPr>
          <a:xfrm rot="10800000" flipH="1">
            <a:off x="4251700" y="1565598"/>
            <a:ext cx="1417782" cy="850437"/>
          </a:xfrm>
          <a:prstGeom prst="bentArrow">
            <a:avLst>
              <a:gd name="adj1" fmla="val 10421"/>
              <a:gd name="adj2" fmla="val 11332"/>
              <a:gd name="adj3" fmla="val 14977"/>
              <a:gd name="adj4" fmla="val 4375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9482" y="2022147"/>
            <a:ext cx="42097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>
                <a:solidFill>
                  <a:srgbClr val="42BA97"/>
                </a:solidFill>
              </a:rPr>
              <a:t>S’adapter aux changements climatiques</a:t>
            </a:r>
            <a:endParaRPr lang="fr-FR" dirty="0">
              <a:solidFill>
                <a:srgbClr val="42BA97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8478" y="2022147"/>
            <a:ext cx="32443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>
                <a:solidFill>
                  <a:srgbClr val="42BA97"/>
                </a:solidFill>
              </a:rPr>
              <a:t>Gérer les bioagresseurs en limitant au maximum l’utilisation de pesticides de synthèse</a:t>
            </a:r>
            <a:endParaRPr lang="fr-FR" dirty="0">
              <a:solidFill>
                <a:srgbClr val="42BA97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1574932" y="3512840"/>
            <a:ext cx="747128" cy="1121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456688" y="3512840"/>
            <a:ext cx="780019" cy="10669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958100" y="2605602"/>
            <a:ext cx="798803" cy="20283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983750" y="2605602"/>
            <a:ext cx="749545" cy="19741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26428" y="4724149"/>
            <a:ext cx="1471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Améliorer </a:t>
            </a:r>
            <a:r>
              <a:rPr lang="fr-FR" dirty="0"/>
              <a:t>l’immunité des plantes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642203" y="4724149"/>
            <a:ext cx="2921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Créer des conditions défavorables à l’installation des bioagresseurs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6192735" y="4724149"/>
            <a:ext cx="128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Répartir </a:t>
            </a:r>
          </a:p>
          <a:p>
            <a:pPr algn="ctr"/>
            <a:r>
              <a:rPr lang="fr-FR" dirty="0" smtClean="0"/>
              <a:t>les risques 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8248657" y="4724149"/>
            <a:ext cx="128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Se protéger des aléas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3901696" y="3697924"/>
            <a:ext cx="19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2E886E"/>
                </a:solidFill>
              </a:rPr>
              <a:t>Quelles stratégies ?</a:t>
            </a:r>
            <a:endParaRPr lang="fr-FR" dirty="0">
              <a:solidFill>
                <a:srgbClr val="2E88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9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/>
      <p:bldP spid="27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Adaptation au changement climatique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Google Shape;618;p26"/>
          <p:cNvSpPr txBox="1"/>
          <p:nvPr/>
        </p:nvSpPr>
        <p:spPr>
          <a:xfrm>
            <a:off x="1402172" y="1576420"/>
            <a:ext cx="450170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Verger expérimental</a:t>
            </a:r>
            <a:endParaRPr sz="1400" dirty="0"/>
          </a:p>
        </p:txBody>
      </p:sp>
      <p:pic>
        <p:nvPicPr>
          <p:cNvPr id="18" name="Google Shape;619;p26"/>
          <p:cNvPicPr preferRelativeResize="0"/>
          <p:nvPr/>
        </p:nvPicPr>
        <p:blipFill rotWithShape="1">
          <a:blip r:embed="rId2">
            <a:alphaModFix/>
          </a:blip>
          <a:srcRect r="3912"/>
          <a:stretch/>
        </p:blipFill>
        <p:spPr>
          <a:xfrm>
            <a:off x="5877009" y="1494836"/>
            <a:ext cx="5912153" cy="47779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623;p26"/>
          <p:cNvSpPr txBox="1"/>
          <p:nvPr/>
        </p:nvSpPr>
        <p:spPr>
          <a:xfrm>
            <a:off x="1655150" y="4818634"/>
            <a:ext cx="42487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Golden Delicious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Verger mature (10 ans)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 Fruitière Intégrée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de confort hydrique</a:t>
            </a:r>
            <a:endParaRPr/>
          </a:p>
        </p:txBody>
      </p:sp>
      <p:pic>
        <p:nvPicPr>
          <p:cNvPr id="20" name="Google Shape;624;p26"/>
          <p:cNvPicPr preferRelativeResize="0"/>
          <p:nvPr/>
        </p:nvPicPr>
        <p:blipFill rotWithShape="1">
          <a:blip r:embed="rId3">
            <a:alphaModFix/>
          </a:blip>
          <a:srcRect l="13604" r="3272"/>
          <a:stretch/>
        </p:blipFill>
        <p:spPr>
          <a:xfrm>
            <a:off x="2114270" y="2393389"/>
            <a:ext cx="2564126" cy="23625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" name="Google Shape;625;p26"/>
          <p:cNvSpPr txBox="1"/>
          <p:nvPr/>
        </p:nvSpPr>
        <p:spPr>
          <a:xfrm>
            <a:off x="1619462" y="4386626"/>
            <a:ext cx="3762739" cy="369291"/>
          </a:xfrm>
          <a:prstGeom prst="rect">
            <a:avLst/>
          </a:prstGeom>
          <a:solidFill>
            <a:srgbClr val="F3F5E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smtClean="0">
                <a:solidFill>
                  <a:srgbClr val="495323"/>
                </a:solidFill>
                <a:latin typeface="Calibri"/>
                <a:ea typeface="Calibri"/>
                <a:cs typeface="Calibri"/>
                <a:sym typeface="Calibri"/>
              </a:rPr>
              <a:t>Mallemort</a:t>
            </a:r>
            <a:endParaRPr dirty="0"/>
          </a:p>
        </p:txBody>
      </p:sp>
      <p:pic>
        <p:nvPicPr>
          <p:cNvPr id="22" name="Google Shape;626;p26" descr="0-1 pommier bas niveau intra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016" y="2692800"/>
            <a:ext cx="1394416" cy="139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3;p1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5285" y="6571553"/>
            <a:ext cx="636594" cy="16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4;p1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74" y="6447848"/>
            <a:ext cx="1359498" cy="38519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10027398" y="6417664"/>
            <a:ext cx="1856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Thèse P. </a:t>
            </a:r>
            <a:r>
              <a:rPr lang="fr-FR" sz="1200" i="1" dirty="0" err="1" smtClean="0">
                <a:solidFill>
                  <a:srgbClr val="5D443A"/>
                </a:solidFill>
                <a:latin typeface="DIN-Regular"/>
              </a:rPr>
              <a:t>Juillon</a:t>
            </a:r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, INRAE </a:t>
            </a:r>
            <a:endParaRPr lang="fr-FR" sz="1200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6386252" y="686245"/>
            <a:ext cx="533046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 protéger des aléas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1275;p55"/>
          <p:cNvSpPr/>
          <p:nvPr/>
        </p:nvSpPr>
        <p:spPr>
          <a:xfrm>
            <a:off x="7349197" y="2581287"/>
            <a:ext cx="1304149" cy="429541"/>
          </a:xfrm>
          <a:prstGeom prst="roundRect">
            <a:avLst>
              <a:gd name="adj" fmla="val 16667"/>
            </a:avLst>
          </a:prstGeom>
          <a:solidFill>
            <a:srgbClr val="6E8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Ombrage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276;p55"/>
          <p:cNvSpPr/>
          <p:nvPr/>
        </p:nvSpPr>
        <p:spPr>
          <a:xfrm>
            <a:off x="8045876" y="4549545"/>
            <a:ext cx="1214939" cy="412744"/>
          </a:xfrm>
          <a:prstGeom prst="roundRect">
            <a:avLst>
              <a:gd name="adj" fmla="val 16667"/>
            </a:avLst>
          </a:prstGeom>
          <a:solidFill>
            <a:srgbClr val="CD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Temoin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844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Adaptation au changement climatique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Google Shape;83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85" y="6571553"/>
            <a:ext cx="636594" cy="16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4;p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4" y="6447848"/>
            <a:ext cx="1359498" cy="3851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1237876" y="1418356"/>
            <a:ext cx="4292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Protection contre les extrêmes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climatiques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oogle Shape;1277;p55" descr="Une image contenant arbre, extérieur, fleur, plant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1514" t="18968" r="5285" b="13622"/>
          <a:stretch/>
        </p:blipFill>
        <p:spPr>
          <a:xfrm>
            <a:off x="10081544" y="269384"/>
            <a:ext cx="1635175" cy="157688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Google Shape;1271;p55"/>
          <p:cNvPicPr preferRelativeResize="0"/>
          <p:nvPr/>
        </p:nvPicPr>
        <p:blipFill rotWithShape="1">
          <a:blip r:embed="rId6">
            <a:alphaModFix/>
          </a:blip>
          <a:srcRect t="14102"/>
          <a:stretch/>
        </p:blipFill>
        <p:spPr>
          <a:xfrm>
            <a:off x="181929" y="2637648"/>
            <a:ext cx="8192213" cy="341745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275;p55"/>
          <p:cNvSpPr/>
          <p:nvPr/>
        </p:nvSpPr>
        <p:spPr>
          <a:xfrm>
            <a:off x="3650336" y="3409263"/>
            <a:ext cx="1101690" cy="310892"/>
          </a:xfrm>
          <a:prstGeom prst="roundRect">
            <a:avLst>
              <a:gd name="adj" fmla="val 16667"/>
            </a:avLst>
          </a:prstGeom>
          <a:solidFill>
            <a:srgbClr val="6E8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Ombrage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276;p55"/>
          <p:cNvSpPr/>
          <p:nvPr/>
        </p:nvSpPr>
        <p:spPr>
          <a:xfrm>
            <a:off x="3650336" y="3777104"/>
            <a:ext cx="1098290" cy="290474"/>
          </a:xfrm>
          <a:prstGeom prst="roundRect">
            <a:avLst>
              <a:gd name="adj" fmla="val 16667"/>
            </a:avLst>
          </a:prstGeom>
          <a:solidFill>
            <a:srgbClr val="CD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Temoin</a:t>
            </a:r>
            <a:endParaRPr dirty="0"/>
          </a:p>
        </p:txBody>
      </p:sp>
      <p:sp>
        <p:nvSpPr>
          <p:cNvPr id="32" name="Google Shape;1282;p55"/>
          <p:cNvSpPr/>
          <p:nvPr/>
        </p:nvSpPr>
        <p:spPr>
          <a:xfrm>
            <a:off x="2205752" y="3001157"/>
            <a:ext cx="45720" cy="1214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283;p55"/>
          <p:cNvSpPr/>
          <p:nvPr/>
        </p:nvSpPr>
        <p:spPr>
          <a:xfrm>
            <a:off x="2205752" y="4814716"/>
            <a:ext cx="45720" cy="6578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284;p55"/>
          <p:cNvSpPr/>
          <p:nvPr/>
        </p:nvSpPr>
        <p:spPr>
          <a:xfrm>
            <a:off x="2190512" y="4349897"/>
            <a:ext cx="60960" cy="33909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285;p55"/>
          <p:cNvSpPr/>
          <p:nvPr/>
        </p:nvSpPr>
        <p:spPr>
          <a:xfrm>
            <a:off x="5989379" y="3001157"/>
            <a:ext cx="45720" cy="147066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286;p55"/>
          <p:cNvSpPr/>
          <p:nvPr/>
        </p:nvSpPr>
        <p:spPr>
          <a:xfrm>
            <a:off x="5997296" y="4570877"/>
            <a:ext cx="45720" cy="62208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287;p55"/>
          <p:cNvSpPr/>
          <p:nvPr/>
        </p:nvSpPr>
        <p:spPr>
          <a:xfrm>
            <a:off x="5989379" y="5292020"/>
            <a:ext cx="45719" cy="24247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8494450" y="2253041"/>
            <a:ext cx="2720576" cy="3924640"/>
            <a:chOff x="767706" y="2415573"/>
            <a:chExt cx="2720576" cy="392464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706" y="2415573"/>
              <a:ext cx="2720576" cy="3924640"/>
            </a:xfrm>
            <a:prstGeom prst="rect">
              <a:avLst/>
            </a:prstGeom>
          </p:spPr>
        </p:pic>
        <p:sp>
          <p:nvSpPr>
            <p:cNvPr id="38" name="Google Shape;1276;p55"/>
            <p:cNvSpPr/>
            <p:nvPr/>
          </p:nvSpPr>
          <p:spPr>
            <a:xfrm>
              <a:off x="1402171" y="5249108"/>
              <a:ext cx="1043055" cy="261960"/>
            </a:xfrm>
            <a:prstGeom prst="roundRect">
              <a:avLst>
                <a:gd name="adj" fmla="val 16667"/>
              </a:avLst>
            </a:prstGeom>
            <a:solidFill>
              <a:srgbClr val="CD6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Témoin</a:t>
              </a:r>
              <a:endParaRPr sz="1600" dirty="0"/>
            </a:p>
          </p:txBody>
        </p:sp>
        <p:sp>
          <p:nvSpPr>
            <p:cNvPr id="41" name="Google Shape;1275;p55"/>
            <p:cNvSpPr/>
            <p:nvPr/>
          </p:nvSpPr>
          <p:spPr>
            <a:xfrm>
              <a:off x="2445226" y="5249108"/>
              <a:ext cx="1043055" cy="252918"/>
            </a:xfrm>
            <a:prstGeom prst="roundRect">
              <a:avLst>
                <a:gd name="adj" fmla="val 16667"/>
              </a:avLst>
            </a:prstGeom>
            <a:solidFill>
              <a:srgbClr val="6E8B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Ombrage</a:t>
              </a:r>
              <a:endParaRPr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027398" y="6417664"/>
            <a:ext cx="1856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Thèse P. </a:t>
            </a:r>
            <a:r>
              <a:rPr lang="fr-FR" sz="1200" i="1" dirty="0" err="1" smtClean="0">
                <a:solidFill>
                  <a:srgbClr val="5D443A"/>
                </a:solidFill>
                <a:latin typeface="DIN-Regular"/>
              </a:rPr>
              <a:t>Juillon</a:t>
            </a:r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, INRAE </a:t>
            </a:r>
            <a:endParaRPr lang="fr-FR" sz="1200" i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6386252" y="686245"/>
            <a:ext cx="533046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 protéger des aléas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Adaptation au changement climatique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Google Shape;83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85" y="6571553"/>
            <a:ext cx="636594" cy="16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4;p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4" y="6447848"/>
            <a:ext cx="1359498" cy="3851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268672"/>
              </p:ext>
            </p:extLst>
          </p:nvPr>
        </p:nvGraphicFramePr>
        <p:xfrm>
          <a:off x="389807" y="2897360"/>
          <a:ext cx="4821926" cy="2590800"/>
        </p:xfrm>
        <a:graphic>
          <a:graphicData uri="http://schemas.openxmlformats.org/drawingml/2006/table">
            <a:tbl>
              <a:tblPr/>
              <a:tblGrid>
                <a:gridCol w="1346456">
                  <a:extLst>
                    <a:ext uri="{9D8B030D-6E8A-4147-A177-3AD203B41FA5}">
                      <a16:colId xmlns:a16="http://schemas.microsoft.com/office/drawing/2014/main" val="1625900221"/>
                    </a:ext>
                  </a:extLst>
                </a:gridCol>
                <a:gridCol w="1647456">
                  <a:extLst>
                    <a:ext uri="{9D8B030D-6E8A-4147-A177-3AD203B41FA5}">
                      <a16:colId xmlns:a16="http://schemas.microsoft.com/office/drawing/2014/main" val="2877479430"/>
                    </a:ext>
                  </a:extLst>
                </a:gridCol>
                <a:gridCol w="1828014">
                  <a:extLst>
                    <a:ext uri="{9D8B030D-6E8A-4147-A177-3AD203B41FA5}">
                      <a16:colId xmlns:a16="http://schemas.microsoft.com/office/drawing/2014/main" val="3824181358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Année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Réduction irrigation sous ombrage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 irrigation témoin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59479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1150 mm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67911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 mm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14572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1380 mm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68754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 mm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93813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 </a:t>
                      </a:r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41139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 mm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297350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1090641" y="1427917"/>
            <a:ext cx="4196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Réduction des besoins en eau de la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tatut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hydrique de la plante plus favorable</a:t>
            </a:r>
          </a:p>
        </p:txBody>
      </p:sp>
      <p:sp>
        <p:nvSpPr>
          <p:cNvPr id="14" name="Google Shape;1068;p46"/>
          <p:cNvSpPr txBox="1"/>
          <p:nvPr/>
        </p:nvSpPr>
        <p:spPr>
          <a:xfrm rot="-5400000">
            <a:off x="3638856" y="3783831"/>
            <a:ext cx="40727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Potentiel hydrique de tige à midi (MPa)</a:t>
            </a:r>
            <a:endParaRPr/>
          </a:p>
        </p:txBody>
      </p:sp>
      <p:sp>
        <p:nvSpPr>
          <p:cNvPr id="17" name="Google Shape;1069;p46"/>
          <p:cNvSpPr txBox="1"/>
          <p:nvPr/>
        </p:nvSpPr>
        <p:spPr>
          <a:xfrm>
            <a:off x="6854720" y="6417664"/>
            <a:ext cx="40727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Jours après la floraison</a:t>
            </a:r>
            <a:endParaRPr/>
          </a:p>
        </p:txBody>
      </p:sp>
      <p:pic>
        <p:nvPicPr>
          <p:cNvPr id="20" name="Google Shape;1073;p46"/>
          <p:cNvPicPr preferRelativeResize="0"/>
          <p:nvPr/>
        </p:nvPicPr>
        <p:blipFill rotWithShape="1">
          <a:blip r:embed="rId5">
            <a:alphaModFix/>
          </a:blip>
          <a:srcRect l="3153" t="6148" r="18290" b="4430"/>
          <a:stretch/>
        </p:blipFill>
        <p:spPr>
          <a:xfrm>
            <a:off x="5914866" y="1850123"/>
            <a:ext cx="5953107" cy="456754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10027398" y="6417664"/>
            <a:ext cx="1856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Thèse P. </a:t>
            </a:r>
            <a:r>
              <a:rPr lang="fr-FR" sz="1200" i="1" dirty="0" err="1" smtClean="0">
                <a:solidFill>
                  <a:srgbClr val="5D443A"/>
                </a:solidFill>
                <a:latin typeface="DIN-Regular"/>
              </a:rPr>
              <a:t>Juillon</a:t>
            </a:r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, INRAE </a:t>
            </a:r>
            <a:endParaRPr lang="fr-FR" sz="1200" i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6386252" y="686245"/>
            <a:ext cx="533046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 protéger des aléas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1275;p55"/>
          <p:cNvSpPr/>
          <p:nvPr/>
        </p:nvSpPr>
        <p:spPr>
          <a:xfrm>
            <a:off x="6386252" y="5420795"/>
            <a:ext cx="1101690" cy="310892"/>
          </a:xfrm>
          <a:prstGeom prst="roundRect">
            <a:avLst>
              <a:gd name="adj" fmla="val 16667"/>
            </a:avLst>
          </a:prstGeom>
          <a:solidFill>
            <a:srgbClr val="6E8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Ombrage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76;p55"/>
          <p:cNvSpPr/>
          <p:nvPr/>
        </p:nvSpPr>
        <p:spPr>
          <a:xfrm>
            <a:off x="6386252" y="5788636"/>
            <a:ext cx="1098290" cy="290474"/>
          </a:xfrm>
          <a:prstGeom prst="roundRect">
            <a:avLst>
              <a:gd name="adj" fmla="val 16667"/>
            </a:avLst>
          </a:prstGeom>
          <a:solidFill>
            <a:srgbClr val="CD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Temoin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37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Adaptation au changement climatique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Google Shape;83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85" y="6571553"/>
            <a:ext cx="636594" cy="16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4;p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4" y="6447848"/>
            <a:ext cx="1359498" cy="3851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257986" y="1443697"/>
            <a:ext cx="2511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Impacts sur la croissance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4849638" y="1720810"/>
            <a:ext cx="4955142" cy="5018379"/>
            <a:chOff x="4849638" y="1720810"/>
            <a:chExt cx="4955142" cy="5018379"/>
          </a:xfrm>
        </p:grpSpPr>
        <p:pic>
          <p:nvPicPr>
            <p:cNvPr id="25" name="Google Shape;1150;p50"/>
            <p:cNvPicPr preferRelativeResize="0"/>
            <p:nvPr/>
          </p:nvPicPr>
          <p:blipFill rotWithShape="1">
            <a:blip r:embed="rId5">
              <a:alphaModFix/>
            </a:blip>
            <a:srcRect r="21480" b="5623"/>
            <a:stretch/>
          </p:blipFill>
          <p:spPr>
            <a:xfrm>
              <a:off x="4849638" y="2595997"/>
              <a:ext cx="4955142" cy="41431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151;p50"/>
            <p:cNvSpPr/>
            <p:nvPr/>
          </p:nvSpPr>
          <p:spPr>
            <a:xfrm>
              <a:off x="5829390" y="2104543"/>
              <a:ext cx="885785" cy="214838"/>
            </a:xfrm>
            <a:prstGeom prst="roundRect">
              <a:avLst>
                <a:gd name="adj" fmla="val 16667"/>
              </a:avLst>
            </a:prstGeom>
            <a:solidFill>
              <a:srgbClr val="CD6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EXT</a:t>
              </a:r>
              <a:endParaRPr sz="900" dirty="0"/>
            </a:p>
          </p:txBody>
        </p:sp>
        <p:sp>
          <p:nvSpPr>
            <p:cNvPr id="27" name="Google Shape;1152;p50"/>
            <p:cNvSpPr/>
            <p:nvPr/>
          </p:nvSpPr>
          <p:spPr>
            <a:xfrm>
              <a:off x="7881503" y="2100750"/>
              <a:ext cx="869356" cy="237668"/>
            </a:xfrm>
            <a:prstGeom prst="roundRect">
              <a:avLst>
                <a:gd name="adj" fmla="val 16667"/>
              </a:avLst>
            </a:prstGeom>
            <a:solidFill>
              <a:srgbClr val="BCEE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EXT</a:t>
              </a:r>
              <a:endParaRPr sz="900"/>
            </a:p>
          </p:txBody>
        </p:sp>
        <p:grpSp>
          <p:nvGrpSpPr>
            <p:cNvPr id="28" name="Google Shape;1156;p50"/>
            <p:cNvGrpSpPr/>
            <p:nvPr/>
          </p:nvGrpSpPr>
          <p:grpSpPr>
            <a:xfrm>
              <a:off x="6589981" y="1728042"/>
              <a:ext cx="1028188" cy="991049"/>
              <a:chOff x="3982614" y="2422499"/>
              <a:chExt cx="4413921" cy="4199076"/>
            </a:xfrm>
          </p:grpSpPr>
          <p:grpSp>
            <p:nvGrpSpPr>
              <p:cNvPr id="29" name="Google Shape;1157;p50"/>
              <p:cNvGrpSpPr/>
              <p:nvPr/>
            </p:nvGrpSpPr>
            <p:grpSpPr>
              <a:xfrm>
                <a:off x="3982614" y="2422499"/>
                <a:ext cx="4413921" cy="4199076"/>
                <a:chOff x="2790283" y="1065865"/>
                <a:chExt cx="5055869" cy="5055869"/>
              </a:xfrm>
            </p:grpSpPr>
            <p:pic>
              <p:nvPicPr>
                <p:cNvPr id="31" name="Google Shape;1158;p50" descr="Arbre à feuilles caduques avec un remplissage uni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2790283" y="1065865"/>
                  <a:ext cx="5055869" cy="50558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2" name="Google Shape;1159;p50"/>
                <p:cNvSpPr/>
                <p:nvPr/>
              </p:nvSpPr>
              <p:spPr>
                <a:xfrm>
                  <a:off x="5758774" y="1605064"/>
                  <a:ext cx="1770435" cy="2431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0435" h="2431915" extrusionOk="0">
                      <a:moveTo>
                        <a:pt x="0" y="58366"/>
                      </a:moveTo>
                      <a:lnTo>
                        <a:pt x="194554" y="9727"/>
                      </a:lnTo>
                      <a:lnTo>
                        <a:pt x="369652" y="0"/>
                      </a:lnTo>
                      <a:lnTo>
                        <a:pt x="612843" y="77821"/>
                      </a:lnTo>
                      <a:lnTo>
                        <a:pt x="836579" y="252919"/>
                      </a:lnTo>
                      <a:lnTo>
                        <a:pt x="924128" y="428017"/>
                      </a:lnTo>
                      <a:lnTo>
                        <a:pt x="953311" y="642025"/>
                      </a:lnTo>
                      <a:lnTo>
                        <a:pt x="953311" y="690664"/>
                      </a:lnTo>
                      <a:lnTo>
                        <a:pt x="1128409" y="817123"/>
                      </a:lnTo>
                      <a:lnTo>
                        <a:pt x="1274324" y="1031132"/>
                      </a:lnTo>
                      <a:lnTo>
                        <a:pt x="1332690" y="1108953"/>
                      </a:lnTo>
                      <a:lnTo>
                        <a:pt x="1352145" y="1206230"/>
                      </a:lnTo>
                      <a:lnTo>
                        <a:pt x="1536971" y="1322962"/>
                      </a:lnTo>
                      <a:lnTo>
                        <a:pt x="1692613" y="1478604"/>
                      </a:lnTo>
                      <a:lnTo>
                        <a:pt x="1770435" y="1828800"/>
                      </a:lnTo>
                      <a:lnTo>
                        <a:pt x="1682886" y="2091447"/>
                      </a:lnTo>
                      <a:lnTo>
                        <a:pt x="1488332" y="2315183"/>
                      </a:lnTo>
                      <a:lnTo>
                        <a:pt x="1254869" y="2422187"/>
                      </a:lnTo>
                      <a:lnTo>
                        <a:pt x="1108954" y="2431915"/>
                      </a:lnTo>
                      <a:lnTo>
                        <a:pt x="914400" y="2383276"/>
                      </a:lnTo>
                      <a:lnTo>
                        <a:pt x="0" y="58366"/>
                      </a:lnTo>
                      <a:close/>
                    </a:path>
                  </a:pathLst>
                </a:custGeom>
                <a:solidFill>
                  <a:srgbClr val="CD66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160;p50"/>
                <p:cNvSpPr/>
                <p:nvPr/>
              </p:nvSpPr>
              <p:spPr>
                <a:xfrm>
                  <a:off x="3129280" y="1742440"/>
                  <a:ext cx="1457960" cy="258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960" h="2585720" extrusionOk="0">
                      <a:moveTo>
                        <a:pt x="975360" y="2560320"/>
                      </a:moveTo>
                      <a:lnTo>
                        <a:pt x="822960" y="2585720"/>
                      </a:lnTo>
                      <a:lnTo>
                        <a:pt x="619760" y="2575560"/>
                      </a:lnTo>
                      <a:lnTo>
                        <a:pt x="426720" y="2499360"/>
                      </a:lnTo>
                      <a:lnTo>
                        <a:pt x="309880" y="2418080"/>
                      </a:lnTo>
                      <a:lnTo>
                        <a:pt x="172720" y="2270760"/>
                      </a:lnTo>
                      <a:lnTo>
                        <a:pt x="91440" y="2174240"/>
                      </a:lnTo>
                      <a:lnTo>
                        <a:pt x="35560" y="2026920"/>
                      </a:lnTo>
                      <a:lnTo>
                        <a:pt x="0" y="1793240"/>
                      </a:lnTo>
                      <a:lnTo>
                        <a:pt x="35560" y="1584960"/>
                      </a:lnTo>
                      <a:lnTo>
                        <a:pt x="71120" y="1442720"/>
                      </a:lnTo>
                      <a:lnTo>
                        <a:pt x="193040" y="1270000"/>
                      </a:lnTo>
                      <a:lnTo>
                        <a:pt x="284480" y="1168400"/>
                      </a:lnTo>
                      <a:lnTo>
                        <a:pt x="416560" y="1092200"/>
                      </a:lnTo>
                      <a:lnTo>
                        <a:pt x="589280" y="1026160"/>
                      </a:lnTo>
                      <a:lnTo>
                        <a:pt x="523240" y="894080"/>
                      </a:lnTo>
                      <a:lnTo>
                        <a:pt x="482600" y="706120"/>
                      </a:lnTo>
                      <a:lnTo>
                        <a:pt x="487680" y="533400"/>
                      </a:lnTo>
                      <a:lnTo>
                        <a:pt x="533400" y="396240"/>
                      </a:lnTo>
                      <a:lnTo>
                        <a:pt x="589280" y="294640"/>
                      </a:lnTo>
                      <a:lnTo>
                        <a:pt x="665480" y="203200"/>
                      </a:lnTo>
                      <a:lnTo>
                        <a:pt x="756920" y="121920"/>
                      </a:lnTo>
                      <a:lnTo>
                        <a:pt x="914400" y="40640"/>
                      </a:lnTo>
                      <a:lnTo>
                        <a:pt x="1097280" y="5080"/>
                      </a:lnTo>
                      <a:lnTo>
                        <a:pt x="1234440" y="0"/>
                      </a:lnTo>
                      <a:lnTo>
                        <a:pt x="1366520" y="50800"/>
                      </a:lnTo>
                      <a:lnTo>
                        <a:pt x="1457960" y="81280"/>
                      </a:lnTo>
                      <a:lnTo>
                        <a:pt x="975360" y="2560320"/>
                      </a:lnTo>
                      <a:close/>
                    </a:path>
                  </a:pathLst>
                </a:custGeom>
                <a:solidFill>
                  <a:srgbClr val="CD66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" name="Google Shape;1161;p50"/>
              <p:cNvSpPr/>
              <p:nvPr/>
            </p:nvSpPr>
            <p:spPr>
              <a:xfrm>
                <a:off x="5435600" y="2661920"/>
                <a:ext cx="1432560" cy="670560"/>
              </a:xfrm>
              <a:custGeom>
                <a:avLst/>
                <a:gdLst/>
                <a:ahLst/>
                <a:cxnLst/>
                <a:rect l="l" t="t" r="r" b="b"/>
                <a:pathLst>
                  <a:path w="1432560" h="670560" extrusionOk="0">
                    <a:moveTo>
                      <a:pt x="0" y="670560"/>
                    </a:moveTo>
                    <a:lnTo>
                      <a:pt x="1432560" y="670560"/>
                    </a:lnTo>
                    <a:lnTo>
                      <a:pt x="1148080" y="264160"/>
                    </a:lnTo>
                    <a:lnTo>
                      <a:pt x="1026160" y="142240"/>
                    </a:lnTo>
                    <a:lnTo>
                      <a:pt x="894080" y="40640"/>
                    </a:lnTo>
                    <a:lnTo>
                      <a:pt x="701040" y="0"/>
                    </a:lnTo>
                    <a:lnTo>
                      <a:pt x="528320" y="10160"/>
                    </a:lnTo>
                    <a:lnTo>
                      <a:pt x="406400" y="50800"/>
                    </a:lnTo>
                    <a:lnTo>
                      <a:pt x="274320" y="142240"/>
                    </a:lnTo>
                    <a:lnTo>
                      <a:pt x="213360" y="243840"/>
                    </a:lnTo>
                    <a:lnTo>
                      <a:pt x="121920" y="325120"/>
                    </a:lnTo>
                    <a:lnTo>
                      <a:pt x="0" y="670560"/>
                    </a:lnTo>
                    <a:close/>
                  </a:path>
                </a:pathLst>
              </a:custGeom>
              <a:solidFill>
                <a:srgbClr val="CD66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" name="Google Shape;1162;p50"/>
            <p:cNvSpPr/>
            <p:nvPr/>
          </p:nvSpPr>
          <p:spPr>
            <a:xfrm>
              <a:off x="6879352" y="2086099"/>
              <a:ext cx="462898" cy="189534"/>
            </a:xfrm>
            <a:prstGeom prst="roundRect">
              <a:avLst>
                <a:gd name="adj" fmla="val 16667"/>
              </a:avLst>
            </a:prstGeom>
            <a:solidFill>
              <a:srgbClr val="8B4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</a:t>
              </a:r>
              <a:endParaRPr sz="900" dirty="0"/>
            </a:p>
          </p:txBody>
        </p:sp>
        <p:grpSp>
          <p:nvGrpSpPr>
            <p:cNvPr id="35" name="Google Shape;1163;p50"/>
            <p:cNvGrpSpPr/>
            <p:nvPr/>
          </p:nvGrpSpPr>
          <p:grpSpPr>
            <a:xfrm>
              <a:off x="8655413" y="1720810"/>
              <a:ext cx="1043194" cy="1005512"/>
              <a:chOff x="4720035" y="1978571"/>
              <a:chExt cx="5393391" cy="5100479"/>
            </a:xfrm>
          </p:grpSpPr>
          <p:grpSp>
            <p:nvGrpSpPr>
              <p:cNvPr id="36" name="Google Shape;1164;p50"/>
              <p:cNvGrpSpPr/>
              <p:nvPr/>
            </p:nvGrpSpPr>
            <p:grpSpPr>
              <a:xfrm>
                <a:off x="4720035" y="1978571"/>
                <a:ext cx="5393391" cy="5100479"/>
                <a:chOff x="2790283" y="1065865"/>
                <a:chExt cx="5055869" cy="5055869"/>
              </a:xfrm>
            </p:grpSpPr>
            <p:pic>
              <p:nvPicPr>
                <p:cNvPr id="38" name="Google Shape;1165;p50" descr="Arbre à feuilles caduques avec un remplissage uni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2790283" y="1065865"/>
                  <a:ext cx="5055869" cy="50558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" name="Google Shape;1166;p50"/>
                <p:cNvSpPr/>
                <p:nvPr/>
              </p:nvSpPr>
              <p:spPr>
                <a:xfrm>
                  <a:off x="5758774" y="1605064"/>
                  <a:ext cx="1770435" cy="2431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0435" h="2431915" extrusionOk="0">
                      <a:moveTo>
                        <a:pt x="0" y="58366"/>
                      </a:moveTo>
                      <a:lnTo>
                        <a:pt x="194554" y="9727"/>
                      </a:lnTo>
                      <a:lnTo>
                        <a:pt x="369652" y="0"/>
                      </a:lnTo>
                      <a:lnTo>
                        <a:pt x="612843" y="77821"/>
                      </a:lnTo>
                      <a:lnTo>
                        <a:pt x="836579" y="252919"/>
                      </a:lnTo>
                      <a:lnTo>
                        <a:pt x="924128" y="428017"/>
                      </a:lnTo>
                      <a:lnTo>
                        <a:pt x="953311" y="642025"/>
                      </a:lnTo>
                      <a:lnTo>
                        <a:pt x="953311" y="690664"/>
                      </a:lnTo>
                      <a:lnTo>
                        <a:pt x="1128409" y="817123"/>
                      </a:lnTo>
                      <a:lnTo>
                        <a:pt x="1274324" y="1031132"/>
                      </a:lnTo>
                      <a:lnTo>
                        <a:pt x="1332690" y="1108953"/>
                      </a:lnTo>
                      <a:lnTo>
                        <a:pt x="1352145" y="1206230"/>
                      </a:lnTo>
                      <a:lnTo>
                        <a:pt x="1536971" y="1322962"/>
                      </a:lnTo>
                      <a:lnTo>
                        <a:pt x="1692613" y="1478604"/>
                      </a:lnTo>
                      <a:lnTo>
                        <a:pt x="1770435" y="1828800"/>
                      </a:lnTo>
                      <a:lnTo>
                        <a:pt x="1682886" y="2091447"/>
                      </a:lnTo>
                      <a:lnTo>
                        <a:pt x="1488332" y="2315183"/>
                      </a:lnTo>
                      <a:lnTo>
                        <a:pt x="1254869" y="2422187"/>
                      </a:lnTo>
                      <a:lnTo>
                        <a:pt x="1108954" y="2431915"/>
                      </a:lnTo>
                      <a:lnTo>
                        <a:pt x="914400" y="2383276"/>
                      </a:lnTo>
                      <a:lnTo>
                        <a:pt x="0" y="58366"/>
                      </a:lnTo>
                      <a:close/>
                    </a:path>
                  </a:pathLst>
                </a:custGeom>
                <a:solidFill>
                  <a:srgbClr val="BCEE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1167;p50"/>
                <p:cNvSpPr/>
                <p:nvPr/>
              </p:nvSpPr>
              <p:spPr>
                <a:xfrm>
                  <a:off x="3136491" y="1741544"/>
                  <a:ext cx="1457961" cy="258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960" h="2585720" extrusionOk="0">
                      <a:moveTo>
                        <a:pt x="975360" y="2560320"/>
                      </a:moveTo>
                      <a:lnTo>
                        <a:pt x="822960" y="2585720"/>
                      </a:lnTo>
                      <a:lnTo>
                        <a:pt x="619760" y="2575560"/>
                      </a:lnTo>
                      <a:lnTo>
                        <a:pt x="426720" y="2499360"/>
                      </a:lnTo>
                      <a:lnTo>
                        <a:pt x="309880" y="2418080"/>
                      </a:lnTo>
                      <a:lnTo>
                        <a:pt x="172720" y="2270760"/>
                      </a:lnTo>
                      <a:lnTo>
                        <a:pt x="91440" y="2174240"/>
                      </a:lnTo>
                      <a:lnTo>
                        <a:pt x="35560" y="2026920"/>
                      </a:lnTo>
                      <a:lnTo>
                        <a:pt x="0" y="1793240"/>
                      </a:lnTo>
                      <a:lnTo>
                        <a:pt x="35560" y="1584960"/>
                      </a:lnTo>
                      <a:lnTo>
                        <a:pt x="71120" y="1442720"/>
                      </a:lnTo>
                      <a:lnTo>
                        <a:pt x="193040" y="1270000"/>
                      </a:lnTo>
                      <a:lnTo>
                        <a:pt x="284480" y="1168400"/>
                      </a:lnTo>
                      <a:lnTo>
                        <a:pt x="416560" y="1092200"/>
                      </a:lnTo>
                      <a:lnTo>
                        <a:pt x="589280" y="1026160"/>
                      </a:lnTo>
                      <a:lnTo>
                        <a:pt x="523240" y="894080"/>
                      </a:lnTo>
                      <a:lnTo>
                        <a:pt x="482600" y="706120"/>
                      </a:lnTo>
                      <a:lnTo>
                        <a:pt x="487680" y="533400"/>
                      </a:lnTo>
                      <a:lnTo>
                        <a:pt x="533400" y="396240"/>
                      </a:lnTo>
                      <a:lnTo>
                        <a:pt x="589280" y="294640"/>
                      </a:lnTo>
                      <a:lnTo>
                        <a:pt x="665480" y="203200"/>
                      </a:lnTo>
                      <a:lnTo>
                        <a:pt x="756920" y="121920"/>
                      </a:lnTo>
                      <a:lnTo>
                        <a:pt x="914400" y="40640"/>
                      </a:lnTo>
                      <a:lnTo>
                        <a:pt x="1097280" y="5080"/>
                      </a:lnTo>
                      <a:lnTo>
                        <a:pt x="1234440" y="0"/>
                      </a:lnTo>
                      <a:lnTo>
                        <a:pt x="1366520" y="50800"/>
                      </a:lnTo>
                      <a:lnTo>
                        <a:pt x="1457960" y="81280"/>
                      </a:lnTo>
                      <a:lnTo>
                        <a:pt x="975360" y="2560320"/>
                      </a:lnTo>
                      <a:close/>
                    </a:path>
                  </a:pathLst>
                </a:custGeom>
                <a:solidFill>
                  <a:srgbClr val="BCEE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" name="Google Shape;1168;p50"/>
              <p:cNvSpPr/>
              <p:nvPr/>
            </p:nvSpPr>
            <p:spPr>
              <a:xfrm>
                <a:off x="6525241" y="2298994"/>
                <a:ext cx="1699548" cy="703985"/>
              </a:xfrm>
              <a:custGeom>
                <a:avLst/>
                <a:gdLst/>
                <a:ahLst/>
                <a:cxnLst/>
                <a:rect l="l" t="t" r="r" b="b"/>
                <a:pathLst>
                  <a:path w="1432560" h="670560" extrusionOk="0">
                    <a:moveTo>
                      <a:pt x="0" y="670560"/>
                    </a:moveTo>
                    <a:lnTo>
                      <a:pt x="1432560" y="670560"/>
                    </a:lnTo>
                    <a:lnTo>
                      <a:pt x="1148080" y="264160"/>
                    </a:lnTo>
                    <a:lnTo>
                      <a:pt x="1026160" y="142240"/>
                    </a:lnTo>
                    <a:lnTo>
                      <a:pt x="894080" y="40640"/>
                    </a:lnTo>
                    <a:lnTo>
                      <a:pt x="701040" y="0"/>
                    </a:lnTo>
                    <a:lnTo>
                      <a:pt x="528320" y="10160"/>
                    </a:lnTo>
                    <a:lnTo>
                      <a:pt x="406400" y="50800"/>
                    </a:lnTo>
                    <a:lnTo>
                      <a:pt x="274320" y="142240"/>
                    </a:lnTo>
                    <a:lnTo>
                      <a:pt x="213360" y="243840"/>
                    </a:lnTo>
                    <a:lnTo>
                      <a:pt x="121920" y="325120"/>
                    </a:lnTo>
                    <a:lnTo>
                      <a:pt x="0" y="670560"/>
                    </a:lnTo>
                    <a:close/>
                  </a:path>
                </a:pathLst>
              </a:custGeom>
              <a:solidFill>
                <a:srgbClr val="BCEE6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" name="Google Shape;1169;p50"/>
            <p:cNvSpPr/>
            <p:nvPr/>
          </p:nvSpPr>
          <p:spPr>
            <a:xfrm>
              <a:off x="8941593" y="2059626"/>
              <a:ext cx="462899" cy="152336"/>
            </a:xfrm>
            <a:prstGeom prst="roundRect">
              <a:avLst>
                <a:gd name="adj" fmla="val 16667"/>
              </a:avLst>
            </a:prstGeom>
            <a:solidFill>
              <a:srgbClr val="6E8B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</a:t>
              </a:r>
              <a:endParaRPr sz="900" dirty="0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967314" y="2446346"/>
            <a:ext cx="3334854" cy="3661305"/>
            <a:chOff x="667158" y="2340393"/>
            <a:chExt cx="3334854" cy="3661305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8"/>
            <a:srcRect l="34315" r="36929"/>
            <a:stretch/>
          </p:blipFill>
          <p:spPr>
            <a:xfrm>
              <a:off x="1214628" y="2340393"/>
              <a:ext cx="2787384" cy="3550766"/>
            </a:xfrm>
            <a:prstGeom prst="rect">
              <a:avLst/>
            </a:prstGeom>
          </p:spPr>
        </p:pic>
        <p:sp>
          <p:nvSpPr>
            <p:cNvPr id="19" name="Forme libre 18"/>
            <p:cNvSpPr/>
            <p:nvPr/>
          </p:nvSpPr>
          <p:spPr>
            <a:xfrm>
              <a:off x="1516700" y="3305442"/>
              <a:ext cx="2210870" cy="1449661"/>
            </a:xfrm>
            <a:custGeom>
              <a:avLst/>
              <a:gdLst>
                <a:gd name="connsiteX0" fmla="*/ 0 w 2210870"/>
                <a:gd name="connsiteY0" fmla="*/ 0 h 1449661"/>
                <a:gd name="connsiteX1" fmla="*/ 434715 w 2210870"/>
                <a:gd name="connsiteY1" fmla="*/ 659567 h 1449661"/>
                <a:gd name="connsiteX2" fmla="*/ 876925 w 2210870"/>
                <a:gd name="connsiteY2" fmla="*/ 1071796 h 1449661"/>
                <a:gd name="connsiteX3" fmla="*/ 1311639 w 2210870"/>
                <a:gd name="connsiteY3" fmla="*/ 1341619 h 1449661"/>
                <a:gd name="connsiteX4" fmla="*/ 1761344 w 2210870"/>
                <a:gd name="connsiteY4" fmla="*/ 1446550 h 1449661"/>
                <a:gd name="connsiteX5" fmla="*/ 2173574 w 2210870"/>
                <a:gd name="connsiteY5" fmla="*/ 1424065 h 1449661"/>
                <a:gd name="connsiteX6" fmla="*/ 2166079 w 2210870"/>
                <a:gd name="connsiteY6" fmla="*/ 1424065 h 144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0870" h="1449661">
                  <a:moveTo>
                    <a:pt x="0" y="0"/>
                  </a:moveTo>
                  <a:cubicBezTo>
                    <a:pt x="144280" y="240467"/>
                    <a:pt x="288561" y="480934"/>
                    <a:pt x="434715" y="659567"/>
                  </a:cubicBezTo>
                  <a:cubicBezTo>
                    <a:pt x="580869" y="838200"/>
                    <a:pt x="730771" y="958121"/>
                    <a:pt x="876925" y="1071796"/>
                  </a:cubicBezTo>
                  <a:cubicBezTo>
                    <a:pt x="1023079" y="1185471"/>
                    <a:pt x="1164236" y="1279160"/>
                    <a:pt x="1311639" y="1341619"/>
                  </a:cubicBezTo>
                  <a:cubicBezTo>
                    <a:pt x="1459042" y="1404078"/>
                    <a:pt x="1617688" y="1432809"/>
                    <a:pt x="1761344" y="1446550"/>
                  </a:cubicBezTo>
                  <a:cubicBezTo>
                    <a:pt x="1905000" y="1460291"/>
                    <a:pt x="2173574" y="1424065"/>
                    <a:pt x="2173574" y="1424065"/>
                  </a:cubicBezTo>
                  <a:cubicBezTo>
                    <a:pt x="2241030" y="1420318"/>
                    <a:pt x="2203554" y="1422191"/>
                    <a:pt x="2166079" y="1424065"/>
                  </a:cubicBezTo>
                </a:path>
              </a:pathLst>
            </a:custGeom>
            <a:ln w="38100">
              <a:solidFill>
                <a:srgbClr val="CC66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516700" y="4077435"/>
              <a:ext cx="2173574" cy="825771"/>
            </a:xfrm>
            <a:custGeom>
              <a:avLst/>
              <a:gdLst>
                <a:gd name="connsiteX0" fmla="*/ 0 w 2173574"/>
                <a:gd name="connsiteY0" fmla="*/ 0 h 825771"/>
                <a:gd name="connsiteX1" fmla="*/ 449705 w 2173574"/>
                <a:gd name="connsiteY1" fmla="*/ 427220 h 825771"/>
                <a:gd name="connsiteX2" fmla="*/ 891915 w 2173574"/>
                <a:gd name="connsiteY2" fmla="*/ 712033 h 825771"/>
                <a:gd name="connsiteX3" fmla="*/ 1311639 w 2173574"/>
                <a:gd name="connsiteY3" fmla="*/ 786984 h 825771"/>
                <a:gd name="connsiteX4" fmla="*/ 1753849 w 2173574"/>
                <a:gd name="connsiteY4" fmla="*/ 824459 h 825771"/>
                <a:gd name="connsiteX5" fmla="*/ 2173574 w 2173574"/>
                <a:gd name="connsiteY5" fmla="*/ 742013 h 82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3574" h="825771">
                  <a:moveTo>
                    <a:pt x="0" y="0"/>
                  </a:moveTo>
                  <a:cubicBezTo>
                    <a:pt x="150526" y="154274"/>
                    <a:pt x="301052" y="308548"/>
                    <a:pt x="449705" y="427220"/>
                  </a:cubicBezTo>
                  <a:cubicBezTo>
                    <a:pt x="598358" y="545892"/>
                    <a:pt x="748259" y="652072"/>
                    <a:pt x="891915" y="712033"/>
                  </a:cubicBezTo>
                  <a:cubicBezTo>
                    <a:pt x="1035571" y="771994"/>
                    <a:pt x="1167983" y="768246"/>
                    <a:pt x="1311639" y="786984"/>
                  </a:cubicBezTo>
                  <a:cubicBezTo>
                    <a:pt x="1455295" y="805722"/>
                    <a:pt x="1610193" y="831954"/>
                    <a:pt x="1753849" y="824459"/>
                  </a:cubicBezTo>
                  <a:cubicBezTo>
                    <a:pt x="1897505" y="816964"/>
                    <a:pt x="2035539" y="779488"/>
                    <a:pt x="2173574" y="742013"/>
                  </a:cubicBezTo>
                </a:path>
              </a:pathLst>
            </a:custGeom>
            <a:noFill/>
            <a:ln w="34925">
              <a:solidFill>
                <a:srgbClr val="8ED6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489660" y="5693921"/>
              <a:ext cx="21900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Longueur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de la </a:t>
              </a:r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pousse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[cm]</a:t>
              </a: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8"/>
            <a:srcRect r="93846"/>
            <a:stretch/>
          </p:blipFill>
          <p:spPr>
            <a:xfrm>
              <a:off x="667158" y="2340393"/>
              <a:ext cx="596483" cy="3550766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 rot="16200000">
              <a:off x="-136578" y="3923547"/>
              <a:ext cx="19700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Densité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de fleur [</a:t>
              </a:r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nb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/cm]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10027398" y="6417664"/>
            <a:ext cx="1856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Thèse P. </a:t>
            </a:r>
            <a:r>
              <a:rPr lang="fr-FR" sz="1200" i="1" dirty="0" err="1" smtClean="0">
                <a:solidFill>
                  <a:srgbClr val="5D443A"/>
                </a:solidFill>
                <a:latin typeface="DIN-Regular"/>
              </a:rPr>
              <a:t>Juillon</a:t>
            </a:r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, INRAE </a:t>
            </a:r>
            <a:endParaRPr lang="fr-FR" sz="1200" i="1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6386252" y="686245"/>
            <a:ext cx="533046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 protéger des aléas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Google Shape;1275;p55"/>
          <p:cNvSpPr/>
          <p:nvPr/>
        </p:nvSpPr>
        <p:spPr>
          <a:xfrm>
            <a:off x="7881503" y="1405182"/>
            <a:ext cx="1817104" cy="292532"/>
          </a:xfrm>
          <a:prstGeom prst="roundRect">
            <a:avLst>
              <a:gd name="adj" fmla="val 16667"/>
            </a:avLst>
          </a:prstGeom>
          <a:solidFill>
            <a:srgbClr val="6E8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Ombrage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276;p55"/>
          <p:cNvSpPr/>
          <p:nvPr/>
        </p:nvSpPr>
        <p:spPr>
          <a:xfrm>
            <a:off x="5829390" y="1402559"/>
            <a:ext cx="1788779" cy="301257"/>
          </a:xfrm>
          <a:prstGeom prst="roundRect">
            <a:avLst>
              <a:gd name="adj" fmla="val 16667"/>
            </a:avLst>
          </a:prstGeom>
          <a:solidFill>
            <a:srgbClr val="CD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Temoin</a:t>
            </a:r>
            <a:endParaRPr dirty="0"/>
          </a:p>
        </p:txBody>
      </p:sp>
      <p:sp>
        <p:nvSpPr>
          <p:cNvPr id="52" name="Google Shape;1275;p55"/>
          <p:cNvSpPr/>
          <p:nvPr/>
        </p:nvSpPr>
        <p:spPr>
          <a:xfrm>
            <a:off x="3588190" y="3564040"/>
            <a:ext cx="1101690" cy="310892"/>
          </a:xfrm>
          <a:prstGeom prst="roundRect">
            <a:avLst>
              <a:gd name="adj" fmla="val 16667"/>
            </a:avLst>
          </a:prstGeom>
          <a:solidFill>
            <a:srgbClr val="6E8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Ombrage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276;p55"/>
          <p:cNvSpPr/>
          <p:nvPr/>
        </p:nvSpPr>
        <p:spPr>
          <a:xfrm>
            <a:off x="3588190" y="3139575"/>
            <a:ext cx="1098290" cy="290474"/>
          </a:xfrm>
          <a:prstGeom prst="roundRect">
            <a:avLst>
              <a:gd name="adj" fmla="val 16667"/>
            </a:avLst>
          </a:prstGeom>
          <a:solidFill>
            <a:srgbClr val="CD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Temoin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138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Adaptation au changement climatique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Google Shape;83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85" y="6571553"/>
            <a:ext cx="636594" cy="16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4;p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4" y="6447848"/>
            <a:ext cx="1359498" cy="3851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214628" y="1446957"/>
            <a:ext cx="268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Impacts sur le rendement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786454"/>
              </p:ext>
            </p:extLst>
          </p:nvPr>
        </p:nvGraphicFramePr>
        <p:xfrm>
          <a:off x="2653683" y="2409288"/>
          <a:ext cx="6800821" cy="386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4" name="Connecteur droit avec flèche 13"/>
          <p:cNvCxnSpPr/>
          <p:nvPr/>
        </p:nvCxnSpPr>
        <p:spPr>
          <a:xfrm>
            <a:off x="4766052" y="2434641"/>
            <a:ext cx="0" cy="93616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707203" y="1985566"/>
            <a:ext cx="110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</a:p>
          <a:p>
            <a:pPr algn="ctr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dispositif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Double flèche horizontale 15"/>
          <p:cNvSpPr/>
          <p:nvPr/>
        </p:nvSpPr>
        <p:spPr>
          <a:xfrm>
            <a:off x="4861931" y="2610738"/>
            <a:ext cx="1738509" cy="124073"/>
          </a:xfrm>
          <a:prstGeom prst="left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7" name="Double flèche horizontale 16"/>
          <p:cNvSpPr/>
          <p:nvPr/>
        </p:nvSpPr>
        <p:spPr>
          <a:xfrm>
            <a:off x="6701884" y="2592137"/>
            <a:ext cx="2218212" cy="112983"/>
          </a:xfrm>
          <a:prstGeom prst="left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8" name="ZoneTexte 17"/>
          <p:cNvSpPr txBox="1"/>
          <p:nvPr/>
        </p:nvSpPr>
        <p:spPr>
          <a:xfrm>
            <a:off x="5135778" y="2253583"/>
            <a:ext cx="1190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tracking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87506" y="2240011"/>
            <a:ext cx="1479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Ombrage piloté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63" y="3934389"/>
            <a:ext cx="424178" cy="302607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136853" y="3557837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Gel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204212" y="6377918"/>
            <a:ext cx="17354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G. </a:t>
            </a:r>
            <a:r>
              <a:rPr lang="fr-FR" sz="1200" i="1" dirty="0" err="1" smtClean="0">
                <a:solidFill>
                  <a:srgbClr val="5D443A"/>
                </a:solidFill>
                <a:latin typeface="DIN-Regular"/>
              </a:rPr>
              <a:t>Vercambre</a:t>
            </a:r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, INRAE </a:t>
            </a:r>
            <a:endParaRPr lang="fr-FR" sz="1200" i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6386252" y="686245"/>
            <a:ext cx="533046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 protéger des aléas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275;p55"/>
          <p:cNvSpPr/>
          <p:nvPr/>
        </p:nvSpPr>
        <p:spPr>
          <a:xfrm>
            <a:off x="9411663" y="3491865"/>
            <a:ext cx="1101690" cy="310892"/>
          </a:xfrm>
          <a:prstGeom prst="roundRect">
            <a:avLst>
              <a:gd name="adj" fmla="val 16667"/>
            </a:avLst>
          </a:prstGeom>
          <a:solidFill>
            <a:srgbClr val="6E8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Ombrage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276;p55"/>
          <p:cNvSpPr/>
          <p:nvPr/>
        </p:nvSpPr>
        <p:spPr>
          <a:xfrm>
            <a:off x="9411663" y="3067400"/>
            <a:ext cx="1098290" cy="290474"/>
          </a:xfrm>
          <a:prstGeom prst="roundRect">
            <a:avLst>
              <a:gd name="adj" fmla="val 16667"/>
            </a:avLst>
          </a:prstGeom>
          <a:solidFill>
            <a:srgbClr val="CD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Temoin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27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Adaptation au changement climatique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Google Shape;83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85" y="6571553"/>
            <a:ext cx="636594" cy="16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4;p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4" y="6447848"/>
            <a:ext cx="1359498" cy="3851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214628" y="1469580"/>
            <a:ext cx="3112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Impacts sur la qualité des fruits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Google Shape;1434;p62"/>
          <p:cNvPicPr preferRelativeResize="0"/>
          <p:nvPr/>
        </p:nvPicPr>
        <p:blipFill rotWithShape="1">
          <a:blip r:embed="rId5">
            <a:alphaModFix/>
          </a:blip>
          <a:srcRect t="15008"/>
          <a:stretch/>
        </p:blipFill>
        <p:spPr>
          <a:xfrm>
            <a:off x="894188" y="2715297"/>
            <a:ext cx="9641195" cy="318265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436;p62"/>
          <p:cNvSpPr/>
          <p:nvPr/>
        </p:nvSpPr>
        <p:spPr>
          <a:xfrm>
            <a:off x="1378720" y="2158608"/>
            <a:ext cx="2578708" cy="366741"/>
          </a:xfrm>
          <a:prstGeom prst="roundRect">
            <a:avLst>
              <a:gd name="adj" fmla="val 16667"/>
            </a:avLst>
          </a:prstGeom>
          <a:solidFill>
            <a:srgbClr val="DDE2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Sucres solubles</a:t>
            </a:r>
            <a:endParaRPr sz="1400" dirty="0"/>
          </a:p>
        </p:txBody>
      </p:sp>
      <p:sp>
        <p:nvSpPr>
          <p:cNvPr id="45" name="Google Shape;1437;p62"/>
          <p:cNvSpPr/>
          <p:nvPr/>
        </p:nvSpPr>
        <p:spPr>
          <a:xfrm>
            <a:off x="4682882" y="2158607"/>
            <a:ext cx="2578708" cy="366741"/>
          </a:xfrm>
          <a:prstGeom prst="roundRect">
            <a:avLst>
              <a:gd name="adj" fmla="val 16667"/>
            </a:avLst>
          </a:prstGeom>
          <a:solidFill>
            <a:srgbClr val="DDE2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Acide malique</a:t>
            </a:r>
            <a:endParaRPr sz="1400"/>
          </a:p>
        </p:txBody>
      </p:sp>
      <p:sp>
        <p:nvSpPr>
          <p:cNvPr id="46" name="Google Shape;1438;p62"/>
          <p:cNvSpPr/>
          <p:nvPr/>
        </p:nvSpPr>
        <p:spPr>
          <a:xfrm>
            <a:off x="7956675" y="2158607"/>
            <a:ext cx="2578708" cy="366741"/>
          </a:xfrm>
          <a:prstGeom prst="roundRect">
            <a:avLst>
              <a:gd name="adj" fmla="val 16667"/>
            </a:avLst>
          </a:prstGeom>
          <a:solidFill>
            <a:srgbClr val="DDE2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Amidon</a:t>
            </a:r>
            <a:endParaRPr sz="1400"/>
          </a:p>
        </p:txBody>
      </p:sp>
      <p:sp>
        <p:nvSpPr>
          <p:cNvPr id="13" name="Rectangle 12"/>
          <p:cNvSpPr/>
          <p:nvPr/>
        </p:nvSpPr>
        <p:spPr>
          <a:xfrm>
            <a:off x="10027398" y="6417664"/>
            <a:ext cx="1856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Thèse P. </a:t>
            </a:r>
            <a:r>
              <a:rPr lang="fr-FR" sz="1200" i="1" dirty="0" err="1" smtClean="0">
                <a:solidFill>
                  <a:srgbClr val="5D443A"/>
                </a:solidFill>
                <a:latin typeface="DIN-Regular"/>
              </a:rPr>
              <a:t>Juillon</a:t>
            </a:r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, INRAE </a:t>
            </a:r>
            <a:endParaRPr lang="fr-FR" sz="1200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6386252" y="686245"/>
            <a:ext cx="533046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 protéger des aléas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1276;p55"/>
          <p:cNvSpPr/>
          <p:nvPr/>
        </p:nvSpPr>
        <p:spPr>
          <a:xfrm>
            <a:off x="4212278" y="6164746"/>
            <a:ext cx="1043055" cy="261960"/>
          </a:xfrm>
          <a:prstGeom prst="roundRect">
            <a:avLst>
              <a:gd name="adj" fmla="val 16667"/>
            </a:avLst>
          </a:prstGeom>
          <a:solidFill>
            <a:srgbClr val="CD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Témoin</a:t>
            </a:r>
            <a:endParaRPr sz="1600" dirty="0"/>
          </a:p>
        </p:txBody>
      </p:sp>
      <p:sp>
        <p:nvSpPr>
          <p:cNvPr id="16" name="Google Shape;1275;p55"/>
          <p:cNvSpPr/>
          <p:nvPr/>
        </p:nvSpPr>
        <p:spPr>
          <a:xfrm>
            <a:off x="5255333" y="6164746"/>
            <a:ext cx="1043055" cy="252918"/>
          </a:xfrm>
          <a:prstGeom prst="roundRect">
            <a:avLst>
              <a:gd name="adj" fmla="val 16667"/>
            </a:avLst>
          </a:prstGeom>
          <a:solidFill>
            <a:srgbClr val="6E8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Ombrage</a:t>
            </a: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7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833377" y="1351646"/>
            <a:ext cx="11076971" cy="485353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fr-FR" sz="2000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Systèmes en rupture :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s’</a:t>
            </a:r>
            <a:r>
              <a:rPr lang="fr-FR" sz="2000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approprier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 démarches et envisager d’appliquer certaines « briques » à d'autres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contextes, mais n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 peuvent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pas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être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transposés en l'état à des vergers commerciaux</a:t>
            </a:r>
          </a:p>
          <a:p>
            <a:pPr>
              <a:lnSpc>
                <a:spcPct val="150000"/>
              </a:lnSpc>
            </a:pP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Pratiques agricoles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des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effets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négatifs sur les bioagresseurs et positifs sur les auxiliaires, mais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souvent faibles </a:t>
            </a:r>
            <a:r>
              <a:rPr lang="fr-FR" sz="2100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100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esoin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encore de travaux pour mieux comprendre les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mécanismes d’action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et tenter d’</a:t>
            </a:r>
            <a:r>
              <a:rPr lang="fr-FR" sz="2100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accentuer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ces effets </a:t>
            </a: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des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effets </a:t>
            </a:r>
            <a:r>
              <a:rPr lang="fr-FR" sz="2100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intéressants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pour limiter l’impact des aléas climatiques, mais des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impacts négatifs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sur le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rendement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et la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qualité des fruits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L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plupart des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leviers alternatifs aux pesticides ont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efficacités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partielles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b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Dans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tous les cas, on ne fera jamais aussi bien que les systèmes conventionnels 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Besoin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 faire bouger les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critères de commercialisation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/ les </a:t>
            </a:r>
            <a:r>
              <a:rPr lang="fr-FR" sz="21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attentes des consommateurs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!</a:t>
            </a:r>
            <a:endParaRPr lang="fr-F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Références 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biblio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1455821"/>
            <a:ext cx="10874223" cy="4853539"/>
          </a:xfrm>
        </p:spPr>
        <p:txBody>
          <a:bodyPr>
            <a:normAutofit fontScale="92500"/>
          </a:bodyPr>
          <a:lstStyle/>
          <a:p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Borg, J.,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Costagliola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, G.,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Castella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, C.,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Vercambre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, G., &amp; Gautier, H. (2025). Peppermint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interplanting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nitrogen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fertilisation for green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peach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aphid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management in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peach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orchards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: Field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of VOC-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mediated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Crop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Protection, 107434.</a:t>
            </a:r>
          </a:p>
          <a:p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Morel, K.,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Guillermin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, A., Merlin, F., Brun, L., Aubry, L.,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Drusch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, S., 2024. Effet des fourmis sur le développement du puceron cendré en vergers de pommiers. INRAE.</a:t>
            </a:r>
          </a:p>
          <a:p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Penvern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S,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Chieze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B, Simon S (2018) Trade-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offs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dreams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and reality: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Agroecological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orchard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-design. 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Proceedings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13th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IFSA Symposium,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International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Farming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Association (IFSA), 1-5 July 2018,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Chania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Greece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⟨hal-03521089⟩</a:t>
            </a:r>
            <a:endParaRPr lang="fr-FR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Rizzi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, L., Rafiq, M.,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Cabrol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, M., Simon, S., Gomez, L., Lavigne, C., ... &amp; Gautier, H. (2025).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intercropping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apple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trees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basil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Ocimum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basilicum) or French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marigold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(Tagetes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patula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) on the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rosy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apple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aphid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regulation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Dysaphis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plantaginea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) and the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abundance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natural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enemies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. Pest Management Science, 81(3), 1373-1383.</a:t>
            </a:r>
          </a:p>
          <a:p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Simon S, Lauri P-É, Ricard J-M,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Cardona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A, et al.. (2025) Co-design of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diversified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agroecological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temperate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fruit production: feedback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innovative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 sharing in the ALTO </a:t>
            </a:r>
            <a:r>
              <a:rPr lang="fr-F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. Innovations Agronomiques 98, 19-37. 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⟨10.17180/ciag-2025-Vol98-art03-GB⟩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fr-FR" sz="21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⟨hal-05033049⟩</a:t>
            </a:r>
            <a:endParaRPr lang="fr-FR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689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rgbClr val="009999"/>
                </a:solidFill>
              </a:rPr>
              <a:t/>
            </a:r>
            <a:br>
              <a:rPr lang="fr-FR" sz="2000" dirty="0" smtClean="0">
                <a:solidFill>
                  <a:srgbClr val="009999"/>
                </a:solidFill>
              </a:rPr>
            </a:b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aller plus loin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4128" y="1086573"/>
            <a:ext cx="6672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9999"/>
                </a:solidFill>
              </a:rPr>
              <a:t>Pour répondre aux </a:t>
            </a:r>
            <a:r>
              <a:rPr lang="fr-FR" sz="2400" b="1" u="sng" dirty="0" smtClean="0">
                <a:solidFill>
                  <a:srgbClr val="009999"/>
                </a:solidFill>
              </a:rPr>
              <a:t>enjeux</a:t>
            </a:r>
            <a:r>
              <a:rPr lang="fr-FR" sz="2400" dirty="0" smtClean="0">
                <a:solidFill>
                  <a:srgbClr val="009999"/>
                </a:solidFill>
              </a:rPr>
              <a:t> de la </a:t>
            </a:r>
            <a:r>
              <a:rPr lang="fr-FR" sz="2400" b="1" dirty="0" smtClean="0">
                <a:solidFill>
                  <a:srgbClr val="009999"/>
                </a:solidFill>
              </a:rPr>
              <a:t>production</a:t>
            </a:r>
            <a:r>
              <a:rPr lang="fr-FR" sz="2400" dirty="0" smtClean="0">
                <a:solidFill>
                  <a:srgbClr val="009999"/>
                </a:solidFill>
              </a:rPr>
              <a:t> fruitière</a:t>
            </a:r>
            <a:endParaRPr lang="fr-FR" sz="2400" dirty="0"/>
          </a:p>
        </p:txBody>
      </p:sp>
      <p:sp>
        <p:nvSpPr>
          <p:cNvPr id="6" name="Virage 5"/>
          <p:cNvSpPr/>
          <p:nvPr/>
        </p:nvSpPr>
        <p:spPr>
          <a:xfrm rot="10800000">
            <a:off x="3719591" y="1565599"/>
            <a:ext cx="364211" cy="850437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Virage 6"/>
          <p:cNvSpPr/>
          <p:nvPr/>
        </p:nvSpPr>
        <p:spPr>
          <a:xfrm rot="10800000" flipH="1">
            <a:off x="4251700" y="1565598"/>
            <a:ext cx="1417782" cy="850437"/>
          </a:xfrm>
          <a:prstGeom prst="bentArrow">
            <a:avLst>
              <a:gd name="adj1" fmla="val 10421"/>
              <a:gd name="adj2" fmla="val 11332"/>
              <a:gd name="adj3" fmla="val 14977"/>
              <a:gd name="adj4" fmla="val 4375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9482" y="2022147"/>
            <a:ext cx="4209709" cy="46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S’adapter aux changements climatiques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8478" y="2022147"/>
            <a:ext cx="32443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42BA97"/>
                </a:solidFill>
              </a:rPr>
              <a:t>Gérer les bioagresseurs en limitant au maximum l’utilisation de pesticides de synthèse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1574932" y="3512840"/>
            <a:ext cx="747128" cy="1121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456688" y="3512840"/>
            <a:ext cx="780019" cy="1066909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958100" y="2605602"/>
            <a:ext cx="798803" cy="202839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983750" y="2605602"/>
            <a:ext cx="749545" cy="1974147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26428" y="4724149"/>
            <a:ext cx="1471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Améliorer </a:t>
            </a:r>
            <a:r>
              <a:rPr lang="fr-FR" dirty="0"/>
              <a:t>l’immunité des plantes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642203" y="4724149"/>
            <a:ext cx="2921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Créer des conditions défavorables à l’installation des bioagresseurs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192735" y="4724149"/>
            <a:ext cx="128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Répartir </a:t>
            </a:r>
          </a:p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les risques 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248657" y="4724149"/>
            <a:ext cx="128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Se protéger des aléas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901696" y="3697924"/>
            <a:ext cx="19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Quelles stratégies ?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7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Gestion des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4735684" y="693804"/>
            <a:ext cx="39195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méliorer l’immunité des plantes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12487" b="1585"/>
          <a:stretch/>
        </p:blipFill>
        <p:spPr>
          <a:xfrm>
            <a:off x="453570" y="1657281"/>
            <a:ext cx="10661736" cy="496652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186026" y="1271239"/>
            <a:ext cx="4241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 concept d’immunité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agroécologique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905286" y="1071215"/>
            <a:ext cx="1564171" cy="772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4000" y="2133600"/>
            <a:ext cx="1941684" cy="77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538720" y="2773680"/>
            <a:ext cx="3576586" cy="20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307578" y="4297680"/>
            <a:ext cx="1685302" cy="442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303520" y="1694786"/>
            <a:ext cx="1941684" cy="77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152640" y="2192645"/>
            <a:ext cx="1941684" cy="77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336116" y="4739994"/>
            <a:ext cx="2399567" cy="77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50662" y="5019040"/>
            <a:ext cx="10638698" cy="164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9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e 65"/>
          <p:cNvGrpSpPr/>
          <p:nvPr/>
        </p:nvGrpSpPr>
        <p:grpSpPr>
          <a:xfrm>
            <a:off x="267202" y="2560971"/>
            <a:ext cx="3103201" cy="3023283"/>
            <a:chOff x="267202" y="2652411"/>
            <a:chExt cx="3103201" cy="3023283"/>
          </a:xfrm>
        </p:grpSpPr>
        <p:grpSp>
          <p:nvGrpSpPr>
            <p:cNvPr id="34" name="Groupe 33"/>
            <p:cNvGrpSpPr/>
            <p:nvPr/>
          </p:nvGrpSpPr>
          <p:grpSpPr>
            <a:xfrm>
              <a:off x="267202" y="2652411"/>
              <a:ext cx="3103201" cy="3023283"/>
              <a:chOff x="199118" y="2673956"/>
              <a:chExt cx="3103201" cy="3023283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157" y="3361443"/>
                <a:ext cx="2679162" cy="2335796"/>
              </a:xfrm>
              <a:prstGeom prst="rect">
                <a:avLst/>
              </a:prstGeom>
            </p:spPr>
          </p:pic>
          <p:sp>
            <p:nvSpPr>
              <p:cNvPr id="25" name="ZoneTexte 24"/>
              <p:cNvSpPr txBox="1"/>
              <p:nvPr/>
            </p:nvSpPr>
            <p:spPr>
              <a:xfrm rot="16200000">
                <a:off x="-646306" y="4323521"/>
                <a:ext cx="2060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Sévérité de maladie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1183236" y="2673956"/>
                <a:ext cx="16748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FEU BACTERIEN</a:t>
                </a:r>
                <a:endParaRPr lang="fr-F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5" name="Triangle isocèle 64"/>
            <p:cNvSpPr/>
            <p:nvPr/>
          </p:nvSpPr>
          <p:spPr>
            <a:xfrm>
              <a:off x="2742947" y="5267054"/>
              <a:ext cx="235582" cy="209387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Gestion des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905286" y="1071215"/>
            <a:ext cx="1564171" cy="77208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6550223"/>
            <a:ext cx="4301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Travaux IHS Angers et PSH Avignon, projet </a:t>
            </a:r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CapZeroPhyto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Greenhouse With Glass Walls, Agricultural Building Cartoon Vector.. Royalty  Free Cliparts, Vectors, And Stock Illustration. Image 152475494.">
            <a:extLst>
              <a:ext uri="{FF2B5EF4-FFF2-40B4-BE49-F238E27FC236}">
                <a16:creationId xmlns:a16="http://schemas.microsoft.com/office/drawing/2014/main" id="{4B6FE37D-83FB-A649-9C8D-66E8146C2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1989" y="1797248"/>
            <a:ext cx="777917" cy="3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4FBA2EF-CE44-BC41-9D73-E86E2676B4A2}"/>
              </a:ext>
            </a:extLst>
          </p:cNvPr>
          <p:cNvSpPr txBox="1"/>
          <p:nvPr/>
        </p:nvSpPr>
        <p:spPr>
          <a:xfrm>
            <a:off x="2181333" y="1783777"/>
            <a:ext cx="234887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600" kern="0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conditions contrôlées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4735684" y="693804"/>
            <a:ext cx="39195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méliorer l’immunité des plantes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6026" y="1271239"/>
            <a:ext cx="334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Intérêt de combiner les leviers</a:t>
            </a:r>
          </a:p>
        </p:txBody>
      </p:sp>
      <p:grpSp>
        <p:nvGrpSpPr>
          <p:cNvPr id="51" name="Groupe 50"/>
          <p:cNvGrpSpPr/>
          <p:nvPr/>
        </p:nvGrpSpPr>
        <p:grpSpPr>
          <a:xfrm>
            <a:off x="3826173" y="5920610"/>
            <a:ext cx="1939744" cy="338554"/>
            <a:chOff x="1657565" y="5842680"/>
            <a:chExt cx="1939744" cy="338554"/>
          </a:xfrm>
        </p:grpSpPr>
        <p:sp>
          <p:nvSpPr>
            <p:cNvPr id="41" name="Rectangle 40"/>
            <p:cNvSpPr/>
            <p:nvPr/>
          </p:nvSpPr>
          <p:spPr>
            <a:xfrm>
              <a:off x="1887482" y="5842680"/>
              <a:ext cx="170982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Pommier sensible </a:t>
              </a:r>
              <a:endParaRPr lang="fr-FR" sz="16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57565" y="5911751"/>
              <a:ext cx="200859" cy="200412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5863649" y="5930212"/>
            <a:ext cx="3117231" cy="338554"/>
            <a:chOff x="4067585" y="5843078"/>
            <a:chExt cx="3117231" cy="338554"/>
          </a:xfrm>
        </p:grpSpPr>
        <p:sp>
          <p:nvSpPr>
            <p:cNvPr id="43" name="Rectangle 42"/>
            <p:cNvSpPr/>
            <p:nvPr/>
          </p:nvSpPr>
          <p:spPr>
            <a:xfrm>
              <a:off x="4067585" y="5902547"/>
              <a:ext cx="200859" cy="200412"/>
            </a:xfrm>
            <a:prstGeom prst="rect">
              <a:avLst/>
            </a:prstGeom>
            <a:solidFill>
              <a:srgbClr val="9DC3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61479" y="5843078"/>
              <a:ext cx="28233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Pommier </a:t>
              </a:r>
              <a:r>
                <a:rPr lang="fr-F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à résistance partielle </a:t>
              </a: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991217" y="5894352"/>
            <a:ext cx="805048" cy="338554"/>
            <a:chOff x="4943959" y="6254517"/>
            <a:chExt cx="805048" cy="338554"/>
          </a:xfrm>
        </p:grpSpPr>
        <p:sp>
          <p:nvSpPr>
            <p:cNvPr id="46" name="Rectangle 45"/>
            <p:cNvSpPr/>
            <p:nvPr/>
          </p:nvSpPr>
          <p:spPr>
            <a:xfrm>
              <a:off x="5237328" y="6254517"/>
              <a:ext cx="51167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SDP</a:t>
              </a:r>
              <a:endParaRPr lang="fr-FR" sz="1600" dirty="0"/>
            </a:p>
          </p:txBody>
        </p:sp>
        <p:sp>
          <p:nvSpPr>
            <p:cNvPr id="47" name="Triangle isocèle 46"/>
            <p:cNvSpPr/>
            <p:nvPr/>
          </p:nvSpPr>
          <p:spPr>
            <a:xfrm>
              <a:off x="4943959" y="6328143"/>
              <a:ext cx="216977" cy="222080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9413362" y="5928860"/>
            <a:ext cx="2605352" cy="338554"/>
            <a:chOff x="8291518" y="5989589"/>
            <a:chExt cx="2605352" cy="338554"/>
          </a:xfrm>
        </p:grpSpPr>
        <p:sp>
          <p:nvSpPr>
            <p:cNvPr id="40" name="ZoneTexte 39"/>
            <p:cNvSpPr txBox="1"/>
            <p:nvPr/>
          </p:nvSpPr>
          <p:spPr>
            <a:xfrm>
              <a:off x="8616053" y="5989589"/>
              <a:ext cx="22808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Plante de service (basilic)</a:t>
              </a: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Étoile à 5 branches 47"/>
            <p:cNvSpPr/>
            <p:nvPr/>
          </p:nvSpPr>
          <p:spPr>
            <a:xfrm>
              <a:off x="8291518" y="6021958"/>
              <a:ext cx="285933" cy="264928"/>
            </a:xfrm>
            <a:prstGeom prst="star5">
              <a:avLst/>
            </a:prstGeom>
            <a:solidFill>
              <a:srgbClr val="E58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4" name="Groupe 53"/>
          <p:cNvGrpSpPr/>
          <p:nvPr/>
        </p:nvGrpSpPr>
        <p:grpSpPr>
          <a:xfrm>
            <a:off x="2069906" y="5898613"/>
            <a:ext cx="1217298" cy="338554"/>
            <a:chOff x="7459294" y="6292672"/>
            <a:chExt cx="1217298" cy="338554"/>
          </a:xfrm>
        </p:grpSpPr>
        <p:sp>
          <p:nvSpPr>
            <p:cNvPr id="45" name="Rectangle 44"/>
            <p:cNvSpPr/>
            <p:nvPr/>
          </p:nvSpPr>
          <p:spPr>
            <a:xfrm>
              <a:off x="7821934" y="6292672"/>
              <a:ext cx="8546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Diète N </a:t>
              </a:r>
              <a:endParaRPr lang="fr-FR" sz="1600" dirty="0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459294" y="6328143"/>
              <a:ext cx="320855" cy="295706"/>
            </a:xfrm>
            <a:prstGeom prst="ellipse">
              <a:avLst/>
            </a:prstGeom>
            <a:solidFill>
              <a:srgbClr val="5280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108000" rtlCol="0" anchor="ctr"/>
            <a:lstStyle/>
            <a:p>
              <a:pPr algn="ctr"/>
              <a:r>
                <a:rPr lang="fr-FR" sz="1600" dirty="0"/>
                <a:t>n</a:t>
              </a:r>
            </a:p>
          </p:txBody>
        </p:sp>
      </p:grpSp>
      <p:sp>
        <p:nvSpPr>
          <p:cNvPr id="58" name="Ellipse 57"/>
          <p:cNvSpPr/>
          <p:nvPr/>
        </p:nvSpPr>
        <p:spPr>
          <a:xfrm>
            <a:off x="2975203" y="5180843"/>
            <a:ext cx="239383" cy="234289"/>
          </a:xfrm>
          <a:prstGeom prst="ellipse">
            <a:avLst/>
          </a:prstGeom>
          <a:solidFill>
            <a:srgbClr val="5280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108000" rtlCol="0" anchor="ctr"/>
          <a:lstStyle/>
          <a:p>
            <a:pPr algn="ctr"/>
            <a:r>
              <a:rPr lang="fr-FR" sz="1600" dirty="0"/>
              <a:t>n</a:t>
            </a:r>
          </a:p>
        </p:txBody>
      </p:sp>
      <p:sp>
        <p:nvSpPr>
          <p:cNvPr id="59" name="Ellipse 58"/>
          <p:cNvSpPr/>
          <p:nvPr/>
        </p:nvSpPr>
        <p:spPr>
          <a:xfrm>
            <a:off x="1791439" y="5159916"/>
            <a:ext cx="239383" cy="234289"/>
          </a:xfrm>
          <a:prstGeom prst="ellipse">
            <a:avLst/>
          </a:prstGeom>
          <a:solidFill>
            <a:srgbClr val="5280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108000" rtlCol="0" anchor="ctr"/>
          <a:lstStyle/>
          <a:p>
            <a:pPr algn="ctr"/>
            <a:r>
              <a:rPr lang="fr-FR" sz="1600" dirty="0"/>
              <a:t>n</a:t>
            </a:r>
          </a:p>
        </p:txBody>
      </p:sp>
      <p:grpSp>
        <p:nvGrpSpPr>
          <p:cNvPr id="63" name="Groupe 62"/>
          <p:cNvGrpSpPr/>
          <p:nvPr/>
        </p:nvGrpSpPr>
        <p:grpSpPr>
          <a:xfrm>
            <a:off x="8767030" y="2545939"/>
            <a:ext cx="3152332" cy="3178489"/>
            <a:chOff x="8767030" y="2637379"/>
            <a:chExt cx="3152332" cy="3178489"/>
          </a:xfrm>
        </p:grpSpPr>
        <p:grpSp>
          <p:nvGrpSpPr>
            <p:cNvPr id="35" name="Groupe 34"/>
            <p:cNvGrpSpPr/>
            <p:nvPr/>
          </p:nvGrpSpPr>
          <p:grpSpPr>
            <a:xfrm>
              <a:off x="8767030" y="2637379"/>
              <a:ext cx="3152332" cy="3178489"/>
              <a:chOff x="8831243" y="2651956"/>
              <a:chExt cx="3152332" cy="3178489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36910" y="3224017"/>
                <a:ext cx="2346665" cy="2475114"/>
              </a:xfrm>
              <a:prstGeom prst="rect">
                <a:avLst/>
              </a:prstGeom>
            </p:spPr>
          </p:pic>
          <p:sp>
            <p:nvSpPr>
              <p:cNvPr id="31" name="ZoneTexte 30"/>
              <p:cNvSpPr txBox="1"/>
              <p:nvPr/>
            </p:nvSpPr>
            <p:spPr>
              <a:xfrm>
                <a:off x="9905286" y="2651956"/>
                <a:ext cx="1955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PUCERON CENDRE</a:t>
                </a:r>
                <a:endParaRPr lang="fr-F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 rot="16200000">
                <a:off x="7964275" y="4317145"/>
                <a:ext cx="23802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Nb de pontes sur </a:t>
                </a:r>
                <a:b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pommier/puceron/jour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0" name="Ellipse 59"/>
            <p:cNvSpPr/>
            <p:nvPr/>
          </p:nvSpPr>
          <p:spPr>
            <a:xfrm>
              <a:off x="11402923" y="5313147"/>
              <a:ext cx="239383" cy="234289"/>
            </a:xfrm>
            <a:prstGeom prst="ellipse">
              <a:avLst/>
            </a:prstGeom>
            <a:solidFill>
              <a:srgbClr val="5280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108000" rtlCol="0" anchor="ctr"/>
            <a:lstStyle/>
            <a:p>
              <a:pPr algn="ctr"/>
              <a:r>
                <a:rPr lang="fr-FR" sz="1600" dirty="0"/>
                <a:t>n</a:t>
              </a:r>
            </a:p>
          </p:txBody>
        </p:sp>
        <p:sp>
          <p:nvSpPr>
            <p:cNvPr id="61" name="Étoile à 5 branches 60"/>
            <p:cNvSpPr/>
            <p:nvPr/>
          </p:nvSpPr>
          <p:spPr>
            <a:xfrm>
              <a:off x="10618686" y="5297827"/>
              <a:ext cx="285933" cy="264928"/>
            </a:xfrm>
            <a:prstGeom prst="star5">
              <a:avLst/>
            </a:prstGeom>
            <a:solidFill>
              <a:srgbClr val="E58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Étoile à 5 branches 61"/>
            <p:cNvSpPr/>
            <p:nvPr/>
          </p:nvSpPr>
          <p:spPr>
            <a:xfrm>
              <a:off x="11116990" y="5297417"/>
              <a:ext cx="285933" cy="264928"/>
            </a:xfrm>
            <a:prstGeom prst="star5">
              <a:avLst/>
            </a:prstGeom>
            <a:solidFill>
              <a:srgbClr val="E58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Triangle isocèle 63"/>
          <p:cNvSpPr/>
          <p:nvPr/>
        </p:nvSpPr>
        <p:spPr>
          <a:xfrm>
            <a:off x="2304418" y="5180842"/>
            <a:ext cx="235582" cy="209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grpSp>
        <p:nvGrpSpPr>
          <p:cNvPr id="75" name="Groupe 74"/>
          <p:cNvGrpSpPr/>
          <p:nvPr/>
        </p:nvGrpSpPr>
        <p:grpSpPr>
          <a:xfrm>
            <a:off x="3682556" y="2570310"/>
            <a:ext cx="4855543" cy="3256441"/>
            <a:chOff x="3682556" y="2661750"/>
            <a:chExt cx="4855543" cy="3256441"/>
          </a:xfrm>
        </p:grpSpPr>
        <p:grpSp>
          <p:nvGrpSpPr>
            <p:cNvPr id="71" name="Groupe 70"/>
            <p:cNvGrpSpPr/>
            <p:nvPr/>
          </p:nvGrpSpPr>
          <p:grpSpPr>
            <a:xfrm>
              <a:off x="3682556" y="2661750"/>
              <a:ext cx="4855543" cy="2984040"/>
              <a:chOff x="3682556" y="2661750"/>
              <a:chExt cx="4855543" cy="2984040"/>
            </a:xfrm>
          </p:grpSpPr>
          <p:grpSp>
            <p:nvGrpSpPr>
              <p:cNvPr id="33" name="Groupe 32"/>
              <p:cNvGrpSpPr/>
              <p:nvPr/>
            </p:nvGrpSpPr>
            <p:grpSpPr>
              <a:xfrm>
                <a:off x="3682556" y="2661750"/>
                <a:ext cx="4855543" cy="2984040"/>
                <a:chOff x="3803379" y="2683295"/>
                <a:chExt cx="4855543" cy="2984040"/>
              </a:xfrm>
            </p:grpSpPr>
            <p:pic>
              <p:nvPicPr>
                <p:cNvPr id="27" name="Image 26"/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-1" b="9787"/>
                <a:stretch/>
              </p:blipFill>
              <p:spPr>
                <a:xfrm>
                  <a:off x="4255396" y="3363335"/>
                  <a:ext cx="4403526" cy="2304000"/>
                </a:xfrm>
                <a:prstGeom prst="rect">
                  <a:avLst/>
                </a:prstGeom>
              </p:spPr>
            </p:pic>
            <p:sp>
              <p:nvSpPr>
                <p:cNvPr id="28" name="ZoneTexte 27"/>
                <p:cNvSpPr txBox="1"/>
                <p:nvPr/>
              </p:nvSpPr>
              <p:spPr>
                <a:xfrm rot="16200000">
                  <a:off x="2957955" y="4346567"/>
                  <a:ext cx="20601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Sévérité de maladie</a:t>
                  </a:r>
                  <a:endParaRPr lang="fr-FR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ZoneTexte 28"/>
                <p:cNvSpPr txBox="1"/>
                <p:nvPr/>
              </p:nvSpPr>
              <p:spPr>
                <a:xfrm>
                  <a:off x="5984472" y="2683295"/>
                  <a:ext cx="11412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TAVELURE</a:t>
                  </a:r>
                  <a:endParaRPr lang="fr-FR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7" name="Triangle isocèle 66"/>
              <p:cNvSpPr/>
              <p:nvPr/>
            </p:nvSpPr>
            <p:spPr>
              <a:xfrm>
                <a:off x="5086486" y="5330391"/>
                <a:ext cx="235582" cy="209387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68" name="Triangle isocèle 67"/>
              <p:cNvSpPr/>
              <p:nvPr/>
            </p:nvSpPr>
            <p:spPr>
              <a:xfrm>
                <a:off x="6057930" y="5325187"/>
                <a:ext cx="235582" cy="209387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69" name="Triangle isocèle 68"/>
              <p:cNvSpPr/>
              <p:nvPr/>
            </p:nvSpPr>
            <p:spPr>
              <a:xfrm>
                <a:off x="7039534" y="5325187"/>
                <a:ext cx="235582" cy="209387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70" name="Triangle isocèle 69"/>
              <p:cNvSpPr/>
              <p:nvPr/>
            </p:nvSpPr>
            <p:spPr>
              <a:xfrm>
                <a:off x="8034206" y="5325187"/>
                <a:ext cx="235582" cy="209387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  <p:sp>
          <p:nvSpPr>
            <p:cNvPr id="72" name="ZoneTexte 71"/>
            <p:cNvSpPr txBox="1"/>
            <p:nvPr/>
          </p:nvSpPr>
          <p:spPr>
            <a:xfrm>
              <a:off x="5818547" y="5547050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70A8D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R1</a:t>
              </a:r>
              <a:endParaRPr lang="fr-FR" dirty="0">
                <a:solidFill>
                  <a:srgbClr val="70A8D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6791563" y="5548859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70A8D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R2</a:t>
              </a:r>
              <a:endParaRPr lang="fr-FR" dirty="0">
                <a:solidFill>
                  <a:srgbClr val="70A8D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7572252" y="5547050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70A8D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R1 + 2</a:t>
              </a:r>
              <a:endParaRPr lang="fr-FR" dirty="0">
                <a:solidFill>
                  <a:srgbClr val="70A8D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6" name="Imag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0467" y="1716997"/>
            <a:ext cx="406019" cy="4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5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Gestion des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905286" y="1071215"/>
            <a:ext cx="1564171" cy="77208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6550223"/>
            <a:ext cx="4301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Travaux IHS Angers et PSH Avignon, projet </a:t>
            </a:r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CapZeroPhyto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FBA2EF-CE44-BC41-9D73-E86E2676B4A2}"/>
              </a:ext>
            </a:extLst>
          </p:cNvPr>
          <p:cNvSpPr txBox="1"/>
          <p:nvPr/>
        </p:nvSpPr>
        <p:spPr>
          <a:xfrm>
            <a:off x="2181333" y="1783777"/>
            <a:ext cx="234887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600" kern="0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vergers expérimentaux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4735684" y="693804"/>
            <a:ext cx="39195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méliorer l’immunité des plantes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6026" y="1271239"/>
            <a:ext cx="334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Intérêt de combiner les leviers</a:t>
            </a:r>
          </a:p>
        </p:txBody>
      </p:sp>
      <p:pic>
        <p:nvPicPr>
          <p:cNvPr id="76" name="Imag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467" y="1716997"/>
            <a:ext cx="406019" cy="43097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024128" y="2442373"/>
            <a:ext cx="5671349" cy="3779568"/>
            <a:chOff x="1024128" y="2682108"/>
            <a:chExt cx="5671349" cy="3779568"/>
          </a:xfrm>
        </p:grpSpPr>
        <p:grpSp>
          <p:nvGrpSpPr>
            <p:cNvPr id="77" name="Groupe 76"/>
            <p:cNvGrpSpPr/>
            <p:nvPr/>
          </p:nvGrpSpPr>
          <p:grpSpPr>
            <a:xfrm>
              <a:off x="1540770" y="5723570"/>
              <a:ext cx="1939744" cy="338554"/>
              <a:chOff x="1657565" y="5923960"/>
              <a:chExt cx="1939744" cy="338554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1887482" y="5923960"/>
                <a:ext cx="170982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Pommier sensible </a:t>
                </a:r>
                <a:endParaRPr lang="fr-FR" sz="1600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1657565" y="5993031"/>
                <a:ext cx="200859" cy="200412"/>
              </a:xfrm>
              <a:prstGeom prst="rect">
                <a:avLst/>
              </a:prstGeom>
              <a:solidFill>
                <a:srgbClr val="D9D9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0" name="Groupe 79"/>
            <p:cNvGrpSpPr/>
            <p:nvPr/>
          </p:nvGrpSpPr>
          <p:grpSpPr>
            <a:xfrm>
              <a:off x="3578246" y="5733172"/>
              <a:ext cx="3117231" cy="338554"/>
              <a:chOff x="4067585" y="5924358"/>
              <a:chExt cx="3117231" cy="338554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4067585" y="5983827"/>
                <a:ext cx="200859" cy="200412"/>
              </a:xfrm>
              <a:prstGeom prst="rect">
                <a:avLst/>
              </a:prstGeom>
              <a:solidFill>
                <a:srgbClr val="9DC3E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361479" y="5924358"/>
                <a:ext cx="28233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>
                    <a:latin typeface="Calibri" panose="020F0502020204030204" pitchFamily="34" charset="0"/>
                    <a:cs typeface="Calibri" panose="020F0502020204030204" pitchFamily="34" charset="0"/>
                  </a:rPr>
                  <a:t>Pommier </a:t>
                </a:r>
                <a:r>
                  <a:rPr lang="fr-FR" sz="160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à résistance partielle </a:t>
                </a:r>
                <a:endParaRPr lang="fr-F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3" name="Groupe 82"/>
            <p:cNvGrpSpPr/>
            <p:nvPr/>
          </p:nvGrpSpPr>
          <p:grpSpPr>
            <a:xfrm>
              <a:off x="2339226" y="6123122"/>
              <a:ext cx="955730" cy="338554"/>
              <a:chOff x="4943959" y="6325637"/>
              <a:chExt cx="955730" cy="338554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5237328" y="6325637"/>
                <a:ext cx="66236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SDP 1</a:t>
                </a:r>
                <a:endParaRPr lang="fr-FR" sz="1600" dirty="0"/>
              </a:p>
            </p:txBody>
          </p:sp>
          <p:sp>
            <p:nvSpPr>
              <p:cNvPr id="85" name="Triangle isocèle 84"/>
              <p:cNvSpPr/>
              <p:nvPr/>
            </p:nvSpPr>
            <p:spPr>
              <a:xfrm>
                <a:off x="4943959" y="6399263"/>
                <a:ext cx="216977" cy="222080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  <p:grpSp>
          <p:nvGrpSpPr>
            <p:cNvPr id="86" name="Groupe 85"/>
            <p:cNvGrpSpPr/>
            <p:nvPr/>
          </p:nvGrpSpPr>
          <p:grpSpPr>
            <a:xfrm>
              <a:off x="3724737" y="6114305"/>
              <a:ext cx="955730" cy="338554"/>
              <a:chOff x="4943959" y="6325637"/>
              <a:chExt cx="955730" cy="338554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5237328" y="6325637"/>
                <a:ext cx="66236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SDP 2</a:t>
                </a:r>
                <a:endParaRPr lang="fr-FR" sz="1600" dirty="0"/>
              </a:p>
            </p:txBody>
          </p:sp>
          <p:sp>
            <p:nvSpPr>
              <p:cNvPr id="88" name="Triangle isocèle 87"/>
              <p:cNvSpPr/>
              <p:nvPr/>
            </p:nvSpPr>
            <p:spPr>
              <a:xfrm>
                <a:off x="4943959" y="6399263"/>
                <a:ext cx="216977" cy="222080"/>
              </a:xfrm>
              <a:prstGeom prst="triangle">
                <a:avLst/>
              </a:prstGeom>
              <a:solidFill>
                <a:srgbClr val="BC8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  <p:grpSp>
          <p:nvGrpSpPr>
            <p:cNvPr id="5" name="Groupe 4"/>
            <p:cNvGrpSpPr/>
            <p:nvPr/>
          </p:nvGrpSpPr>
          <p:grpSpPr>
            <a:xfrm>
              <a:off x="1024128" y="2682108"/>
              <a:ext cx="4953299" cy="3011890"/>
              <a:chOff x="1024128" y="2682108"/>
              <a:chExt cx="4953299" cy="3011890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1024128" y="2682108"/>
                <a:ext cx="4953299" cy="2710968"/>
                <a:chOff x="979580" y="2935018"/>
                <a:chExt cx="4953299" cy="2710968"/>
              </a:xfrm>
            </p:grpSpPr>
            <p:pic>
              <p:nvPicPr>
                <p:cNvPr id="2" name="Image 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7613" y="3085706"/>
                  <a:ext cx="4575266" cy="2560280"/>
                </a:xfrm>
                <a:prstGeom prst="rect">
                  <a:avLst/>
                </a:prstGeom>
              </p:spPr>
            </p:pic>
            <p:sp>
              <p:nvSpPr>
                <p:cNvPr id="56" name="ZoneTexte 55"/>
                <p:cNvSpPr txBox="1"/>
                <p:nvPr/>
              </p:nvSpPr>
              <p:spPr>
                <a:xfrm rot="16200000">
                  <a:off x="134156" y="4247892"/>
                  <a:ext cx="20601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Sévérité de maladie</a:t>
                  </a:r>
                  <a:endParaRPr lang="fr-FR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ZoneTexte 56"/>
                <p:cNvSpPr txBox="1"/>
                <p:nvPr/>
              </p:nvSpPr>
              <p:spPr>
                <a:xfrm>
                  <a:off x="3082306" y="2935018"/>
                  <a:ext cx="11412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TAVELURE</a:t>
                  </a:r>
                  <a:endParaRPr lang="fr-FR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9" name="ZoneTexte 88"/>
              <p:cNvSpPr txBox="1"/>
              <p:nvPr/>
            </p:nvSpPr>
            <p:spPr>
              <a:xfrm>
                <a:off x="3053794" y="5322857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70A8D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R1</a:t>
                </a:r>
                <a:endParaRPr lang="fr-FR" dirty="0">
                  <a:solidFill>
                    <a:srgbClr val="70A8DA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ZoneTexte 89"/>
              <p:cNvSpPr txBox="1"/>
              <p:nvPr/>
            </p:nvSpPr>
            <p:spPr>
              <a:xfrm>
                <a:off x="4026810" y="5324666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70A8D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R2</a:t>
                </a:r>
                <a:endParaRPr lang="fr-FR" dirty="0">
                  <a:solidFill>
                    <a:srgbClr val="70A8DA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ZoneTexte 90"/>
              <p:cNvSpPr txBox="1"/>
              <p:nvPr/>
            </p:nvSpPr>
            <p:spPr>
              <a:xfrm>
                <a:off x="4807499" y="5322857"/>
                <a:ext cx="764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70A8D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R1 + 2</a:t>
                </a:r>
                <a:endParaRPr lang="fr-FR" dirty="0">
                  <a:solidFill>
                    <a:srgbClr val="70A8DA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Triangle isocèle 91"/>
            <p:cNvSpPr/>
            <p:nvPr/>
          </p:nvSpPr>
          <p:spPr>
            <a:xfrm>
              <a:off x="2223003" y="5067831"/>
              <a:ext cx="216977" cy="222080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93" name="Triangle isocèle 92"/>
            <p:cNvSpPr/>
            <p:nvPr/>
          </p:nvSpPr>
          <p:spPr>
            <a:xfrm>
              <a:off x="2487382" y="5067450"/>
              <a:ext cx="216977" cy="222080"/>
            </a:xfrm>
            <a:prstGeom prst="triangle">
              <a:avLst/>
            </a:prstGeom>
            <a:solidFill>
              <a:srgbClr val="BC8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BC8F00"/>
                </a:solidFill>
              </a:endParaRPr>
            </a:p>
          </p:txBody>
        </p:sp>
        <p:sp>
          <p:nvSpPr>
            <p:cNvPr id="94" name="Triangle isocèle 93"/>
            <p:cNvSpPr/>
            <p:nvPr/>
          </p:nvSpPr>
          <p:spPr>
            <a:xfrm>
              <a:off x="3216135" y="5067831"/>
              <a:ext cx="216977" cy="222080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95" name="Triangle isocèle 94"/>
            <p:cNvSpPr/>
            <p:nvPr/>
          </p:nvSpPr>
          <p:spPr>
            <a:xfrm>
              <a:off x="3480514" y="5067450"/>
              <a:ext cx="216977" cy="222080"/>
            </a:xfrm>
            <a:prstGeom prst="triangle">
              <a:avLst/>
            </a:prstGeom>
            <a:solidFill>
              <a:srgbClr val="BC8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BC8F00"/>
                </a:solidFill>
              </a:endParaRPr>
            </a:p>
          </p:txBody>
        </p:sp>
        <p:sp>
          <p:nvSpPr>
            <p:cNvPr id="96" name="Triangle isocèle 95"/>
            <p:cNvSpPr/>
            <p:nvPr/>
          </p:nvSpPr>
          <p:spPr>
            <a:xfrm>
              <a:off x="4199111" y="5067831"/>
              <a:ext cx="216977" cy="222080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97" name="Triangle isocèle 96"/>
            <p:cNvSpPr/>
            <p:nvPr/>
          </p:nvSpPr>
          <p:spPr>
            <a:xfrm>
              <a:off x="4463490" y="5067450"/>
              <a:ext cx="216977" cy="222080"/>
            </a:xfrm>
            <a:prstGeom prst="triangle">
              <a:avLst/>
            </a:prstGeom>
            <a:solidFill>
              <a:srgbClr val="BC8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BC8F00"/>
                </a:solidFill>
              </a:endParaRPr>
            </a:p>
          </p:txBody>
        </p:sp>
        <p:sp>
          <p:nvSpPr>
            <p:cNvPr id="98" name="Triangle isocèle 97"/>
            <p:cNvSpPr/>
            <p:nvPr/>
          </p:nvSpPr>
          <p:spPr>
            <a:xfrm>
              <a:off x="5207968" y="5065398"/>
              <a:ext cx="216977" cy="222080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99" name="Triangle isocèle 98"/>
            <p:cNvSpPr/>
            <p:nvPr/>
          </p:nvSpPr>
          <p:spPr>
            <a:xfrm>
              <a:off x="5472347" y="5065017"/>
              <a:ext cx="216977" cy="222080"/>
            </a:xfrm>
            <a:prstGeom prst="triangle">
              <a:avLst/>
            </a:prstGeom>
            <a:solidFill>
              <a:srgbClr val="BC8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BC8F00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724737" y="2811705"/>
            <a:ext cx="4744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 d’effets concluants des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essais 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variétés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très sensibles 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combinant SDP, UV-C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et/ou diète 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fr-FR" dirty="0"/>
          </a:p>
        </p:txBody>
      </p:sp>
      <p:sp>
        <p:nvSpPr>
          <p:cNvPr id="9" name="Flèche droite 8"/>
          <p:cNvSpPr/>
          <p:nvPr/>
        </p:nvSpPr>
        <p:spPr>
          <a:xfrm>
            <a:off x="7687545" y="4641754"/>
            <a:ext cx="731520" cy="26416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566572" y="4252125"/>
            <a:ext cx="2677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2E88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Co-conception </a:t>
            </a:r>
            <a:r>
              <a:rPr lang="fr-FR" dirty="0">
                <a:solidFill>
                  <a:srgbClr val="2E88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dirty="0" smtClean="0">
                <a:solidFill>
                  <a:srgbClr val="2E88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vergers</a:t>
            </a:r>
          </a:p>
          <a:p>
            <a:pPr algn="ctr"/>
            <a:r>
              <a:rPr lang="fr-FR" dirty="0">
                <a:solidFill>
                  <a:srgbClr val="2E88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dirty="0" smtClean="0">
                <a:solidFill>
                  <a:srgbClr val="2E88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Avignon et Angers </a:t>
            </a:r>
          </a:p>
          <a:p>
            <a:pPr algn="ctr"/>
            <a:r>
              <a:rPr lang="fr-FR" dirty="0" smtClean="0">
                <a:solidFill>
                  <a:srgbClr val="2E88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évaluer des combinaisons de leviers</a:t>
            </a:r>
            <a:endParaRPr lang="fr-FR" dirty="0">
              <a:solidFill>
                <a:srgbClr val="2E886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182" y="1702730"/>
            <a:ext cx="733529" cy="5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3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Gestion des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905286" y="1071215"/>
            <a:ext cx="1564171" cy="77208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6550223"/>
            <a:ext cx="329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Travaux PSH Avignon, projet </a:t>
            </a:r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CapZeroPhyto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4735684" y="693804"/>
            <a:ext cx="39195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méliorer l’immunité des plantes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6026" y="1271239"/>
            <a:ext cx="334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Intérêt de combiner les leviers</a:t>
            </a:r>
          </a:p>
        </p:txBody>
      </p:sp>
      <p:pic>
        <p:nvPicPr>
          <p:cNvPr id="76" name="Imag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201" y="1733014"/>
            <a:ext cx="406019" cy="43097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117" y="1656585"/>
            <a:ext cx="461050" cy="5073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5941" y="1767725"/>
            <a:ext cx="282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Verger zéro phyto à Avignon</a:t>
            </a:r>
            <a:endParaRPr lang="fr-FR" dirty="0"/>
          </a:p>
        </p:txBody>
      </p:sp>
      <p:pic>
        <p:nvPicPr>
          <p:cNvPr id="17" name="Image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84" y="2591958"/>
            <a:ext cx="2330979" cy="39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4091445" y="2644453"/>
            <a:ext cx="641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NORD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023608" y="2669194"/>
            <a:ext cx="4924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SUD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56604" y="2781672"/>
            <a:ext cx="3263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Orientation </a:t>
            </a:r>
            <a:r>
              <a:rPr lang="fr-F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Nord-Sud pour maximiser exposition du verger à l’ensoleillement </a:t>
            </a:r>
            <a:r>
              <a:rPr lang="fr-FR" sz="1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minimiser l’exposition au vent dominant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604" y="4182963"/>
            <a:ext cx="4078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blocs pour répéter les combinaisons et s’affranchir de l’hétérogénéité de terrain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3190" y="5243482"/>
            <a:ext cx="36652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variétés de pommiers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et 1 variété de pêcher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inclure de la variabilité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génétique mais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faciliter la gestion</a:t>
            </a:r>
            <a:endParaRPr lang="fr-FR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17813" y="2029448"/>
            <a:ext cx="3828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Forme plate : lumière diffuse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Implantation de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plantes de service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Croissance de l’arbre et qualité des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fruits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Forme plate : mécanisation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Efficience application produits et UVC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Taille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Récolte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Biaxe : régulation de la croissance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Régulation de la vigueur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Moins d’attractivité des pucerons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3348073" y="3004738"/>
            <a:ext cx="579120" cy="4114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4006216" y="3053724"/>
            <a:ext cx="674251" cy="13968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4006534" y="3922972"/>
            <a:ext cx="649085" cy="58938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4019117" y="4565755"/>
            <a:ext cx="636502" cy="17747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018798" y="4637811"/>
            <a:ext cx="636821" cy="94199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3927193" y="5705257"/>
            <a:ext cx="808491" cy="191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883476" y="5482777"/>
            <a:ext cx="559432" cy="872303"/>
          </a:xfrm>
          <a:prstGeom prst="rect">
            <a:avLst/>
          </a:prstGeom>
          <a:noFill/>
          <a:ln w="38100">
            <a:solidFill>
              <a:srgbClr val="2E88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6599204" y="3004738"/>
            <a:ext cx="1457676" cy="823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2" name="Imag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10" y="5262585"/>
            <a:ext cx="1922034" cy="1441526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10750617" y="5550274"/>
            <a:ext cx="126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Visite verger producteur (13)</a:t>
            </a:r>
          </a:p>
          <a:p>
            <a:r>
              <a:rPr lang="fr-FR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 février 2020</a:t>
            </a:r>
            <a:endParaRPr lang="fr-FR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8220" y="2781672"/>
            <a:ext cx="1859280" cy="95974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4808220" y="3741420"/>
            <a:ext cx="1859280" cy="87067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4808220" y="4604241"/>
            <a:ext cx="1859280" cy="87067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4808220" y="5482777"/>
            <a:ext cx="1859280" cy="87067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6496408" y="3818929"/>
            <a:ext cx="105052" cy="104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83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4" grpId="0" animBg="1"/>
      <p:bldP spid="43" grpId="0"/>
      <p:bldP spid="5" grpId="0" animBg="1"/>
      <p:bldP spid="30" grpId="0" animBg="1"/>
      <p:bldP spid="32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rgbClr val="009999"/>
                </a:solidFill>
              </a:rPr>
              <a:t/>
            </a:r>
            <a:br>
              <a:rPr lang="fr-FR" sz="2000" dirty="0" smtClean="0">
                <a:solidFill>
                  <a:srgbClr val="009999"/>
                </a:solidFill>
              </a:rPr>
            </a:b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aller plus loin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4128" y="1086573"/>
            <a:ext cx="6672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9999"/>
                </a:solidFill>
              </a:rPr>
              <a:t>Pour répondre aux </a:t>
            </a:r>
            <a:r>
              <a:rPr lang="fr-FR" sz="2400" b="1" u="sng" dirty="0" smtClean="0">
                <a:solidFill>
                  <a:srgbClr val="009999"/>
                </a:solidFill>
              </a:rPr>
              <a:t>enjeux</a:t>
            </a:r>
            <a:r>
              <a:rPr lang="fr-FR" sz="2400" dirty="0" smtClean="0">
                <a:solidFill>
                  <a:srgbClr val="009999"/>
                </a:solidFill>
              </a:rPr>
              <a:t> de la </a:t>
            </a:r>
            <a:r>
              <a:rPr lang="fr-FR" sz="2400" b="1" dirty="0" smtClean="0">
                <a:solidFill>
                  <a:srgbClr val="009999"/>
                </a:solidFill>
              </a:rPr>
              <a:t>production</a:t>
            </a:r>
            <a:r>
              <a:rPr lang="fr-FR" sz="2400" dirty="0" smtClean="0">
                <a:solidFill>
                  <a:srgbClr val="009999"/>
                </a:solidFill>
              </a:rPr>
              <a:t> fruitière</a:t>
            </a:r>
            <a:endParaRPr lang="fr-FR" sz="2400" dirty="0"/>
          </a:p>
        </p:txBody>
      </p:sp>
      <p:sp>
        <p:nvSpPr>
          <p:cNvPr id="6" name="Virage 5"/>
          <p:cNvSpPr/>
          <p:nvPr/>
        </p:nvSpPr>
        <p:spPr>
          <a:xfrm rot="10800000">
            <a:off x="3719591" y="1565599"/>
            <a:ext cx="364211" cy="850437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Virage 6"/>
          <p:cNvSpPr/>
          <p:nvPr/>
        </p:nvSpPr>
        <p:spPr>
          <a:xfrm rot="10800000" flipH="1">
            <a:off x="4251700" y="1565598"/>
            <a:ext cx="1417782" cy="850437"/>
          </a:xfrm>
          <a:prstGeom prst="bentArrow">
            <a:avLst>
              <a:gd name="adj1" fmla="val 10421"/>
              <a:gd name="adj2" fmla="val 11332"/>
              <a:gd name="adj3" fmla="val 14977"/>
              <a:gd name="adj4" fmla="val 4375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9482" y="2022147"/>
            <a:ext cx="4209709" cy="46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S’adapter aux changements climatiques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8478" y="2022147"/>
            <a:ext cx="32443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solidFill>
                  <a:srgbClr val="42BA97"/>
                </a:solidFill>
              </a:rPr>
              <a:t>Gérer les bioagresseurs en limitant au maximum l’utilisation de pesticides de synthèse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1574932" y="3512840"/>
            <a:ext cx="747128" cy="112115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456688" y="3512840"/>
            <a:ext cx="780019" cy="10669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958100" y="2605602"/>
            <a:ext cx="798803" cy="202839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983750" y="2605602"/>
            <a:ext cx="749545" cy="1974147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26428" y="4724149"/>
            <a:ext cx="1471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Améliorer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l’immunité des plantes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642203" y="4724149"/>
            <a:ext cx="2921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Créer des conditions défavorables à l’installation des bioagresseurs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6192735" y="4724149"/>
            <a:ext cx="128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Répartir </a:t>
            </a:r>
          </a:p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les risques 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248657" y="4724149"/>
            <a:ext cx="128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Se protéger des aléas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901696" y="3697924"/>
            <a:ext cx="19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Quelles stratégies ?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24128" y="253699"/>
            <a:ext cx="9720072" cy="1017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SYSTEMES EN RUPTURE</a:t>
            </a:r>
          </a:p>
          <a:p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Gestion des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2" y="2518854"/>
            <a:ext cx="2434117" cy="1969977"/>
          </a:xfrm>
          <a:prstGeom prst="rect">
            <a:avLst/>
          </a:prstGeom>
        </p:spPr>
      </p:pic>
      <p:pic>
        <p:nvPicPr>
          <p:cNvPr id="71" name="Picture 71" descr="cartel 1 vue du cie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98" y="3526501"/>
            <a:ext cx="4178334" cy="2810946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" name="Text Box 72"/>
          <p:cNvSpPr txBox="1">
            <a:spLocks noChangeArrowheads="1"/>
          </p:cNvSpPr>
          <p:nvPr/>
        </p:nvSpPr>
        <p:spPr bwMode="auto">
          <a:xfrm rot="16200000">
            <a:off x="7059889" y="5056361"/>
            <a:ext cx="2250411" cy="31175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CB49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Crédit photo : T. Nicolas</a:t>
            </a: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 rot="21391013">
            <a:off x="4098184" y="4271091"/>
            <a:ext cx="3833544" cy="1893835"/>
          </a:xfrm>
          <a:prstGeom prst="ellips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CB49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/>
          </a:p>
        </p:txBody>
      </p:sp>
      <p:sp>
        <p:nvSpPr>
          <p:cNvPr id="74" name="Oval 74"/>
          <p:cNvSpPr>
            <a:spLocks noChangeArrowheads="1"/>
          </p:cNvSpPr>
          <p:nvPr/>
        </p:nvSpPr>
        <p:spPr bwMode="auto">
          <a:xfrm rot="21391013">
            <a:off x="4208711" y="4330969"/>
            <a:ext cx="3557129" cy="1659555"/>
          </a:xfrm>
          <a:prstGeom prst="ellipse">
            <a:avLst/>
          </a:prstGeom>
          <a:noFill/>
          <a:ln w="28575" algn="ctr">
            <a:solidFill>
              <a:srgbClr val="F54B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CB49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/>
          </a:p>
        </p:txBody>
      </p:sp>
      <p:sp>
        <p:nvSpPr>
          <p:cNvPr id="75" name="Oval 75"/>
          <p:cNvSpPr>
            <a:spLocks noChangeArrowheads="1"/>
          </p:cNvSpPr>
          <p:nvPr/>
        </p:nvSpPr>
        <p:spPr bwMode="auto">
          <a:xfrm rot="21391013">
            <a:off x="4365931" y="4367455"/>
            <a:ext cx="3291136" cy="1443199"/>
          </a:xfrm>
          <a:prstGeom prst="ellipse">
            <a:avLst/>
          </a:prstGeom>
          <a:noFill/>
          <a:ln w="28575" algn="ctr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CB49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/>
          </a:p>
        </p:txBody>
      </p:sp>
      <p:sp>
        <p:nvSpPr>
          <p:cNvPr id="76" name="Oval 76"/>
          <p:cNvSpPr>
            <a:spLocks noChangeArrowheads="1"/>
          </p:cNvSpPr>
          <p:nvPr/>
        </p:nvSpPr>
        <p:spPr bwMode="auto">
          <a:xfrm rot="21391013">
            <a:off x="4492554" y="4382416"/>
            <a:ext cx="2966359" cy="1239350"/>
          </a:xfrm>
          <a:prstGeom prst="ellipse">
            <a:avLst/>
          </a:prstGeom>
          <a:solidFill>
            <a:srgbClr val="D3CED1">
              <a:alpha val="39999"/>
            </a:srgbClr>
          </a:solidFill>
          <a:ln w="88900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CB49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/>
          </a:p>
        </p:txBody>
      </p:sp>
      <p:cxnSp>
        <p:nvCxnSpPr>
          <p:cNvPr id="77" name="AutoShape 77"/>
          <p:cNvCxnSpPr>
            <a:cxnSpLocks noChangeShapeType="1"/>
          </p:cNvCxnSpPr>
          <p:nvPr/>
        </p:nvCxnSpPr>
        <p:spPr bwMode="auto">
          <a:xfrm flipH="1" flipV="1">
            <a:off x="3164807" y="5076719"/>
            <a:ext cx="1057951" cy="313291"/>
          </a:xfrm>
          <a:prstGeom prst="straightConnector1">
            <a:avLst/>
          </a:prstGeom>
          <a:noFill/>
          <a:ln w="28575" algn="ctr">
            <a:solidFill>
              <a:srgbClr val="F54B66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AutoShape 79"/>
          <p:cNvCxnSpPr>
            <a:cxnSpLocks noChangeShapeType="1"/>
          </p:cNvCxnSpPr>
          <p:nvPr/>
        </p:nvCxnSpPr>
        <p:spPr bwMode="auto">
          <a:xfrm flipH="1" flipV="1">
            <a:off x="3067581" y="3099888"/>
            <a:ext cx="1818694" cy="1772784"/>
          </a:xfrm>
          <a:prstGeom prst="straightConnector1">
            <a:avLst/>
          </a:prstGeom>
          <a:noFill/>
          <a:ln w="28575" algn="ctr">
            <a:solidFill>
              <a:srgbClr val="BDB5BA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AutoShape 80"/>
          <p:cNvCxnSpPr>
            <a:cxnSpLocks noChangeShapeType="1"/>
          </p:cNvCxnSpPr>
          <p:nvPr/>
        </p:nvCxnSpPr>
        <p:spPr bwMode="auto">
          <a:xfrm flipV="1">
            <a:off x="7710596" y="5530044"/>
            <a:ext cx="1445293" cy="124087"/>
          </a:xfrm>
          <a:prstGeom prst="straightConnector1">
            <a:avLst/>
          </a:prstGeom>
          <a:noFill/>
          <a:ln w="28575" algn="ctr">
            <a:solidFill>
              <a:srgbClr val="FFC0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AutoShape 81"/>
          <p:cNvCxnSpPr>
            <a:cxnSpLocks noChangeShapeType="1"/>
          </p:cNvCxnSpPr>
          <p:nvPr/>
        </p:nvCxnSpPr>
        <p:spPr bwMode="auto">
          <a:xfrm flipH="1" flipV="1">
            <a:off x="5896245" y="3232174"/>
            <a:ext cx="171365" cy="1731129"/>
          </a:xfrm>
          <a:prstGeom prst="straightConnector1">
            <a:avLst/>
          </a:prstGeom>
          <a:noFill/>
          <a:ln w="28575" algn="ctr">
            <a:solidFill>
              <a:srgbClr val="353837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AutoShape 82"/>
          <p:cNvCxnSpPr>
            <a:cxnSpLocks noChangeShapeType="1"/>
          </p:cNvCxnSpPr>
          <p:nvPr/>
        </p:nvCxnSpPr>
        <p:spPr bwMode="auto">
          <a:xfrm flipV="1">
            <a:off x="5040997" y="3251092"/>
            <a:ext cx="578348" cy="1343350"/>
          </a:xfrm>
          <a:prstGeom prst="straightConnector1">
            <a:avLst/>
          </a:prstGeom>
          <a:noFill/>
          <a:ln w="28575" algn="ctr">
            <a:solidFill>
              <a:srgbClr val="353837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AutoShape 83"/>
          <p:cNvCxnSpPr>
            <a:cxnSpLocks noChangeShapeType="1"/>
          </p:cNvCxnSpPr>
          <p:nvPr/>
        </p:nvCxnSpPr>
        <p:spPr bwMode="auto">
          <a:xfrm flipH="1" flipV="1">
            <a:off x="6169982" y="3242915"/>
            <a:ext cx="629103" cy="1876664"/>
          </a:xfrm>
          <a:prstGeom prst="straightConnector1">
            <a:avLst/>
          </a:prstGeom>
          <a:noFill/>
          <a:ln w="28575" algn="ctr">
            <a:solidFill>
              <a:srgbClr val="353837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3" name="Picture 10" descr="20190130_10012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0155" y="2140331"/>
            <a:ext cx="567170" cy="6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C8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3CB49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CB497"/>
                  </a:outerShdw>
                </a:effectLst>
              </a14:hiddenEffects>
            </a:ext>
          </a:extLst>
        </p:spPr>
      </p:pic>
      <p:pic>
        <p:nvPicPr>
          <p:cNvPr id="84" name="Picture 11" descr="20190130_10032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288" y="2097802"/>
            <a:ext cx="718117" cy="64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C8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3CB49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CB497"/>
                  </a:outerShdw>
                </a:effectLst>
              </a14:hiddenEffects>
            </a:ext>
          </a:extLst>
        </p:spPr>
      </p:pic>
      <p:pic>
        <p:nvPicPr>
          <p:cNvPr id="85" name="Picture 12" descr="cartel 2 Bande Fleurie bioreco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022" y="2106455"/>
            <a:ext cx="702877" cy="64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C8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3CB49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CB497"/>
                  </a:outerShdw>
                </a:effectLst>
              </a14:hiddenEffects>
            </a:ext>
          </a:extLst>
        </p:spPr>
      </p:pic>
      <p:pic>
        <p:nvPicPr>
          <p:cNvPr id="86" name="Picture 13" descr="cartel 2 voire cartel 3 haies 200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251" y="2118149"/>
            <a:ext cx="722618" cy="62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C8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3CB49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CB497"/>
                  </a:outerShdw>
                </a:effectLst>
              </a14:hiddenEffects>
            </a:ext>
          </a:extLst>
        </p:spPr>
      </p:pic>
      <p:pic>
        <p:nvPicPr>
          <p:cNvPr id="87" name="Picture 14" descr="20190130_09590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128" y="2122223"/>
            <a:ext cx="764406" cy="62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C8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3CB49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CB497"/>
                  </a:outerShdw>
                </a:effectLst>
              </a14:hiddenEffects>
            </a:ext>
          </a:extLst>
        </p:spPr>
      </p:pic>
      <p:sp>
        <p:nvSpPr>
          <p:cNvPr id="88" name="Text Box 24"/>
          <p:cNvSpPr txBox="1">
            <a:spLocks noChangeArrowheads="1"/>
          </p:cNvSpPr>
          <p:nvPr/>
        </p:nvSpPr>
        <p:spPr bwMode="auto">
          <a:xfrm>
            <a:off x="4337858" y="2817917"/>
            <a:ext cx="3794047" cy="3698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Lutte biologique par conservation </a:t>
            </a:r>
          </a:p>
        </p:txBody>
      </p:sp>
      <p:sp>
        <p:nvSpPr>
          <p:cNvPr id="89" name="Text Box 88"/>
          <p:cNvSpPr txBox="1">
            <a:spLocks noChangeArrowheads="1"/>
          </p:cNvSpPr>
          <p:nvPr/>
        </p:nvSpPr>
        <p:spPr bwMode="auto">
          <a:xfrm>
            <a:off x="242617" y="2149004"/>
            <a:ext cx="3277021" cy="5855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i="0" u="none" strike="noStrike" cap="none" normalizeH="0" baseline="0" dirty="0" smtClean="0">
                <a:ln>
                  <a:noFill/>
                </a:ln>
                <a:effectLst/>
                <a:latin typeface="Open Sans" panose="020B0606030504020204" pitchFamily="34" charset="0"/>
              </a:rPr>
              <a:t>Zone centrale : choix variétaux, diversité et agencement spatial, contrôle cultural...</a:t>
            </a:r>
            <a:endParaRPr kumimoji="0" lang="fr-FR" altLang="fr-FR" sz="160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cxnSp>
        <p:nvCxnSpPr>
          <p:cNvPr id="90" name="AutoShape 78"/>
          <p:cNvCxnSpPr>
            <a:cxnSpLocks noChangeShapeType="1"/>
          </p:cNvCxnSpPr>
          <p:nvPr/>
        </p:nvCxnSpPr>
        <p:spPr bwMode="auto">
          <a:xfrm flipV="1">
            <a:off x="7629329" y="4367233"/>
            <a:ext cx="1385794" cy="657013"/>
          </a:xfrm>
          <a:prstGeom prst="straightConnector1">
            <a:avLst/>
          </a:prstGeom>
          <a:noFill/>
          <a:ln w="28575" algn="ctr">
            <a:solidFill>
              <a:srgbClr val="92D05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Rectangle 90"/>
          <p:cNvSpPr/>
          <p:nvPr/>
        </p:nvSpPr>
        <p:spPr>
          <a:xfrm rot="16200000">
            <a:off x="-453435" y="3384946"/>
            <a:ext cx="15589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8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Dessins </a:t>
            </a:r>
            <a:r>
              <a:rPr lang="fr-FR" sz="800" dirty="0">
                <a:solidFill>
                  <a:srgbClr val="000000"/>
                </a:solidFill>
                <a:latin typeface="Open Sans" panose="020B0606030504020204" pitchFamily="34" charset="0"/>
              </a:rPr>
              <a:t>: © INRA C. Ulrich </a:t>
            </a:r>
            <a:endParaRPr lang="fr-FR" sz="800" dirty="0"/>
          </a:p>
        </p:txBody>
      </p:sp>
      <p:sp>
        <p:nvSpPr>
          <p:cNvPr id="92" name="Text Box 32"/>
          <p:cNvSpPr txBox="1">
            <a:spLocks noChangeArrowheads="1"/>
          </p:cNvSpPr>
          <p:nvPr/>
        </p:nvSpPr>
        <p:spPr bwMode="auto">
          <a:xfrm>
            <a:off x="9250196" y="5180557"/>
            <a:ext cx="2591190" cy="6989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effectLst/>
                <a:latin typeface="Open Sans" panose="020B0606030504020204" pitchFamily="34" charset="0"/>
              </a:rPr>
              <a:t>Barrière végétale et ressources</a:t>
            </a:r>
            <a:r>
              <a:rPr kumimoji="0" lang="fr-FR" altLang="fr-FR" sz="1600" b="0" i="0" u="none" strike="noStrike" cap="none" normalizeH="0" dirty="0" smtClean="0">
                <a:ln>
                  <a:noFill/>
                </a:ln>
                <a:effectLst/>
                <a:latin typeface="Open Sans" panose="020B0606030504020204" pitchFamily="34" charset="0"/>
              </a:rPr>
              <a:t> pour les auxiliaires</a:t>
            </a:r>
            <a:endParaRPr kumimoji="0" lang="fr-FR" altLang="fr-FR" sz="1600" b="0" i="0" u="none" strike="noStrike" cap="none" normalizeH="0" baseline="0" dirty="0" smtClean="0">
              <a:ln>
                <a:noFill/>
              </a:ln>
              <a:effectLst/>
              <a:latin typeface="Open Sans" panose="020B0606030504020204" pitchFamily="34" charset="0"/>
            </a:endParaRPr>
          </a:p>
        </p:txBody>
      </p:sp>
      <p:sp>
        <p:nvSpPr>
          <p:cNvPr id="93" name="Text Box 43"/>
          <p:cNvSpPr txBox="1">
            <a:spLocks noChangeArrowheads="1"/>
          </p:cNvSpPr>
          <p:nvPr/>
        </p:nvSpPr>
        <p:spPr bwMode="auto">
          <a:xfrm>
            <a:off x="210180" y="4503596"/>
            <a:ext cx="2872853" cy="886414"/>
          </a:xfrm>
          <a:prstGeom prst="rect">
            <a:avLst/>
          </a:prstGeom>
          <a:solidFill>
            <a:srgbClr val="F54B66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effectLst/>
                <a:latin typeface="Open Sans" panose="020B0606030504020204" pitchFamily="34" charset="0"/>
              </a:defRPr>
            </a:lvl1pPr>
          </a:lstStyle>
          <a:p>
            <a:pPr algn="ctr"/>
            <a:r>
              <a:rPr lang="fr-FR" altLang="fr-FR" sz="1600" dirty="0" smtClean="0"/>
              <a:t>Variétés pommiers ‘pièges à pucerons’ (variété peu sensible) ou évitant carpocapse (précoce)</a:t>
            </a:r>
            <a:endParaRPr lang="fr-FR" altLang="fr-FR" sz="1600" dirty="0"/>
          </a:p>
        </p:txBody>
      </p:sp>
      <p:sp>
        <p:nvSpPr>
          <p:cNvPr id="94" name="Text Box 43"/>
          <p:cNvSpPr txBox="1">
            <a:spLocks noChangeArrowheads="1"/>
          </p:cNvSpPr>
          <p:nvPr/>
        </p:nvSpPr>
        <p:spPr bwMode="auto">
          <a:xfrm>
            <a:off x="9155889" y="3901509"/>
            <a:ext cx="2633234" cy="87978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effectLst/>
                <a:latin typeface="Open Sans" panose="020B0606030504020204" pitchFamily="34" charset="0"/>
              </a:defRPr>
            </a:lvl1pPr>
          </a:lstStyle>
          <a:p>
            <a:pPr algn="ctr"/>
            <a:r>
              <a:rPr lang="fr-FR" altLang="fr-FR" sz="1600" dirty="0" smtClean="0"/>
              <a:t>Barrière végétale et diversification de la production  (noisetier, figuier, petits fruits...)</a:t>
            </a:r>
            <a:endParaRPr lang="fr-FR" altLang="fr-FR" sz="1600" dirty="0"/>
          </a:p>
        </p:txBody>
      </p:sp>
      <p:sp>
        <p:nvSpPr>
          <p:cNvPr id="95" name="Text Box 32"/>
          <p:cNvSpPr txBox="1">
            <a:spLocks noChangeArrowheads="1"/>
          </p:cNvSpPr>
          <p:nvPr/>
        </p:nvSpPr>
        <p:spPr bwMode="auto">
          <a:xfrm>
            <a:off x="9256003" y="2693686"/>
            <a:ext cx="1242177" cy="399614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effectLst/>
                <a:latin typeface="Open Sans" panose="020B0606030504020204" pitchFamily="34" charset="0"/>
              </a:rPr>
              <a:t>Prophylaxie</a:t>
            </a:r>
          </a:p>
        </p:txBody>
      </p:sp>
      <p:cxnSp>
        <p:nvCxnSpPr>
          <p:cNvPr id="96" name="AutoShape 80"/>
          <p:cNvCxnSpPr>
            <a:cxnSpLocks noChangeShapeType="1"/>
          </p:cNvCxnSpPr>
          <p:nvPr/>
        </p:nvCxnSpPr>
        <p:spPr bwMode="auto">
          <a:xfrm flipH="1">
            <a:off x="8293537" y="2969091"/>
            <a:ext cx="947768" cy="757867"/>
          </a:xfrm>
          <a:prstGeom prst="straightConnector1">
            <a:avLst/>
          </a:prstGeom>
          <a:noFill/>
          <a:ln w="28575" algn="ctr">
            <a:solidFill>
              <a:srgbClr val="9999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7" name="Image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484" y="2401610"/>
            <a:ext cx="641124" cy="854833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527576" y="2549390"/>
            <a:ext cx="360422" cy="543910"/>
          </a:xfrm>
          <a:prstGeom prst="rect">
            <a:avLst/>
          </a:prstGeom>
        </p:spPr>
      </p:pic>
      <p:sp>
        <p:nvSpPr>
          <p:cNvPr id="99" name="Text Box 32"/>
          <p:cNvSpPr txBox="1">
            <a:spLocks noChangeArrowheads="1"/>
          </p:cNvSpPr>
          <p:nvPr/>
        </p:nvSpPr>
        <p:spPr bwMode="auto">
          <a:xfrm>
            <a:off x="282746" y="5704543"/>
            <a:ext cx="2741295" cy="6512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i="0" u="none" strike="noStrike" cap="none" normalizeH="0" baseline="0" dirty="0" smtClean="0">
                <a:ln>
                  <a:noFill/>
                </a:ln>
                <a:effectLst/>
                <a:latin typeface="Open Sans" panose="020B0606030504020204" pitchFamily="34" charset="0"/>
              </a:rPr>
              <a:t>Commercialisation</a:t>
            </a:r>
            <a:r>
              <a:rPr kumimoji="0" lang="fr-FR" altLang="fr-FR" sz="1600" i="0" u="none" strike="noStrike" cap="none" normalizeH="0" dirty="0" smtClean="0">
                <a:ln>
                  <a:noFill/>
                </a:ln>
                <a:effectLst/>
                <a:latin typeface="Open Sans" panose="020B0606030504020204" pitchFamily="34" charset="0"/>
              </a:rPr>
              <a:t> : valorisation circuit court, transformation...</a:t>
            </a:r>
            <a:endParaRPr kumimoji="0" lang="fr-FR" altLang="fr-FR" sz="1600" i="0" u="none" strike="noStrike" cap="none" normalizeH="0" baseline="0" dirty="0" smtClean="0">
              <a:ln>
                <a:noFill/>
              </a:ln>
              <a:effectLst/>
              <a:latin typeface="Open Sans" panose="020B0606030504020204" pitchFamily="34" charset="0"/>
            </a:endParaRPr>
          </a:p>
        </p:txBody>
      </p:sp>
      <p:cxnSp>
        <p:nvCxnSpPr>
          <p:cNvPr id="100" name="AutoShape 78"/>
          <p:cNvCxnSpPr>
            <a:cxnSpLocks noChangeShapeType="1"/>
          </p:cNvCxnSpPr>
          <p:nvPr/>
        </p:nvCxnSpPr>
        <p:spPr bwMode="auto">
          <a:xfrm flipH="1" flipV="1">
            <a:off x="3126064" y="6082958"/>
            <a:ext cx="649535" cy="21603"/>
          </a:xfrm>
          <a:prstGeom prst="straightConnector1">
            <a:avLst/>
          </a:prstGeom>
          <a:noFill/>
          <a:ln w="28575" algn="ctr">
            <a:solidFill>
              <a:srgbClr val="66FF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0" name="Rectangle 109"/>
          <p:cNvSpPr/>
          <p:nvPr/>
        </p:nvSpPr>
        <p:spPr>
          <a:xfrm>
            <a:off x="1232118" y="1439887"/>
            <a:ext cx="9512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Les choix réalisés dans le verger diversifié INRAE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Gotheron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(St Marcel lès Valence)</a:t>
            </a:r>
            <a:endParaRPr 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92E4F9D4-DE00-4A04-B83C-9DB06D00DBA8}"/>
              </a:ext>
            </a:extLst>
          </p:cNvPr>
          <p:cNvSpPr txBox="1"/>
          <p:nvPr/>
        </p:nvSpPr>
        <p:spPr>
          <a:xfrm>
            <a:off x="8619021" y="6320507"/>
            <a:ext cx="3572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Projets AL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 et SAFIR (INRAE </a:t>
            </a:r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Gotheron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A208FE6-8CAA-4082-9364-37D67986F139}"/>
              </a:ext>
            </a:extLst>
          </p:cNvPr>
          <p:cNvSpPr txBox="1"/>
          <p:nvPr/>
        </p:nvSpPr>
        <p:spPr>
          <a:xfrm>
            <a:off x="4735683" y="693804"/>
            <a:ext cx="7053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Créer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 conditions défavorables pour les bioagresseurs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0825" y="6432979"/>
            <a:ext cx="5313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Visite virtuelle :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://www.verger-circulaire-inrae.fr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/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153921" y="6574469"/>
            <a:ext cx="20380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err="1">
                <a:solidFill>
                  <a:srgbClr val="5D443A"/>
                </a:solidFill>
                <a:latin typeface="DIN-Regular"/>
              </a:rPr>
              <a:t>Penvern</a:t>
            </a:r>
            <a:r>
              <a:rPr lang="fr-FR" sz="1200" i="1" dirty="0">
                <a:solidFill>
                  <a:srgbClr val="5D443A"/>
                </a:solidFill>
                <a:latin typeface="DIN-Regular"/>
              </a:rPr>
              <a:t> </a:t>
            </a:r>
            <a:r>
              <a:rPr lang="fr-FR" sz="1200" i="1" dirty="0" smtClean="0">
                <a:solidFill>
                  <a:srgbClr val="5D443A"/>
                </a:solidFill>
                <a:latin typeface="DIN-Regular"/>
              </a:rPr>
              <a:t>2018, Simon </a:t>
            </a:r>
            <a:r>
              <a:rPr lang="fr-FR" sz="1200" i="1" dirty="0">
                <a:solidFill>
                  <a:srgbClr val="5D443A"/>
                </a:solidFill>
                <a:latin typeface="DIN-Regular"/>
              </a:rPr>
              <a:t>2025 </a:t>
            </a:r>
          </a:p>
        </p:txBody>
      </p:sp>
    </p:spTree>
    <p:extLst>
      <p:ext uri="{BB962C8B-B14F-4D97-AF65-F5344CB8AC3E}">
        <p14:creationId xmlns:p14="http://schemas.microsoft.com/office/powerpoint/2010/main" val="325905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  <p:bldP spid="76" grpId="0" animBg="1"/>
      <p:bldP spid="88" grpId="0" animBg="1"/>
      <p:bldP spid="89" grpId="0" animBg="1"/>
      <p:bldP spid="92" grpId="0" animBg="1"/>
      <p:bldP spid="93" grpId="0" animBg="1"/>
      <p:bldP spid="94" grpId="0" animBg="1"/>
      <p:bldP spid="95" grpId="0" animBg="1"/>
      <p:bldP spid="9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4962</TotalTime>
  <Words>2320</Words>
  <Application>Microsoft Office PowerPoint</Application>
  <PresentationFormat>Grand écran</PresentationFormat>
  <Paragraphs>404</Paragraphs>
  <Slides>27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Arial</vt:lpstr>
      <vt:lpstr>Calibri</vt:lpstr>
      <vt:lpstr>DIN-Regular</vt:lpstr>
      <vt:lpstr>Open Sans</vt:lpstr>
      <vt:lpstr>Times New Roman</vt:lpstr>
      <vt:lpstr>Tw Cen MT</vt:lpstr>
      <vt:lpstr>Tw Cen MT Condensed</vt:lpstr>
      <vt:lpstr>Wingdings</vt:lpstr>
      <vt:lpstr>Wingdings 3</vt:lpstr>
      <vt:lpstr>Intégral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Références biblio</vt:lpstr>
    </vt:vector>
  </TitlesOfParts>
  <Company>INRA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Itinéraire technique (ITK) en arboriculture</dc:title>
  <dc:creator>Lucas Etienne</dc:creator>
  <cp:lastModifiedBy>Julie Borg</cp:lastModifiedBy>
  <cp:revision>379</cp:revision>
  <dcterms:created xsi:type="dcterms:W3CDTF">2020-10-20T14:02:02Z</dcterms:created>
  <dcterms:modified xsi:type="dcterms:W3CDTF">2025-11-21T08:28:18Z</dcterms:modified>
</cp:coreProperties>
</file>