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82" r:id="rId2"/>
    <p:sldId id="505" r:id="rId3"/>
    <p:sldId id="256" r:id="rId4"/>
    <p:sldId id="257" r:id="rId5"/>
    <p:sldId id="258" r:id="rId6"/>
    <p:sldId id="262" r:id="rId7"/>
    <p:sldId id="259" r:id="rId8"/>
    <p:sldId id="278" r:id="rId9"/>
    <p:sldId id="268" r:id="rId10"/>
    <p:sldId id="280" r:id="rId11"/>
    <p:sldId id="270" r:id="rId12"/>
    <p:sldId id="269" r:id="rId13"/>
    <p:sldId id="264" r:id="rId14"/>
    <p:sldId id="261" r:id="rId15"/>
    <p:sldId id="276" r:id="rId16"/>
    <p:sldId id="277" r:id="rId17"/>
    <p:sldId id="271" r:id="rId18"/>
    <p:sldId id="272" r:id="rId19"/>
    <p:sldId id="263" r:id="rId20"/>
    <p:sldId id="279" r:id="rId21"/>
    <p:sldId id="260" r:id="rId22"/>
    <p:sldId id="281" r:id="rId23"/>
    <p:sldId id="273" r:id="rId24"/>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FB6F0-8464-4166-8932-96286C166503}" v="2" dt="2025-11-21T10:49:57.604"/>
    <p1510:client id="{91721DD4-E657-44AC-B1DD-BF8DCCDA32F9}" v="250" dt="2025-11-21T09:00:45.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86" autoAdjust="0"/>
  </p:normalViewPr>
  <p:slideViewPr>
    <p:cSldViewPr snapToGrid="0" snapToObjects="1">
      <p:cViewPr varScale="1">
        <p:scale>
          <a:sx n="119" d="100"/>
          <a:sy n="119" d="100"/>
        </p:scale>
        <p:origin x="418" y="91"/>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ebarsjo75n\Documents\Poste%20CM%20Cultures%20sp&#233;cialis&#233;s\2022_Renouvellement\Reseau_CS_2022_OK.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extLst>
              <c:ext xmlns:c16="http://schemas.microsoft.com/office/drawing/2014/chart" uri="{C3380CC4-5D6E-409C-BE32-E72D297353CC}">
                <c16:uniqueId val="{00000000-F13F-4FA5-8549-6F8094229B5C}"/>
              </c:ext>
            </c:extLst>
          </c:dPt>
          <c:dLbls>
            <c:dLbl>
              <c:idx val="0"/>
              <c:layout>
                <c:manualLayout>
                  <c:x val="-0.16554386863637802"/>
                  <c:y val="-0.5413655626614061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13F-4FA5-8549-6F8094229B5C}"/>
                </c:ext>
              </c:extLst>
            </c:dLbl>
            <c:spPr>
              <a:noFill/>
              <a:ln>
                <a:noFill/>
              </a:ln>
              <a:effectLst/>
            </c:sp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Feuil1!$N$24:$N$27</c:f>
              <c:strCache>
                <c:ptCount val="4"/>
                <c:pt idx="0">
                  <c:v>Chambres d'agriculture </c:v>
                </c:pt>
                <c:pt idx="1">
                  <c:v>Groupements bio</c:v>
                </c:pt>
                <c:pt idx="2">
                  <c:v>Coopératives et négoces</c:v>
                </c:pt>
                <c:pt idx="3">
                  <c:v>Associations</c:v>
                </c:pt>
              </c:strCache>
            </c:strRef>
          </c:cat>
          <c:val>
            <c:numRef>
              <c:f>Feuil1!$O$24:$O$27</c:f>
              <c:numCache>
                <c:formatCode>0</c:formatCode>
                <c:ptCount val="4"/>
                <c:pt idx="0">
                  <c:v>60</c:v>
                </c:pt>
                <c:pt idx="1">
                  <c:v>13.333333333333334</c:v>
                </c:pt>
                <c:pt idx="2">
                  <c:v>6.666666666666667</c:v>
                </c:pt>
                <c:pt idx="3">
                  <c:v>20</c:v>
                </c:pt>
              </c:numCache>
            </c:numRef>
          </c:val>
          <c:extLst>
            <c:ext xmlns:c16="http://schemas.microsoft.com/office/drawing/2014/chart" uri="{C3380CC4-5D6E-409C-BE32-E72D297353CC}">
              <c16:uniqueId val="{00000001-F13F-4FA5-8549-6F8094229B5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2869595424471749"/>
          <c:y val="0.1052655260730512"/>
          <c:w val="0.45990986983624516"/>
          <c:h val="0.87862198072066022"/>
        </c:manualLayout>
      </c:layout>
      <c:overlay val="0"/>
    </c:legend>
    <c:plotVisOnly val="1"/>
    <c:dispBlanksAs val="gap"/>
    <c:showDLblsOverMax val="0"/>
  </c:chart>
  <c:txPr>
    <a:bodyPr/>
    <a:lstStyle/>
    <a:p>
      <a:pPr>
        <a:defRPr sz="800"/>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795245224970241E-2"/>
          <c:y val="3.8378952180429977E-2"/>
          <c:w val="0.66729376017569564"/>
          <c:h val="0.85135346956024982"/>
        </c:manualLayout>
      </c:layout>
      <c:barChart>
        <c:barDir val="col"/>
        <c:grouping val="percentStacked"/>
        <c:varyColors val="0"/>
        <c:ser>
          <c:idx val="0"/>
          <c:order val="0"/>
          <c:tx>
            <c:strRef>
              <c:f>'Graph pucerons'!$A$2</c:f>
              <c:strCache>
                <c:ptCount val="1"/>
                <c:pt idx="0">
                  <c:v>Huiles de paraffine</c:v>
                </c:pt>
              </c:strCache>
            </c:strRef>
          </c:tx>
          <c:spPr>
            <a:solidFill>
              <a:schemeClr val="accent1"/>
            </a:solidFill>
            <a:ln>
              <a:noFill/>
            </a:ln>
            <a:effectLst/>
          </c:spPr>
          <c:invertIfNegative val="0"/>
          <c:cat>
            <c:strRef>
              <c:f>'Graph pucerons'!$I$1:$J$1</c:f>
              <c:strCache>
                <c:ptCount val="2"/>
                <c:pt idx="0">
                  <c:v>Etat initial</c:v>
                </c:pt>
                <c:pt idx="1">
                  <c:v>2021</c:v>
                </c:pt>
              </c:strCache>
            </c:strRef>
          </c:cat>
          <c:val>
            <c:numRef>
              <c:f>('Graph pucerons'!$B$2,'Graph pucerons'!$F$2)</c:f>
            </c:numRef>
          </c:val>
          <c:extLst>
            <c:ext xmlns:c16="http://schemas.microsoft.com/office/drawing/2014/chart" uri="{C3380CC4-5D6E-409C-BE32-E72D297353CC}">
              <c16:uniqueId val="{00000000-D9FA-447F-9EDE-D051EEA017D6}"/>
            </c:ext>
          </c:extLst>
        </c:ser>
        <c:ser>
          <c:idx val="1"/>
          <c:order val="1"/>
          <c:tx>
            <c:strRef>
              <c:f>'Graph pucerons'!$A$3</c:f>
              <c:strCache>
                <c:ptCount val="1"/>
                <c:pt idx="0">
                  <c:v>Huiles blanche de pétrole</c:v>
                </c:pt>
              </c:strCache>
            </c:strRef>
          </c:tx>
          <c:spPr>
            <a:solidFill>
              <a:schemeClr val="accent2"/>
            </a:solidFill>
            <a:ln>
              <a:noFill/>
            </a:ln>
            <a:effectLst/>
          </c:spPr>
          <c:invertIfNegative val="0"/>
          <c:cat>
            <c:strRef>
              <c:f>'Graph pucerons'!$I$1:$J$1</c:f>
              <c:strCache>
                <c:ptCount val="2"/>
                <c:pt idx="0">
                  <c:v>Etat initial</c:v>
                </c:pt>
                <c:pt idx="1">
                  <c:v>2021</c:v>
                </c:pt>
              </c:strCache>
            </c:strRef>
          </c:cat>
          <c:val>
            <c:numRef>
              <c:f>('Graph pucerons'!$B$3,'Graph pucerons'!$F$3)</c:f>
            </c:numRef>
          </c:val>
          <c:extLst>
            <c:ext xmlns:c16="http://schemas.microsoft.com/office/drawing/2014/chart" uri="{C3380CC4-5D6E-409C-BE32-E72D297353CC}">
              <c16:uniqueId val="{00000001-D9FA-447F-9EDE-D051EEA017D6}"/>
            </c:ext>
          </c:extLst>
        </c:ser>
        <c:ser>
          <c:idx val="2"/>
          <c:order val="2"/>
          <c:tx>
            <c:strRef>
              <c:f>'Graph pucerons'!$A$4</c:f>
              <c:strCache>
                <c:ptCount val="1"/>
                <c:pt idx="0">
                  <c:v>Acétamipride</c:v>
                </c:pt>
              </c:strCache>
            </c:strRef>
          </c:tx>
          <c:spPr>
            <a:solidFill>
              <a:schemeClr val="accent3"/>
            </a:solidFill>
            <a:ln>
              <a:noFill/>
            </a:ln>
            <a:effectLst/>
          </c:spPr>
          <c:invertIfNegative val="0"/>
          <c:dLbls>
            <c:dLbl>
              <c:idx val="0"/>
              <c:layout>
                <c:manualLayout>
                  <c:x val="-2.2125418232619829E-17"/>
                  <c:y val="0"/>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Acétamipride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9FA-447F-9EDE-D051EEA017D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pucerons'!$B$4,'Graph pucerons'!$F$4)</c:f>
              <c:numCache>
                <c:formatCode>General</c:formatCode>
                <c:ptCount val="2"/>
                <c:pt idx="0">
                  <c:v>15.6</c:v>
                </c:pt>
              </c:numCache>
            </c:numRef>
          </c:val>
          <c:extLst>
            <c:ext xmlns:c16="http://schemas.microsoft.com/office/drawing/2014/chart" uri="{C3380CC4-5D6E-409C-BE32-E72D297353CC}">
              <c16:uniqueId val="{00000003-D9FA-447F-9EDE-D051EEA017D6}"/>
            </c:ext>
          </c:extLst>
        </c:ser>
        <c:ser>
          <c:idx val="3"/>
          <c:order val="3"/>
          <c:tx>
            <c:strRef>
              <c:f>'Graph pucerons'!$A$5</c:f>
              <c:strCache>
                <c:ptCount val="1"/>
                <c:pt idx="0">
                  <c:v>Flonicamide</c:v>
                </c:pt>
              </c:strCache>
            </c:strRef>
          </c:tx>
          <c:spPr>
            <a:solidFill>
              <a:schemeClr val="accent4"/>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a:solidFill>
                          <a:schemeClr val="bg1"/>
                        </a:solidFill>
                      </a:rPr>
                      <a:t>Flonicamide</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9FA-447F-9EDE-D051EEA017D6}"/>
                </c:ext>
              </c:extLst>
            </c:dLbl>
            <c:dLbl>
              <c:idx val="1"/>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a:solidFill>
                          <a:schemeClr val="bg1"/>
                        </a:solidFill>
                      </a:rPr>
                      <a:t>Flonicamide</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pucerons'!$B$5,'Graph pucerons'!$F$5)</c:f>
              <c:numCache>
                <c:formatCode>General</c:formatCode>
                <c:ptCount val="2"/>
                <c:pt idx="0">
                  <c:v>15</c:v>
                </c:pt>
                <c:pt idx="1">
                  <c:v>34.900000000000006</c:v>
                </c:pt>
              </c:numCache>
            </c:numRef>
          </c:val>
          <c:extLst>
            <c:ext xmlns:c16="http://schemas.microsoft.com/office/drawing/2014/chart" uri="{C3380CC4-5D6E-409C-BE32-E72D297353CC}">
              <c16:uniqueId val="{00000006-D9FA-447F-9EDE-D051EEA017D6}"/>
            </c:ext>
          </c:extLst>
        </c:ser>
        <c:ser>
          <c:idx val="4"/>
          <c:order val="4"/>
          <c:tx>
            <c:strRef>
              <c:f>'Graph pucerons'!$A$6</c:f>
              <c:strCache>
                <c:ptCount val="1"/>
                <c:pt idx="0">
                  <c:v>Pyréthrines + huile de colza</c:v>
                </c:pt>
              </c:strCache>
            </c:strRef>
          </c:tx>
          <c:spPr>
            <a:solidFill>
              <a:schemeClr val="accent5"/>
            </a:solidFill>
            <a:ln>
              <a:noFill/>
            </a:ln>
            <a:effectLst/>
          </c:spPr>
          <c:invertIfNegative val="0"/>
          <c:dLbls>
            <c:dLbl>
              <c:idx val="0"/>
              <c:layout>
                <c:manualLayout>
                  <c:x val="-2.2125418232619829E-17"/>
                  <c:y val="8.4803616026187353E-8"/>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r>
                      <a:rPr lang="en-US" sz="800">
                        <a:solidFill>
                          <a:schemeClr val="bg1"/>
                        </a:solidFill>
                      </a:rPr>
                      <a:t>Pyréthrines</a:t>
                    </a:r>
                    <a:r>
                      <a:rPr lang="en-US" sz="800" baseline="0">
                        <a:solidFill>
                          <a:schemeClr val="bg1"/>
                        </a:solidFill>
                      </a:rPr>
                      <a:t> + huile de colza</a:t>
                    </a:r>
                    <a:endParaRPr lang="en-US" sz="80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367245006756487"/>
                      <c:h val="6.8863758750673118E-2"/>
                    </c:manualLayout>
                  </c15:layout>
                  <c15:showDataLabelsRange val="0"/>
                </c:ext>
                <c:ext xmlns:c16="http://schemas.microsoft.com/office/drawing/2014/chart" uri="{C3380CC4-5D6E-409C-BE32-E72D297353CC}">
                  <c16:uniqueId val="{00000007-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pucerons'!$B$6,'Graph pucerons'!$F$6)</c:f>
              <c:numCache>
                <c:formatCode>General</c:formatCode>
                <c:ptCount val="2"/>
                <c:pt idx="0">
                  <c:v>14.8</c:v>
                </c:pt>
              </c:numCache>
            </c:numRef>
          </c:val>
          <c:extLst>
            <c:ext xmlns:c16="http://schemas.microsoft.com/office/drawing/2014/chart" uri="{C3380CC4-5D6E-409C-BE32-E72D297353CC}">
              <c16:uniqueId val="{00000008-D9FA-447F-9EDE-D051EEA017D6}"/>
            </c:ext>
          </c:extLst>
        </c:ser>
        <c:ser>
          <c:idx val="5"/>
          <c:order val="5"/>
          <c:tx>
            <c:strRef>
              <c:f>'Graph pucerons'!$A$7</c:f>
              <c:strCache>
                <c:ptCount val="1"/>
                <c:pt idx="0">
                  <c:v>Pirimicarbe</c:v>
                </c:pt>
              </c:strCache>
            </c:strRef>
          </c:tx>
          <c:spPr>
            <a:solidFill>
              <a:schemeClr val="accent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a:solidFill>
                          <a:schemeClr val="bg1"/>
                        </a:solidFill>
                      </a:rPr>
                      <a:t>Pirimicarbe</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pucerons'!$B$7,'Graph pucerons'!$F$7)</c:f>
              <c:numCache>
                <c:formatCode>General</c:formatCode>
                <c:ptCount val="2"/>
                <c:pt idx="0">
                  <c:v>13.1</c:v>
                </c:pt>
              </c:numCache>
            </c:numRef>
          </c:val>
          <c:extLst>
            <c:ext xmlns:c16="http://schemas.microsoft.com/office/drawing/2014/chart" uri="{C3380CC4-5D6E-409C-BE32-E72D297353CC}">
              <c16:uniqueId val="{0000000A-D9FA-447F-9EDE-D051EEA017D6}"/>
            </c:ext>
          </c:extLst>
        </c:ser>
        <c:ser>
          <c:idx val="6"/>
          <c:order val="6"/>
          <c:tx>
            <c:strRef>
              <c:f>'Graph pucerons'!$A$8</c:f>
              <c:strCache>
                <c:ptCount val="1"/>
                <c:pt idx="0">
                  <c:v>Taufluvalinate</c:v>
                </c:pt>
              </c:strCache>
            </c:strRef>
          </c:tx>
          <c:spPr>
            <a:solidFill>
              <a:schemeClr val="accent1">
                <a:lumMod val="60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Taufluvalinate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D9FA-447F-9EDE-D051EEA017D6}"/>
                </c:ext>
              </c:extLst>
            </c:dLbl>
            <c:dLbl>
              <c:idx val="1"/>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Taufluvalinate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D9FA-447F-9EDE-D051EEA017D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pucerons'!$B$8,'Graph pucerons'!$F$8)</c:f>
              <c:numCache>
                <c:formatCode>General</c:formatCode>
                <c:ptCount val="2"/>
                <c:pt idx="0">
                  <c:v>11.7</c:v>
                </c:pt>
                <c:pt idx="1">
                  <c:v>18.7</c:v>
                </c:pt>
              </c:numCache>
            </c:numRef>
          </c:val>
          <c:extLst>
            <c:ext xmlns:c16="http://schemas.microsoft.com/office/drawing/2014/chart" uri="{C3380CC4-5D6E-409C-BE32-E72D297353CC}">
              <c16:uniqueId val="{0000000D-D9FA-447F-9EDE-D051EEA017D6}"/>
            </c:ext>
          </c:extLst>
        </c:ser>
        <c:ser>
          <c:idx val="7"/>
          <c:order val="7"/>
          <c:tx>
            <c:strRef>
              <c:f>'Graph pucerons'!$A$9</c:f>
              <c:strCache>
                <c:ptCount val="1"/>
                <c:pt idx="0">
                  <c:v>Roténone</c:v>
                </c:pt>
              </c:strCache>
            </c:strRef>
          </c:tx>
          <c:spPr>
            <a:solidFill>
              <a:schemeClr val="accent2">
                <a:lumMod val="60000"/>
              </a:schemeClr>
            </a:solidFill>
            <a:ln>
              <a:noFill/>
            </a:ln>
            <a:effectLst/>
          </c:spPr>
          <c:invertIfNegative val="0"/>
          <c:dLbls>
            <c:dLbl>
              <c:idx val="0"/>
              <c:tx>
                <c:rich>
                  <a:bodyPr/>
                  <a:lstStyle/>
                  <a:p>
                    <a:r>
                      <a:rPr lang="en-US"/>
                      <a:t>Roténone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D9FA-447F-9EDE-D051EEA017D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pucerons'!$B$9,'Graph pucerons'!$F$9)</c:f>
              <c:numCache>
                <c:formatCode>General</c:formatCode>
                <c:ptCount val="2"/>
                <c:pt idx="0">
                  <c:v>3.1</c:v>
                </c:pt>
              </c:numCache>
            </c:numRef>
          </c:val>
          <c:extLst>
            <c:ext xmlns:c16="http://schemas.microsoft.com/office/drawing/2014/chart" uri="{C3380CC4-5D6E-409C-BE32-E72D297353CC}">
              <c16:uniqueId val="{0000000F-D9FA-447F-9EDE-D051EEA017D6}"/>
            </c:ext>
          </c:extLst>
        </c:ser>
        <c:ser>
          <c:idx val="8"/>
          <c:order val="8"/>
          <c:tx>
            <c:strRef>
              <c:f>'Graph pucerons'!$A$10</c:f>
              <c:strCache>
                <c:ptCount val="1"/>
                <c:pt idx="0">
                  <c:v>Deltaméthrine</c:v>
                </c:pt>
              </c:strCache>
            </c:strRef>
          </c:tx>
          <c:spPr>
            <a:solidFill>
              <a:schemeClr val="accent3">
                <a:lumMod val="60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Deltaméthrine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D9FA-447F-9EDE-D051EEA017D6}"/>
                </c:ext>
              </c:extLst>
            </c:dLbl>
            <c:dLbl>
              <c:idx val="1"/>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Deltaméthrine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pucerons'!$B$10,'Graph pucerons'!$F$10)</c:f>
              <c:numCache>
                <c:formatCode>General</c:formatCode>
                <c:ptCount val="2"/>
                <c:pt idx="0">
                  <c:v>2</c:v>
                </c:pt>
                <c:pt idx="1">
                  <c:v>18.099999999999998</c:v>
                </c:pt>
              </c:numCache>
            </c:numRef>
          </c:val>
          <c:extLst>
            <c:ext xmlns:c16="http://schemas.microsoft.com/office/drawing/2014/chart" uri="{C3380CC4-5D6E-409C-BE32-E72D297353CC}">
              <c16:uniqueId val="{00000012-D9FA-447F-9EDE-D051EEA017D6}"/>
            </c:ext>
          </c:extLst>
        </c:ser>
        <c:ser>
          <c:idx val="9"/>
          <c:order val="9"/>
          <c:tx>
            <c:strRef>
              <c:f>'Graph pucerons'!$A$11</c:f>
              <c:strCache>
                <c:ptCount val="1"/>
                <c:pt idx="0">
                  <c:v>Thiamethoxame</c:v>
                </c:pt>
              </c:strCache>
            </c:strRef>
          </c:tx>
          <c:spPr>
            <a:solidFill>
              <a:schemeClr val="accent4">
                <a:lumMod val="60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Thiamethoxame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pucerons'!$B$11,'Graph pucerons'!$F$11)</c:f>
              <c:numCache>
                <c:formatCode>General</c:formatCode>
                <c:ptCount val="2"/>
                <c:pt idx="0">
                  <c:v>1.6</c:v>
                </c:pt>
              </c:numCache>
            </c:numRef>
          </c:val>
          <c:extLst>
            <c:ext xmlns:c16="http://schemas.microsoft.com/office/drawing/2014/chart" uri="{C3380CC4-5D6E-409C-BE32-E72D297353CC}">
              <c16:uniqueId val="{00000014-D9FA-447F-9EDE-D051EEA017D6}"/>
            </c:ext>
          </c:extLst>
        </c:ser>
        <c:ser>
          <c:idx val="10"/>
          <c:order val="10"/>
          <c:tx>
            <c:strRef>
              <c:f>'Graph pucerons'!$A$12</c:f>
              <c:strCache>
                <c:ptCount val="1"/>
                <c:pt idx="0">
                  <c:v>Pyréthrines</c:v>
                </c:pt>
              </c:strCache>
            </c:strRef>
          </c:tx>
          <c:spPr>
            <a:solidFill>
              <a:schemeClr val="accent5">
                <a:lumMod val="60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Pyréthrines</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pucerons'!$B$12,'Graph pucerons'!$F$12)</c:f>
              <c:numCache>
                <c:formatCode>General</c:formatCode>
                <c:ptCount val="2"/>
                <c:pt idx="0">
                  <c:v>1.5</c:v>
                </c:pt>
              </c:numCache>
            </c:numRef>
          </c:val>
          <c:extLst>
            <c:ext xmlns:c16="http://schemas.microsoft.com/office/drawing/2014/chart" uri="{C3380CC4-5D6E-409C-BE32-E72D297353CC}">
              <c16:uniqueId val="{00000016-D9FA-447F-9EDE-D051EEA017D6}"/>
            </c:ext>
          </c:extLst>
        </c:ser>
        <c:ser>
          <c:idx val="11"/>
          <c:order val="11"/>
          <c:tx>
            <c:strRef>
              <c:f>'Graph pucerons'!$A$13</c:f>
              <c:strCache>
                <c:ptCount val="1"/>
                <c:pt idx="0">
                  <c:v>Esfenvalérate</c:v>
                </c:pt>
              </c:strCache>
            </c:strRef>
          </c:tx>
          <c:spPr>
            <a:solidFill>
              <a:schemeClr val="accent6">
                <a:lumMod val="60000"/>
              </a:schemeClr>
            </a:solidFill>
            <a:ln>
              <a:noFill/>
            </a:ln>
            <a:effectLst/>
          </c:spPr>
          <c:invertIfNegative val="0"/>
          <c:cat>
            <c:strRef>
              <c:f>'Graph pucerons'!$I$1:$J$1</c:f>
              <c:strCache>
                <c:ptCount val="2"/>
                <c:pt idx="0">
                  <c:v>Etat initial</c:v>
                </c:pt>
                <c:pt idx="1">
                  <c:v>2021</c:v>
                </c:pt>
              </c:strCache>
            </c:strRef>
          </c:cat>
          <c:val>
            <c:numRef>
              <c:f>('Graph pucerons'!$B$13,'Graph pucerons'!$F$13)</c:f>
              <c:numCache>
                <c:formatCode>General</c:formatCode>
                <c:ptCount val="2"/>
                <c:pt idx="0">
                  <c:v>1.4</c:v>
                </c:pt>
                <c:pt idx="1">
                  <c:v>2.4000000000000004</c:v>
                </c:pt>
              </c:numCache>
            </c:numRef>
          </c:val>
          <c:extLst>
            <c:ext xmlns:c16="http://schemas.microsoft.com/office/drawing/2014/chart" uri="{C3380CC4-5D6E-409C-BE32-E72D297353CC}">
              <c16:uniqueId val="{00000017-D9FA-447F-9EDE-D051EEA017D6}"/>
            </c:ext>
          </c:extLst>
        </c:ser>
        <c:ser>
          <c:idx val="12"/>
          <c:order val="12"/>
          <c:tx>
            <c:strRef>
              <c:f>'Graph pucerons'!$A$14</c:f>
              <c:strCache>
                <c:ptCount val="1"/>
                <c:pt idx="0">
                  <c:v>Chlotianidine</c:v>
                </c:pt>
              </c:strCache>
            </c:strRef>
          </c:tx>
          <c:spPr>
            <a:solidFill>
              <a:schemeClr val="accent1">
                <a:lumMod val="80000"/>
                <a:lumOff val="20000"/>
              </a:schemeClr>
            </a:solidFill>
            <a:ln>
              <a:noFill/>
            </a:ln>
            <a:effectLst/>
          </c:spPr>
          <c:invertIfNegative val="0"/>
          <c:cat>
            <c:strRef>
              <c:f>'Graph pucerons'!$I$1:$J$1</c:f>
              <c:strCache>
                <c:ptCount val="2"/>
                <c:pt idx="0">
                  <c:v>Etat initial</c:v>
                </c:pt>
                <c:pt idx="1">
                  <c:v>2021</c:v>
                </c:pt>
              </c:strCache>
            </c:strRef>
          </c:cat>
          <c:val>
            <c:numRef>
              <c:f>('Graph pucerons'!$B$14,'Graph pucerons'!$F$14)</c:f>
              <c:numCache>
                <c:formatCode>General</c:formatCode>
                <c:ptCount val="2"/>
                <c:pt idx="0">
                  <c:v>1</c:v>
                </c:pt>
              </c:numCache>
            </c:numRef>
          </c:val>
          <c:extLst>
            <c:ext xmlns:c16="http://schemas.microsoft.com/office/drawing/2014/chart" uri="{C3380CC4-5D6E-409C-BE32-E72D297353CC}">
              <c16:uniqueId val="{00000018-D9FA-447F-9EDE-D051EEA017D6}"/>
            </c:ext>
          </c:extLst>
        </c:ser>
        <c:ser>
          <c:idx val="13"/>
          <c:order val="13"/>
          <c:tx>
            <c:strRef>
              <c:f>'Graph pucerons'!$A$15</c:f>
              <c:strCache>
                <c:ptCount val="1"/>
                <c:pt idx="0">
                  <c:v>Phosmet</c:v>
                </c:pt>
              </c:strCache>
            </c:strRef>
          </c:tx>
          <c:spPr>
            <a:solidFill>
              <a:schemeClr val="accent2">
                <a:lumMod val="80000"/>
                <a:lumOff val="20000"/>
              </a:schemeClr>
            </a:solidFill>
            <a:ln>
              <a:noFill/>
            </a:ln>
            <a:effectLst/>
          </c:spPr>
          <c:invertIfNegative val="0"/>
          <c:cat>
            <c:strRef>
              <c:f>'Graph pucerons'!$I$1:$J$1</c:f>
              <c:strCache>
                <c:ptCount val="2"/>
                <c:pt idx="0">
                  <c:v>Etat initial</c:v>
                </c:pt>
                <c:pt idx="1">
                  <c:v>2021</c:v>
                </c:pt>
              </c:strCache>
            </c:strRef>
          </c:cat>
          <c:val>
            <c:numRef>
              <c:f>('Graph pucerons'!$B$15,'Graph pucerons'!$F$15)</c:f>
              <c:numCache>
                <c:formatCode>General</c:formatCode>
                <c:ptCount val="2"/>
                <c:pt idx="0">
                  <c:v>1</c:v>
                </c:pt>
              </c:numCache>
            </c:numRef>
          </c:val>
          <c:extLst>
            <c:ext xmlns:c16="http://schemas.microsoft.com/office/drawing/2014/chart" uri="{C3380CC4-5D6E-409C-BE32-E72D297353CC}">
              <c16:uniqueId val="{00000019-D9FA-447F-9EDE-D051EEA017D6}"/>
            </c:ext>
          </c:extLst>
        </c:ser>
        <c:ser>
          <c:idx val="14"/>
          <c:order val="14"/>
          <c:tx>
            <c:strRef>
              <c:f>'Graph pucerons'!$A$16</c:f>
              <c:strCache>
                <c:ptCount val="1"/>
                <c:pt idx="0">
                  <c:v>Tébufénozide</c:v>
                </c:pt>
              </c:strCache>
            </c:strRef>
          </c:tx>
          <c:spPr>
            <a:solidFill>
              <a:schemeClr val="accent3">
                <a:lumMod val="80000"/>
                <a:lumOff val="20000"/>
              </a:schemeClr>
            </a:solidFill>
            <a:ln>
              <a:noFill/>
            </a:ln>
            <a:effectLst/>
          </c:spPr>
          <c:invertIfNegative val="0"/>
          <c:cat>
            <c:strRef>
              <c:f>'Graph pucerons'!$I$1:$J$1</c:f>
              <c:strCache>
                <c:ptCount val="2"/>
                <c:pt idx="0">
                  <c:v>Etat initial</c:v>
                </c:pt>
                <c:pt idx="1">
                  <c:v>2021</c:v>
                </c:pt>
              </c:strCache>
            </c:strRef>
          </c:cat>
          <c:val>
            <c:numRef>
              <c:f>('Graph pucerons'!$B$16,'Graph pucerons'!$F$16)</c:f>
              <c:numCache>
                <c:formatCode>General</c:formatCode>
                <c:ptCount val="2"/>
                <c:pt idx="0">
                  <c:v>0.9</c:v>
                </c:pt>
              </c:numCache>
            </c:numRef>
          </c:val>
          <c:extLst>
            <c:ext xmlns:c16="http://schemas.microsoft.com/office/drawing/2014/chart" uri="{C3380CC4-5D6E-409C-BE32-E72D297353CC}">
              <c16:uniqueId val="{0000001A-D9FA-447F-9EDE-D051EEA017D6}"/>
            </c:ext>
          </c:extLst>
        </c:ser>
        <c:ser>
          <c:idx val="15"/>
          <c:order val="15"/>
          <c:tx>
            <c:strRef>
              <c:f>'Graph pucerons'!$A$17</c:f>
              <c:strCache>
                <c:ptCount val="1"/>
                <c:pt idx="0">
                  <c:v>Bifenthrin</c:v>
                </c:pt>
              </c:strCache>
            </c:strRef>
          </c:tx>
          <c:spPr>
            <a:solidFill>
              <a:schemeClr val="accent4">
                <a:lumMod val="80000"/>
                <a:lumOff val="20000"/>
              </a:schemeClr>
            </a:solidFill>
            <a:ln>
              <a:noFill/>
            </a:ln>
            <a:effectLst/>
          </c:spPr>
          <c:invertIfNegative val="0"/>
          <c:cat>
            <c:strRef>
              <c:f>'Graph pucerons'!$I$1:$J$1</c:f>
              <c:strCache>
                <c:ptCount val="2"/>
                <c:pt idx="0">
                  <c:v>Etat initial</c:v>
                </c:pt>
                <c:pt idx="1">
                  <c:v>2021</c:v>
                </c:pt>
              </c:strCache>
            </c:strRef>
          </c:cat>
          <c:val>
            <c:numRef>
              <c:f>('Graph pucerons'!$B$17,'Graph pucerons'!$F$17)</c:f>
              <c:numCache>
                <c:formatCode>General</c:formatCode>
                <c:ptCount val="2"/>
                <c:pt idx="0">
                  <c:v>0.2</c:v>
                </c:pt>
              </c:numCache>
            </c:numRef>
          </c:val>
          <c:extLst>
            <c:ext xmlns:c16="http://schemas.microsoft.com/office/drawing/2014/chart" uri="{C3380CC4-5D6E-409C-BE32-E72D297353CC}">
              <c16:uniqueId val="{0000001B-D9FA-447F-9EDE-D051EEA017D6}"/>
            </c:ext>
          </c:extLst>
        </c:ser>
        <c:ser>
          <c:idx val="16"/>
          <c:order val="16"/>
          <c:tx>
            <c:strRef>
              <c:f>'Graph pucerons'!$A$18</c:f>
              <c:strCache>
                <c:ptCount val="1"/>
                <c:pt idx="0">
                  <c:v>Spirotétramate</c:v>
                </c:pt>
              </c:strCache>
            </c:strRef>
          </c:tx>
          <c:spPr>
            <a:solidFill>
              <a:schemeClr val="accent5">
                <a:lumMod val="80000"/>
                <a:lumOff val="2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C-D9FA-447F-9EDE-D051EEA017D6}"/>
                </c:ext>
              </c:extLst>
            </c:dLbl>
            <c:dLbl>
              <c:idx val="1"/>
              <c:layout>
                <c:manualLayout>
                  <c:x val="9.5027947719424286E-8"/>
                  <c:y val="2.1540118470651588E-3"/>
                </c:manualLayout>
              </c:layout>
              <c:tx>
                <c:rich>
                  <a:bodyPr rot="0" spcFirstLastPara="1" vertOverflow="ellipsis" vert="horz" wrap="square" lIns="38100" tIns="19050" rIns="38100" bIns="19050" anchor="ctr" anchorCtr="1">
                    <a:noAutofit/>
                  </a:bodyPr>
                  <a:lstStyle/>
                  <a:p>
                    <a:pPr>
                      <a:defRPr sz="700" b="0" i="0" u="none" strike="noStrike" kern="1200" baseline="0">
                        <a:solidFill>
                          <a:schemeClr val="bg1"/>
                        </a:solidFill>
                        <a:latin typeface="+mn-lt"/>
                        <a:ea typeface="+mn-ea"/>
                        <a:cs typeface="+mn-cs"/>
                      </a:defRPr>
                    </a:pPr>
                    <a:r>
                      <a:rPr lang="en-US" sz="700">
                        <a:solidFill>
                          <a:schemeClr val="bg1"/>
                        </a:solidFill>
                      </a:rPr>
                      <a:t>Spirotétramate</a:t>
                    </a:r>
                  </a:p>
                </c:rich>
              </c:tx>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4185372918175232"/>
                      <c:h val="5.3818070802539017E-2"/>
                    </c:manualLayout>
                  </c15:layout>
                  <c15:showDataLabelsRange val="0"/>
                </c:ext>
                <c:ext xmlns:c16="http://schemas.microsoft.com/office/drawing/2014/chart" uri="{C3380CC4-5D6E-409C-BE32-E72D297353CC}">
                  <c16:uniqueId val="{0000001D-D9FA-447F-9EDE-D051EEA017D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pucerons'!$B$18,'Graph pucerons'!$F$18)</c:f>
              <c:numCache>
                <c:formatCode>General</c:formatCode>
                <c:ptCount val="2"/>
                <c:pt idx="0">
                  <c:v>0.2</c:v>
                </c:pt>
                <c:pt idx="1">
                  <c:v>114.4</c:v>
                </c:pt>
              </c:numCache>
            </c:numRef>
          </c:val>
          <c:extLst>
            <c:ext xmlns:c16="http://schemas.microsoft.com/office/drawing/2014/chart" uri="{C3380CC4-5D6E-409C-BE32-E72D297353CC}">
              <c16:uniqueId val="{0000001E-D9FA-447F-9EDE-D051EEA017D6}"/>
            </c:ext>
          </c:extLst>
        </c:ser>
        <c:ser>
          <c:idx val="17"/>
          <c:order val="17"/>
          <c:tx>
            <c:strRef>
              <c:f>'Graph pucerons'!$A$19</c:f>
              <c:strCache>
                <c:ptCount val="1"/>
                <c:pt idx="0">
                  <c:v>Acides gras C7 à C20</c:v>
                </c:pt>
              </c:strCache>
            </c:strRef>
          </c:tx>
          <c:spPr>
            <a:solidFill>
              <a:schemeClr val="accent6">
                <a:lumMod val="80000"/>
                <a:lumOff val="20000"/>
              </a:schemeClr>
            </a:solidFill>
            <a:ln>
              <a:noFill/>
            </a:ln>
            <a:effectLst/>
          </c:spPr>
          <c:invertIfNegative val="0"/>
          <c:dLbls>
            <c:dLbl>
              <c:idx val="1"/>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r>
                      <a:rPr lang="pt-BR">
                        <a:solidFill>
                          <a:schemeClr val="bg1"/>
                        </a:solidFill>
                      </a:rPr>
                      <a:t>Acides gras C7 à C20</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2731103217456255"/>
                      <c:h val="8.8282260355581552E-2"/>
                    </c:manualLayout>
                  </c15:layout>
                  <c15:showDataLabelsRange val="0"/>
                </c:ext>
                <c:ext xmlns:c16="http://schemas.microsoft.com/office/drawing/2014/chart" uri="{C3380CC4-5D6E-409C-BE32-E72D297353CC}">
                  <c16:uniqueId val="{0000001F-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pucerons'!$B$19,'Graph pucerons'!$F$19)</c:f>
              <c:numCache>
                <c:formatCode>General</c:formatCode>
                <c:ptCount val="2"/>
                <c:pt idx="1">
                  <c:v>371.4</c:v>
                </c:pt>
              </c:numCache>
            </c:numRef>
          </c:val>
          <c:extLst>
            <c:ext xmlns:c16="http://schemas.microsoft.com/office/drawing/2014/chart" uri="{C3380CC4-5D6E-409C-BE32-E72D297353CC}">
              <c16:uniqueId val="{00000020-D9FA-447F-9EDE-D051EEA017D6}"/>
            </c:ext>
          </c:extLst>
        </c:ser>
        <c:ser>
          <c:idx val="18"/>
          <c:order val="18"/>
          <c:tx>
            <c:strRef>
              <c:f>'Graph pucerons'!$A$20</c:f>
              <c:strCache>
                <c:ptCount val="1"/>
                <c:pt idx="0">
                  <c:v>Azadirachtine</c:v>
                </c:pt>
              </c:strCache>
            </c:strRef>
          </c:tx>
          <c:spPr>
            <a:solidFill>
              <a:schemeClr val="accent1">
                <a:lumMod val="80000"/>
              </a:schemeClr>
            </a:solidFill>
            <a:ln>
              <a:noFill/>
            </a:ln>
            <a:effectLst/>
          </c:spPr>
          <c:invertIfNegative val="0"/>
          <c:dLbls>
            <c:dLbl>
              <c:idx val="1"/>
              <c:tx>
                <c:rich>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r>
                      <a:rPr lang="en-US" sz="800">
                        <a:solidFill>
                          <a:schemeClr val="bg1"/>
                        </a:solidFill>
                      </a:rPr>
                      <a:t>Azadirachtine</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pucerons'!$B$20,'Graph pucerons'!$F$20)</c:f>
              <c:numCache>
                <c:formatCode>General</c:formatCode>
                <c:ptCount val="2"/>
                <c:pt idx="1">
                  <c:v>16.2</c:v>
                </c:pt>
              </c:numCache>
            </c:numRef>
          </c:val>
          <c:extLst>
            <c:ext xmlns:c16="http://schemas.microsoft.com/office/drawing/2014/chart" uri="{C3380CC4-5D6E-409C-BE32-E72D297353CC}">
              <c16:uniqueId val="{00000022-D9FA-447F-9EDE-D051EEA017D6}"/>
            </c:ext>
          </c:extLst>
        </c:ser>
        <c:ser>
          <c:idx val="19"/>
          <c:order val="19"/>
          <c:tx>
            <c:strRef>
              <c:f>'Graph pucerons'!$A$21</c:f>
              <c:strCache>
                <c:ptCount val="1"/>
                <c:pt idx="0">
                  <c:v>Chlorantraniliprole</c:v>
                </c:pt>
              </c:strCache>
            </c:strRef>
          </c:tx>
          <c:spPr>
            <a:solidFill>
              <a:schemeClr val="accent2">
                <a:lumMod val="80000"/>
              </a:schemeClr>
            </a:solidFill>
            <a:ln>
              <a:noFill/>
            </a:ln>
            <a:effectLst/>
          </c:spPr>
          <c:invertIfNegative val="0"/>
          <c:cat>
            <c:strRef>
              <c:f>'Graph pucerons'!$I$1:$J$1</c:f>
              <c:strCache>
                <c:ptCount val="2"/>
                <c:pt idx="0">
                  <c:v>Etat initial</c:v>
                </c:pt>
                <c:pt idx="1">
                  <c:v>2021</c:v>
                </c:pt>
              </c:strCache>
            </c:strRef>
          </c:cat>
          <c:val>
            <c:numRef>
              <c:f>('Graph pucerons'!$B$21,'Graph pucerons'!$F$21)</c:f>
              <c:numCache>
                <c:formatCode>General</c:formatCode>
                <c:ptCount val="2"/>
              </c:numCache>
            </c:numRef>
          </c:val>
          <c:extLst>
            <c:ext xmlns:c16="http://schemas.microsoft.com/office/drawing/2014/chart" uri="{C3380CC4-5D6E-409C-BE32-E72D297353CC}">
              <c16:uniqueId val="{00000023-D9FA-447F-9EDE-D051EEA017D6}"/>
            </c:ext>
          </c:extLst>
        </c:ser>
        <c:ser>
          <c:idx val="20"/>
          <c:order val="20"/>
          <c:tx>
            <c:strRef>
              <c:f>'Graph pucerons'!$A$22</c:f>
              <c:strCache>
                <c:ptCount val="1"/>
                <c:pt idx="0">
                  <c:v>Emamectine</c:v>
                </c:pt>
              </c:strCache>
            </c:strRef>
          </c:tx>
          <c:spPr>
            <a:solidFill>
              <a:schemeClr val="accent3">
                <a:lumMod val="80000"/>
              </a:schemeClr>
            </a:solidFill>
            <a:ln>
              <a:noFill/>
            </a:ln>
            <a:effectLst/>
          </c:spPr>
          <c:invertIfNegative val="0"/>
          <c:cat>
            <c:strRef>
              <c:f>'Graph pucerons'!$I$1:$J$1</c:f>
              <c:strCache>
                <c:ptCount val="2"/>
                <c:pt idx="0">
                  <c:v>Etat initial</c:v>
                </c:pt>
                <c:pt idx="1">
                  <c:v>2021</c:v>
                </c:pt>
              </c:strCache>
            </c:strRef>
          </c:cat>
          <c:val>
            <c:numRef>
              <c:f>('Graph pucerons'!$B$22,'Graph pucerons'!$F$22)</c:f>
              <c:numCache>
                <c:formatCode>General</c:formatCode>
                <c:ptCount val="2"/>
                <c:pt idx="1">
                  <c:v>0.2</c:v>
                </c:pt>
              </c:numCache>
            </c:numRef>
          </c:val>
          <c:extLst>
            <c:ext xmlns:c16="http://schemas.microsoft.com/office/drawing/2014/chart" uri="{C3380CC4-5D6E-409C-BE32-E72D297353CC}">
              <c16:uniqueId val="{00000024-D9FA-447F-9EDE-D051EEA017D6}"/>
            </c:ext>
          </c:extLst>
        </c:ser>
        <c:ser>
          <c:idx val="21"/>
          <c:order val="21"/>
          <c:tx>
            <c:strRef>
              <c:f>'Graph pucerons'!$A$23</c:f>
              <c:strCache>
                <c:ptCount val="1"/>
                <c:pt idx="0">
                  <c:v>Huile essentielle d'orange</c:v>
                </c:pt>
              </c:strCache>
            </c:strRef>
          </c:tx>
          <c:spPr>
            <a:solidFill>
              <a:schemeClr val="accent4">
                <a:lumMod val="80000"/>
              </a:schemeClr>
            </a:solidFill>
            <a:ln>
              <a:noFill/>
            </a:ln>
            <a:effectLst/>
          </c:spPr>
          <c:invertIfNegative val="0"/>
          <c:cat>
            <c:strRef>
              <c:f>'Graph pucerons'!$I$1:$J$1</c:f>
              <c:strCache>
                <c:ptCount val="2"/>
                <c:pt idx="0">
                  <c:v>Etat initial</c:v>
                </c:pt>
                <c:pt idx="1">
                  <c:v>2021</c:v>
                </c:pt>
              </c:strCache>
            </c:strRef>
          </c:cat>
          <c:val>
            <c:numRef>
              <c:f>('Graph pucerons'!$B$23,'Graph pucerons'!$F$23)</c:f>
              <c:numCache>
                <c:formatCode>General</c:formatCode>
                <c:ptCount val="2"/>
                <c:pt idx="1">
                  <c:v>1</c:v>
                </c:pt>
              </c:numCache>
            </c:numRef>
          </c:val>
          <c:extLst>
            <c:ext xmlns:c16="http://schemas.microsoft.com/office/drawing/2014/chart" uri="{C3380CC4-5D6E-409C-BE32-E72D297353CC}">
              <c16:uniqueId val="{00000025-D9FA-447F-9EDE-D051EEA017D6}"/>
            </c:ext>
          </c:extLst>
        </c:ser>
        <c:ser>
          <c:idx val="22"/>
          <c:order val="22"/>
          <c:tx>
            <c:strRef>
              <c:f>'Graph pucerons'!$A$24</c:f>
              <c:strCache>
                <c:ptCount val="1"/>
                <c:pt idx="0">
                  <c:v>Silicate d'aluminium</c:v>
                </c:pt>
              </c:strCache>
            </c:strRef>
          </c:tx>
          <c:spPr>
            <a:solidFill>
              <a:schemeClr val="accent5">
                <a:lumMod val="80000"/>
              </a:schemeClr>
            </a:solidFill>
            <a:ln>
              <a:noFill/>
            </a:ln>
            <a:effectLst/>
          </c:spPr>
          <c:invertIfNegative val="0"/>
          <c:dLbls>
            <c:dLbl>
              <c:idx val="1"/>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r>
                      <a:rPr lang="en-US">
                        <a:solidFill>
                          <a:schemeClr val="bg1"/>
                        </a:solidFill>
                      </a:rPr>
                      <a:t>Silicate d'aluminium</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4908269522066439"/>
                      <c:h val="7.5358189273190615E-2"/>
                    </c:manualLayout>
                  </c15:layout>
                  <c15:showDataLabelsRange val="0"/>
                </c:ext>
                <c:ext xmlns:c16="http://schemas.microsoft.com/office/drawing/2014/chart" uri="{C3380CC4-5D6E-409C-BE32-E72D297353CC}">
                  <c16:uniqueId val="{00000026-D9FA-447F-9EDE-D051EEA017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pucerons'!$I$1:$J$1</c:f>
              <c:strCache>
                <c:ptCount val="2"/>
                <c:pt idx="0">
                  <c:v>Etat initial</c:v>
                </c:pt>
                <c:pt idx="1">
                  <c:v>2021</c:v>
                </c:pt>
              </c:strCache>
            </c:strRef>
          </c:cat>
          <c:val>
            <c:numRef>
              <c:f>('Graph pucerons'!$B$24,'Graph pucerons'!$F$24)</c:f>
              <c:numCache>
                <c:formatCode>General</c:formatCode>
                <c:ptCount val="2"/>
                <c:pt idx="1">
                  <c:v>180</c:v>
                </c:pt>
              </c:numCache>
            </c:numRef>
          </c:val>
          <c:extLst>
            <c:ext xmlns:c16="http://schemas.microsoft.com/office/drawing/2014/chart" uri="{C3380CC4-5D6E-409C-BE32-E72D297353CC}">
              <c16:uniqueId val="{00000027-D9FA-447F-9EDE-D051EEA017D6}"/>
            </c:ext>
          </c:extLst>
        </c:ser>
        <c:ser>
          <c:idx val="23"/>
          <c:order val="23"/>
          <c:tx>
            <c:strRef>
              <c:f>'Graph pucerons'!$A$25</c:f>
              <c:strCache>
                <c:ptCount val="1"/>
                <c:pt idx="0">
                  <c:v>Thiaclopride</c:v>
                </c:pt>
              </c:strCache>
            </c:strRef>
          </c:tx>
          <c:spPr>
            <a:solidFill>
              <a:schemeClr val="accent6">
                <a:lumMod val="80000"/>
              </a:schemeClr>
            </a:solidFill>
            <a:ln>
              <a:noFill/>
            </a:ln>
            <a:effectLst/>
          </c:spPr>
          <c:invertIfNegative val="0"/>
          <c:cat>
            <c:strRef>
              <c:f>'Graph pucerons'!$I$1:$J$1</c:f>
              <c:strCache>
                <c:ptCount val="2"/>
                <c:pt idx="0">
                  <c:v>Etat initial</c:v>
                </c:pt>
                <c:pt idx="1">
                  <c:v>2021</c:v>
                </c:pt>
              </c:strCache>
            </c:strRef>
          </c:cat>
          <c:val>
            <c:numRef>
              <c:f>('Graph pucerons'!$B$25,'Graph pucerons'!$F$25)</c:f>
              <c:numCache>
                <c:formatCode>General</c:formatCode>
                <c:ptCount val="2"/>
              </c:numCache>
            </c:numRef>
          </c:val>
          <c:extLst>
            <c:ext xmlns:c16="http://schemas.microsoft.com/office/drawing/2014/chart" uri="{C3380CC4-5D6E-409C-BE32-E72D297353CC}">
              <c16:uniqueId val="{00000028-D9FA-447F-9EDE-D051EEA017D6}"/>
            </c:ext>
          </c:extLst>
        </c:ser>
        <c:dLbls>
          <c:showLegendKey val="0"/>
          <c:showVal val="0"/>
          <c:showCatName val="0"/>
          <c:showSerName val="0"/>
          <c:showPercent val="0"/>
          <c:showBubbleSize val="0"/>
        </c:dLbls>
        <c:gapWidth val="150"/>
        <c:overlap val="100"/>
        <c:axId val="1777183040"/>
        <c:axId val="1777178240"/>
      </c:barChart>
      <c:catAx>
        <c:axId val="177718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178240"/>
        <c:crosses val="autoZero"/>
        <c:auto val="1"/>
        <c:lblAlgn val="ctr"/>
        <c:lblOffset val="100"/>
        <c:noMultiLvlLbl val="0"/>
      </c:catAx>
      <c:valAx>
        <c:axId val="1777178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Proportion du volume de matières actives insecticides à cible puceron mentionnée (en%)</a:t>
                </a:r>
                <a:endParaRPr lang="fr-FR" i="0"/>
              </a:p>
            </c:rich>
          </c:tx>
          <c:layout>
            <c:manualLayout>
              <c:xMode val="edge"/>
              <c:yMode val="edge"/>
              <c:x val="1.2068549360366883E-2"/>
              <c:y val="0.112360381446664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183040"/>
        <c:crosses val="autoZero"/>
        <c:crossBetween val="between"/>
      </c:valAx>
      <c:spPr>
        <a:noFill/>
        <a:ln>
          <a:noFill/>
        </a:ln>
        <a:effectLst/>
      </c:spPr>
    </c:plotArea>
    <c:legend>
      <c:legendPos val="r"/>
      <c:layout>
        <c:manualLayout>
          <c:xMode val="edge"/>
          <c:yMode val="edge"/>
          <c:x val="0.76525622155359108"/>
          <c:y val="2.5425996580422845E-2"/>
          <c:w val="0.23312376679640401"/>
          <c:h val="0.883158205897996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v>Charges opérationnelles</c:v>
          </c:tx>
          <c:spPr>
            <a:solidFill>
              <a:schemeClr val="accent1"/>
            </a:solidFill>
            <a:ln>
              <a:noFill/>
            </a:ln>
            <a:effectLst/>
          </c:spPr>
          <c:invertIfNegative val="0"/>
          <c:val>
            <c:numRef>
              <c:f>Feuil1!$D$18</c:f>
              <c:numCache>
                <c:formatCode>0</c:formatCode>
                <c:ptCount val="1"/>
                <c:pt idx="0">
                  <c:v>2452.0980974116437</c:v>
                </c:pt>
              </c:numCache>
            </c:numRef>
          </c:val>
          <c:extLst>
            <c:ext xmlns:c16="http://schemas.microsoft.com/office/drawing/2014/chart" uri="{C3380CC4-5D6E-409C-BE32-E72D297353CC}">
              <c16:uniqueId val="{00000000-6A76-40D0-8B31-B6C6D51DF628}"/>
            </c:ext>
          </c:extLst>
        </c:ser>
        <c:ser>
          <c:idx val="1"/>
          <c:order val="1"/>
          <c:tx>
            <c:v>Charges de mécanisation</c:v>
          </c:tx>
          <c:spPr>
            <a:solidFill>
              <a:schemeClr val="accent2"/>
            </a:solidFill>
            <a:ln>
              <a:noFill/>
            </a:ln>
            <a:effectLst/>
          </c:spPr>
          <c:invertIfNegative val="0"/>
          <c:val>
            <c:numRef>
              <c:f>Feuil1!$F$18</c:f>
              <c:numCache>
                <c:formatCode>0</c:formatCode>
                <c:ptCount val="1"/>
                <c:pt idx="0">
                  <c:v>218.31111101195771</c:v>
                </c:pt>
              </c:numCache>
            </c:numRef>
          </c:val>
          <c:extLst>
            <c:ext xmlns:c16="http://schemas.microsoft.com/office/drawing/2014/chart" uri="{C3380CC4-5D6E-409C-BE32-E72D297353CC}">
              <c16:uniqueId val="{00000001-6A76-40D0-8B31-B6C6D51DF628}"/>
            </c:ext>
          </c:extLst>
        </c:ser>
        <c:ser>
          <c:idx val="2"/>
          <c:order val="2"/>
          <c:tx>
            <c:v>Charges main d'oeuvre manuelle</c:v>
          </c:tx>
          <c:spPr>
            <a:solidFill>
              <a:schemeClr val="accent3"/>
            </a:solidFill>
            <a:ln>
              <a:noFill/>
            </a:ln>
            <a:effectLst/>
          </c:spPr>
          <c:invertIfNegative val="0"/>
          <c:val>
            <c:numRef>
              <c:f>Feuil1!$H$18</c:f>
              <c:numCache>
                <c:formatCode>0</c:formatCode>
                <c:ptCount val="1"/>
                <c:pt idx="0">
                  <c:v>4603.5206126126159</c:v>
                </c:pt>
              </c:numCache>
            </c:numRef>
          </c:val>
          <c:extLst>
            <c:ext xmlns:c16="http://schemas.microsoft.com/office/drawing/2014/chart" uri="{C3380CC4-5D6E-409C-BE32-E72D297353CC}">
              <c16:uniqueId val="{00000002-6A76-40D0-8B31-B6C6D51DF628}"/>
            </c:ext>
          </c:extLst>
        </c:ser>
        <c:ser>
          <c:idx val="3"/>
          <c:order val="3"/>
          <c:tx>
            <c:v>Charges main d'œuvre mécanisation</c:v>
          </c:tx>
          <c:spPr>
            <a:solidFill>
              <a:schemeClr val="accent4"/>
            </a:solidFill>
            <a:ln>
              <a:noFill/>
            </a:ln>
            <a:effectLst/>
          </c:spPr>
          <c:invertIfNegative val="0"/>
          <c:val>
            <c:numRef>
              <c:f>Feuil1!$I$18</c:f>
              <c:numCache>
                <c:formatCode>0</c:formatCode>
                <c:ptCount val="1"/>
                <c:pt idx="0">
                  <c:v>112.89759249329759</c:v>
                </c:pt>
              </c:numCache>
            </c:numRef>
          </c:val>
          <c:extLst>
            <c:ext xmlns:c16="http://schemas.microsoft.com/office/drawing/2014/chart" uri="{C3380CC4-5D6E-409C-BE32-E72D297353CC}">
              <c16:uniqueId val="{00000003-6A76-40D0-8B31-B6C6D51DF628}"/>
            </c:ext>
          </c:extLst>
        </c:ser>
        <c:dLbls>
          <c:showLegendKey val="0"/>
          <c:showVal val="0"/>
          <c:showCatName val="0"/>
          <c:showSerName val="0"/>
          <c:showPercent val="0"/>
          <c:showBubbleSize val="0"/>
        </c:dLbls>
        <c:gapWidth val="150"/>
        <c:overlap val="100"/>
        <c:axId val="522954959"/>
        <c:axId val="522944879"/>
      </c:barChart>
      <c:catAx>
        <c:axId val="522954959"/>
        <c:scaling>
          <c:orientation val="minMax"/>
        </c:scaling>
        <c:delete val="1"/>
        <c:axPos val="b"/>
        <c:majorTickMark val="none"/>
        <c:minorTickMark val="none"/>
        <c:tickLblPos val="nextTo"/>
        <c:crossAx val="522944879"/>
        <c:crosses val="autoZero"/>
        <c:auto val="1"/>
        <c:lblAlgn val="ctr"/>
        <c:lblOffset val="100"/>
        <c:noMultiLvlLbl val="0"/>
      </c:catAx>
      <c:valAx>
        <c:axId val="522944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t>Répartition des charges</a:t>
                </a:r>
              </a:p>
            </c:rich>
          </c:tx>
          <c:layout>
            <c:manualLayout>
              <c:xMode val="edge"/>
              <c:yMode val="edge"/>
              <c:x val="3.6869907130107154E-3"/>
              <c:y val="0.322594731504301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522954959"/>
        <c:crosses val="autoZero"/>
        <c:crossBetween val="between"/>
      </c:valAx>
      <c:spPr>
        <a:noFill/>
        <a:ln>
          <a:noFill/>
        </a:ln>
        <a:effectLst/>
      </c:spPr>
    </c:plotArea>
    <c:legend>
      <c:legendPos val="r"/>
      <c:layout>
        <c:manualLayout>
          <c:xMode val="edge"/>
          <c:yMode val="edge"/>
          <c:x val="0.61751760449297244"/>
          <c:y val="0.2515809161466907"/>
          <c:w val="0.36053707851383554"/>
          <c:h val="0.496837690700916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'IFT - Agreste'!$A$4</c:f>
              <c:strCache>
                <c:ptCount val="1"/>
                <c:pt idx="0">
                  <c:v>IFT 2018</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C13-46EE-A31D-0329BB69D67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C13-46EE-A31D-0329BB69D67C}"/>
              </c:ext>
            </c:extLst>
          </c:dPt>
          <c:dLbls>
            <c:dLbl>
              <c:idx val="2"/>
              <c:layout>
                <c:manualLayout>
                  <c:x val="0"/>
                  <c:y val="-3.7786774628879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13-46EE-A31D-0329BB69D67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'IFT - Agreste'!$B$6:$E$6</c:f>
                <c:numCache>
                  <c:formatCode>General</c:formatCode>
                  <c:ptCount val="4"/>
                  <c:pt idx="0">
                    <c:v>0.8</c:v>
                  </c:pt>
                  <c:pt idx="2">
                    <c:v>1.4</c:v>
                  </c:pt>
                </c:numCache>
              </c:numRef>
            </c:plus>
            <c:minus>
              <c:numRef>
                <c:f>'IFT - Agreste'!$B$6:$E$6</c:f>
                <c:numCache>
                  <c:formatCode>General</c:formatCode>
                  <c:ptCount val="4"/>
                  <c:pt idx="0">
                    <c:v>0.8</c:v>
                  </c:pt>
                  <c:pt idx="2">
                    <c:v>1.4</c:v>
                  </c:pt>
                </c:numCache>
              </c:numRef>
            </c:minus>
            <c:spPr>
              <a:noFill/>
              <a:ln w="9525" cap="flat" cmpd="sng" algn="ctr">
                <a:solidFill>
                  <a:schemeClr val="tx1">
                    <a:lumMod val="65000"/>
                    <a:lumOff val="35000"/>
                  </a:schemeClr>
                </a:solidFill>
                <a:round/>
              </a:ln>
              <a:effectLst/>
            </c:spPr>
          </c:errBars>
          <c:cat>
            <c:multiLvlStrRef>
              <c:f>'IFT - Agreste'!$B$2:$E$3</c:f>
              <c:multiLvlStrCache>
                <c:ptCount val="4"/>
                <c:lvl>
                  <c:pt idx="0">
                    <c:v>Enquête nationale</c:v>
                  </c:pt>
                  <c:pt idx="1">
                    <c:v>DEPHY</c:v>
                  </c:pt>
                  <c:pt idx="2">
                    <c:v>Enquête nationale</c:v>
                  </c:pt>
                  <c:pt idx="3">
                    <c:v>DEPHY</c:v>
                  </c:pt>
                </c:lvl>
                <c:lvl>
                  <c:pt idx="0">
                    <c:v>Conventionnel</c:v>
                  </c:pt>
                  <c:pt idx="2">
                    <c:v>AB</c:v>
                  </c:pt>
                </c:lvl>
              </c:multiLvlStrCache>
            </c:multiLvlStrRef>
          </c:cat>
          <c:val>
            <c:numRef>
              <c:f>'IFT - Agreste'!$B$4:$E$4</c:f>
              <c:numCache>
                <c:formatCode>General</c:formatCode>
                <c:ptCount val="4"/>
                <c:pt idx="0">
                  <c:v>26.6</c:v>
                </c:pt>
                <c:pt idx="1">
                  <c:v>26</c:v>
                </c:pt>
                <c:pt idx="2">
                  <c:v>9</c:v>
                </c:pt>
                <c:pt idx="3">
                  <c:v>3.6</c:v>
                </c:pt>
              </c:numCache>
            </c:numRef>
          </c:val>
          <c:extLst>
            <c:ext xmlns:c16="http://schemas.microsoft.com/office/drawing/2014/chart" uri="{C3380CC4-5D6E-409C-BE32-E72D297353CC}">
              <c16:uniqueId val="{00000005-DC13-46EE-A31D-0329BB69D67C}"/>
            </c:ext>
          </c:extLst>
        </c:ser>
        <c:dLbls>
          <c:showLegendKey val="0"/>
          <c:showVal val="0"/>
          <c:showCatName val="0"/>
          <c:showSerName val="0"/>
          <c:showPercent val="0"/>
          <c:showBubbleSize val="0"/>
        </c:dLbls>
        <c:gapWidth val="219"/>
        <c:overlap val="-27"/>
        <c:axId val="588785352"/>
        <c:axId val="588781752"/>
      </c:barChart>
      <c:catAx>
        <c:axId val="58878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588781752"/>
        <c:crosses val="autoZero"/>
        <c:auto val="1"/>
        <c:lblAlgn val="ctr"/>
        <c:lblOffset val="100"/>
        <c:noMultiLvlLbl val="0"/>
      </c:catAx>
      <c:valAx>
        <c:axId val="588781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IFT </a:t>
                </a:r>
                <a:r>
                  <a:rPr lang="en-US" dirty="0" err="1"/>
                  <a:t>pommiers</a:t>
                </a:r>
                <a:endParaRPr lang="en-US" dirty="0"/>
              </a:p>
            </c:rich>
          </c:tx>
          <c:layout>
            <c:manualLayout>
              <c:xMode val="edge"/>
              <c:yMode val="edge"/>
              <c:x val="5.5555555555555558E-3"/>
              <c:y val="0.303633136893329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88785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39BB07-9D22-204D-8398-E44742C13953}" type="datetimeFigureOut">
              <a:rPr lang="fr-FR" smtClean="0"/>
              <a:t>21/11/2025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B74C9B-2F2C-DC42-A76C-C30E62F65927}" type="slidenum">
              <a:rPr lang="fr-FR" smtClean="0"/>
              <a:t>‹N°›</a:t>
            </a:fld>
            <a:endParaRPr lang="fr-FR"/>
          </a:p>
        </p:txBody>
      </p:sp>
    </p:spTree>
    <p:extLst>
      <p:ext uri="{BB962C8B-B14F-4D97-AF65-F5344CB8AC3E}">
        <p14:creationId xmlns:p14="http://schemas.microsoft.com/office/powerpoint/2010/main" val="23977542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8DEC4-443D-3249-BE0B-861ED6A942D8}" type="datetimeFigureOut">
              <a:rPr lang="fr-FR" smtClean="0"/>
              <a:t>21/11/2025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30902F-E7EA-D74F-B200-3845B55551D9}" type="slidenum">
              <a:rPr lang="fr-FR" smtClean="0"/>
              <a:t>‹N°›</a:t>
            </a:fld>
            <a:endParaRPr lang="fr-FR"/>
          </a:p>
        </p:txBody>
      </p:sp>
    </p:spTree>
    <p:extLst>
      <p:ext uri="{BB962C8B-B14F-4D97-AF65-F5344CB8AC3E}">
        <p14:creationId xmlns:p14="http://schemas.microsoft.com/office/powerpoint/2010/main" val="2868305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2</a:t>
            </a:fld>
            <a:endParaRPr lang="fr-FR"/>
          </a:p>
        </p:txBody>
      </p:sp>
    </p:spTree>
    <p:extLst>
      <p:ext uri="{BB962C8B-B14F-4D97-AF65-F5344CB8AC3E}">
        <p14:creationId xmlns:p14="http://schemas.microsoft.com/office/powerpoint/2010/main" val="95833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dirty="0">
                <a:latin typeface="Arial Narrow"/>
                <a:ea typeface="Open Sans"/>
                <a:cs typeface="Open Sans"/>
              </a:rPr>
              <a:t>Diminution de l’IFT hors biocontrôle entre l’état initial et la moyenne 2019 – 2021 pour les promotions 2012 et 2016, puis des évolutions moins marquées entre les périodes  2019-2021 et 2022–2024 quelles que soient les promotions.</a:t>
            </a:r>
            <a:endParaRPr lang="fr-FR" sz="1200" dirty="0">
              <a:solidFill>
                <a:srgbClr val="000000"/>
              </a:solidFill>
              <a:latin typeface="Arial Narrow"/>
              <a:ea typeface="Open Sans"/>
              <a:cs typeface="Open Sans"/>
            </a:endParaRPr>
          </a:p>
          <a:p>
            <a:pPr marL="0" indent="0" algn="just">
              <a:buNone/>
            </a:pPr>
            <a:r>
              <a:rPr lang="fr-FR" sz="1200" dirty="0">
                <a:latin typeface="Arial Narrow"/>
                <a:ea typeface="Open Sans"/>
                <a:cs typeface="Open Sans"/>
              </a:rPr>
              <a:t>En réalité, la baisse moyenne d’IFT uniquement due aux promotions 2012 et 2016. En effet, l’IFT moyen à l’état initial était respectivement de 16,2 et 17,1 pour les promotions 2012 et 2016, il est de 8,9 en 2021. Les systèmes nouvellement entrés dans le réseau </a:t>
            </a:r>
            <a:r>
              <a:rPr lang="fr-FR" sz="1200" dirty="0" err="1">
                <a:latin typeface="Arial Narrow"/>
                <a:ea typeface="Open Sans"/>
                <a:cs typeface="Open Sans"/>
              </a:rPr>
              <a:t>Dephy</a:t>
            </a:r>
            <a:r>
              <a:rPr lang="fr-FR" sz="1200" dirty="0">
                <a:latin typeface="Arial Narrow"/>
                <a:ea typeface="Open Sans"/>
                <a:cs typeface="Open Sans"/>
              </a:rPr>
              <a:t> sont très économes en produits phytosanitaires.</a:t>
            </a:r>
            <a:endParaRPr lang="fr-FR" sz="1200" dirty="0">
              <a:highlight>
                <a:srgbClr val="FFFF00"/>
              </a:highlight>
              <a:latin typeface="Arial Narrow"/>
              <a:ea typeface="Open Sans"/>
            </a:endParaRPr>
          </a:p>
          <a:p>
            <a:pPr marL="0" indent="0" algn="just">
              <a:buNone/>
            </a:pPr>
            <a:endParaRPr lang="fr-FR" sz="1200" dirty="0">
              <a:latin typeface="Arial Narrow"/>
              <a:ea typeface="Open Sans"/>
              <a:cs typeface="Open Sans"/>
            </a:endParaRPr>
          </a:p>
          <a:p>
            <a:pPr marL="0" indent="0" algn="just">
              <a:buNone/>
            </a:pPr>
            <a:r>
              <a:rPr lang="fr-FR" sz="1200" dirty="0">
                <a:latin typeface="Arial Narrow"/>
                <a:ea typeface="Open Sans"/>
                <a:cs typeface="Open Sans"/>
              </a:rPr>
              <a:t>L'IFT total hors biocontrôle pour l'ensemble des systèmes ne marque pas d'évolution significative entre la moyenne 2019-2021 et la moyenne 2022-2024, c'est un premier signe "plancher" à confirmer du niveau d'IFT compatible avec une performance viable dans le réseau DEPHY. </a:t>
            </a:r>
            <a:r>
              <a:rPr lang="fr-FR" sz="1200" dirty="0"/>
              <a:t>Cet effet "plancher" se perçoit encore mieux sur les résultats d'IFT année par année depuis 2019, l'IFT hors biocontrôle semble stagner quand l'IFT biocontrôle augmente.​</a:t>
            </a:r>
          </a:p>
          <a:p>
            <a:pPr algn="just"/>
            <a:endParaRPr lang="fr-FR" sz="1200" dirty="0"/>
          </a:p>
          <a:p>
            <a:pPr algn="just"/>
            <a:r>
              <a:rPr lang="fr-FR" sz="1200" dirty="0"/>
              <a:t>Les variations annuelles d'IFT hors biocontrôle sont assez peu marqués si on regarde les trajectoires d'IFT décomposé pour l'ensemble du réseau DEPHY arboriculture. Mais on peut percevoir une année 2022 plus favorable à la réduction d'IFT, en lien avec des conditions climatiques chaudes et sèches moins propice au développement des maladies. A l'inverse, des années comme 2019 et 2024 avec notamment des printemps assez humides, sont moins favorables à la réduction des IFT. </a:t>
            </a:r>
          </a:p>
          <a:p>
            <a:endParaRPr lang="fr-FR" dirty="0"/>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19</a:t>
            </a:fld>
            <a:endParaRPr lang="fr-FR"/>
          </a:p>
        </p:txBody>
      </p:sp>
    </p:spTree>
    <p:extLst>
      <p:ext uri="{BB962C8B-B14F-4D97-AF65-F5344CB8AC3E}">
        <p14:creationId xmlns:p14="http://schemas.microsoft.com/office/powerpoint/2010/main" val="125997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630902F-E7EA-D74F-B200-3845B55551D9}" type="slidenum">
              <a:rPr lang="fr-FR" smtClean="0"/>
              <a:t>3</a:t>
            </a:fld>
            <a:endParaRPr lang="fr-FR"/>
          </a:p>
        </p:txBody>
      </p:sp>
    </p:spTree>
    <p:extLst>
      <p:ext uri="{BB962C8B-B14F-4D97-AF65-F5344CB8AC3E}">
        <p14:creationId xmlns:p14="http://schemas.microsoft.com/office/powerpoint/2010/main" val="2754958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4</a:t>
            </a:fld>
            <a:endParaRPr lang="fr-FR"/>
          </a:p>
        </p:txBody>
      </p:sp>
    </p:spTree>
    <p:extLst>
      <p:ext uri="{BB962C8B-B14F-4D97-AF65-F5344CB8AC3E}">
        <p14:creationId xmlns:p14="http://schemas.microsoft.com/office/powerpoint/2010/main" val="152415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d’éléments côté EXPE Recherche par Julie après</a:t>
            </a:r>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10</a:t>
            </a:fld>
            <a:endParaRPr lang="fr-FR"/>
          </a:p>
        </p:txBody>
      </p:sp>
    </p:spTree>
    <p:extLst>
      <p:ext uri="{BB962C8B-B14F-4D97-AF65-F5344CB8AC3E}">
        <p14:creationId xmlns:p14="http://schemas.microsoft.com/office/powerpoint/2010/main" val="158836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Leviers éprouvés, limiter la prise de risque. Libre choix de chacun selon son exploitation, organisation </a:t>
            </a:r>
            <a:r>
              <a:rPr lang="fr-FR" dirty="0" err="1"/>
              <a:t>etc</a:t>
            </a:r>
            <a:endParaRPr lang="fr-FR" dirty="0"/>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12</a:t>
            </a:fld>
            <a:endParaRPr lang="fr-FR"/>
          </a:p>
        </p:txBody>
      </p:sp>
    </p:spTree>
    <p:extLst>
      <p:ext uri="{BB962C8B-B14F-4D97-AF65-F5344CB8AC3E}">
        <p14:creationId xmlns:p14="http://schemas.microsoft.com/office/powerpoint/2010/main" val="167829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25% à 35% en AB</a:t>
            </a:r>
          </a:p>
          <a:p>
            <a:r>
              <a:rPr lang="fr-FR" dirty="0"/>
              <a:t>Baisse forte des produits les plus préoccupants (règlementation) CMR -43%</a:t>
            </a:r>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14</a:t>
            </a:fld>
            <a:endParaRPr lang="fr-FR"/>
          </a:p>
        </p:txBody>
      </p:sp>
    </p:spTree>
    <p:extLst>
      <p:ext uri="{BB962C8B-B14F-4D97-AF65-F5344CB8AC3E}">
        <p14:creationId xmlns:p14="http://schemas.microsoft.com/office/powerpoint/2010/main" val="117014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Illustratif du changement de stratégies, de l’homogénéisation, du passage au biocontrôle massif, des risques de résistance, </a:t>
            </a:r>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16</a:t>
            </a:fld>
            <a:endParaRPr lang="fr-FR"/>
          </a:p>
        </p:txBody>
      </p:sp>
    </p:spTree>
    <p:extLst>
      <p:ext uri="{BB962C8B-B14F-4D97-AF65-F5344CB8AC3E}">
        <p14:creationId xmlns:p14="http://schemas.microsoft.com/office/powerpoint/2010/main" val="223746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Analyse pomme en 2024, données non publiées</a:t>
            </a:r>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17</a:t>
            </a:fld>
            <a:endParaRPr lang="fr-FR"/>
          </a:p>
        </p:txBody>
      </p:sp>
    </p:spTree>
    <p:extLst>
      <p:ext uri="{BB962C8B-B14F-4D97-AF65-F5344CB8AC3E}">
        <p14:creationId xmlns:p14="http://schemas.microsoft.com/office/powerpoint/2010/main" val="369684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35% en AB contre 25% à l’état initial.</a:t>
            </a:r>
          </a:p>
        </p:txBody>
      </p:sp>
      <p:sp>
        <p:nvSpPr>
          <p:cNvPr id="4" name="Espace réservé du numéro de diapositive 3"/>
          <p:cNvSpPr>
            <a:spLocks noGrp="1"/>
          </p:cNvSpPr>
          <p:nvPr>
            <p:ph type="sldNum" sz="quarter" idx="5"/>
          </p:nvPr>
        </p:nvSpPr>
        <p:spPr/>
        <p:txBody>
          <a:bodyPr/>
          <a:lstStyle/>
          <a:p>
            <a:fld id="{3630902F-E7EA-D74F-B200-3845B55551D9}" type="slidenum">
              <a:rPr lang="fr-FR" smtClean="0"/>
              <a:t>18</a:t>
            </a:fld>
            <a:endParaRPr lang="fr-FR"/>
          </a:p>
        </p:txBody>
      </p:sp>
    </p:spTree>
    <p:extLst>
      <p:ext uri="{BB962C8B-B14F-4D97-AF65-F5344CB8AC3E}">
        <p14:creationId xmlns:p14="http://schemas.microsoft.com/office/powerpoint/2010/main" val="25426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0" y="3251153"/>
            <a:ext cx="9144000" cy="1892347"/>
          </a:xfrm>
          <a:prstGeom prst="rect">
            <a:avLst/>
          </a:prstGeom>
          <a:solidFill>
            <a:srgbClr val="015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filaire_technique_formes_ctifl_2.eps"/>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3435969" y="-524594"/>
            <a:ext cx="5708594" cy="5769109"/>
          </a:xfrm>
          <a:prstGeom prst="rect">
            <a:avLst/>
          </a:prstGeom>
        </p:spPr>
      </p:pic>
      <p:pic>
        <p:nvPicPr>
          <p:cNvPr id="9" name="Image 8" descr="CTIFL-Sciences &amp; innovation_v2bis_ss-fon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5801" y="407096"/>
            <a:ext cx="1388101" cy="1769021"/>
          </a:xfrm>
          <a:prstGeom prst="rect">
            <a:avLst/>
          </a:prstGeom>
        </p:spPr>
      </p:pic>
      <p:sp>
        <p:nvSpPr>
          <p:cNvPr id="11" name="Titre 13"/>
          <p:cNvSpPr>
            <a:spLocks noGrp="1"/>
          </p:cNvSpPr>
          <p:nvPr>
            <p:ph type="title" hasCustomPrompt="1"/>
          </p:nvPr>
        </p:nvSpPr>
        <p:spPr>
          <a:xfrm>
            <a:off x="683568" y="2180161"/>
            <a:ext cx="8085604" cy="1070992"/>
          </a:xfrm>
          <a:prstGeom prst="rect">
            <a:avLst/>
          </a:prstGeom>
        </p:spPr>
        <p:txBody>
          <a:bodyPr anchor="ctr">
            <a:normAutofit/>
          </a:bodyPr>
          <a:lstStyle>
            <a:lvl1pPr algn="l">
              <a:defRPr sz="3000">
                <a:solidFill>
                  <a:srgbClr val="3BAA9A"/>
                </a:solidFill>
                <a:latin typeface="Verdana"/>
                <a:cs typeface="Verdana"/>
              </a:defRPr>
            </a:lvl1pPr>
          </a:lstStyle>
          <a:p>
            <a:r>
              <a:rPr lang="fr-FR" dirty="0"/>
              <a:t>CLIQUEZ ET MODIFIEZ LE TITRE</a:t>
            </a:r>
          </a:p>
        </p:txBody>
      </p:sp>
      <p:sp>
        <p:nvSpPr>
          <p:cNvPr id="12" name="Espace réservé du contenu 19"/>
          <p:cNvSpPr>
            <a:spLocks noGrp="1"/>
          </p:cNvSpPr>
          <p:nvPr>
            <p:ph sz="quarter" idx="11"/>
          </p:nvPr>
        </p:nvSpPr>
        <p:spPr>
          <a:xfrm>
            <a:off x="683568" y="3456106"/>
            <a:ext cx="8064896" cy="914400"/>
          </a:xfrm>
        </p:spPr>
        <p:txBody>
          <a:bodyPr>
            <a:noAutofit/>
          </a:bodyPr>
          <a:lstStyle>
            <a:lvl1pPr marL="0" indent="0">
              <a:buFontTx/>
              <a:buNone/>
              <a:defRPr sz="2000">
                <a:solidFill>
                  <a:schemeClr val="bg1"/>
                </a:solidFill>
                <a:latin typeface="Verdana"/>
                <a:cs typeface="Verdana"/>
              </a:defRPr>
            </a:lvl1pPr>
            <a:lvl2pPr>
              <a:defRPr sz="2000">
                <a:solidFill>
                  <a:schemeClr val="bg1"/>
                </a:solidFill>
                <a:latin typeface="Verdana"/>
                <a:cs typeface="Verdana"/>
              </a:defRPr>
            </a:lvl2pPr>
            <a:lvl3pPr>
              <a:defRPr sz="2000">
                <a:solidFill>
                  <a:schemeClr val="bg1"/>
                </a:solidFill>
                <a:latin typeface="Verdana"/>
                <a:cs typeface="Verdana"/>
              </a:defRPr>
            </a:lvl3pPr>
            <a:lvl4pPr>
              <a:defRPr sz="2000">
                <a:solidFill>
                  <a:schemeClr val="bg1"/>
                </a:solidFill>
                <a:latin typeface="Verdana"/>
                <a:cs typeface="Verdana"/>
              </a:defRPr>
            </a:lvl4pPr>
            <a:lvl5pPr>
              <a:defRPr sz="2000">
                <a:solidFill>
                  <a:schemeClr val="bg1"/>
                </a:solidFill>
                <a:latin typeface="Verdana"/>
                <a:cs typeface="Verdana"/>
              </a:defRPr>
            </a:lvl5pPr>
          </a:lstStyle>
          <a:p>
            <a:pPr lvl="0"/>
            <a:r>
              <a:rPr lang="fr-FR"/>
              <a:t>Cliquez pour modifier les styles du texte du masque</a:t>
            </a:r>
          </a:p>
        </p:txBody>
      </p:sp>
      <p:sp>
        <p:nvSpPr>
          <p:cNvPr id="8" name="Espace réservé de la date 3"/>
          <p:cNvSpPr>
            <a:spLocks noGrp="1"/>
          </p:cNvSpPr>
          <p:nvPr>
            <p:ph type="dt" sz="half" idx="10"/>
          </p:nvPr>
        </p:nvSpPr>
        <p:spPr>
          <a:xfrm>
            <a:off x="7329012" y="4646786"/>
            <a:ext cx="1440160" cy="365125"/>
          </a:xfrm>
        </p:spPr>
        <p:txBody>
          <a:bodyPr/>
          <a:lstStyle>
            <a:lvl1pPr algn="r">
              <a:defRPr>
                <a:solidFill>
                  <a:schemeClr val="bg1"/>
                </a:solidFill>
              </a:defRPr>
            </a:lvl1pPr>
          </a:lstStyle>
          <a:p>
            <a:fld id="{E7F925EF-F2C0-5843-B25E-B4EDEF1B71B6}" type="datetime1">
              <a:rPr lang="fr-FR" smtClean="0"/>
              <a:t>21/11/2025</a:t>
            </a:fld>
            <a:endParaRPr lang="fr-FR" dirty="0"/>
          </a:p>
        </p:txBody>
      </p:sp>
    </p:spTree>
    <p:extLst>
      <p:ext uri="{BB962C8B-B14F-4D97-AF65-F5344CB8AC3E}">
        <p14:creationId xmlns:p14="http://schemas.microsoft.com/office/powerpoint/2010/main" val="248506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p:nvPr userDrawn="1"/>
        </p:nvSpPr>
        <p:spPr>
          <a:xfrm>
            <a:off x="0" y="1"/>
            <a:ext cx="9144000" cy="5143499"/>
          </a:xfrm>
          <a:prstGeom prst="rect">
            <a:avLst/>
          </a:prstGeom>
          <a:solidFill>
            <a:srgbClr val="015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descr="filaire_technique_formes_ctifl_2.eps"/>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3435969" y="-524594"/>
            <a:ext cx="5708594" cy="5769109"/>
          </a:xfrm>
          <a:prstGeom prst="rect">
            <a:avLst/>
          </a:prstGeom>
        </p:spPr>
      </p:pic>
      <p:sp>
        <p:nvSpPr>
          <p:cNvPr id="9" name="Titre 1"/>
          <p:cNvSpPr>
            <a:spLocks noGrp="1"/>
          </p:cNvSpPr>
          <p:nvPr>
            <p:ph type="title" hasCustomPrompt="1"/>
          </p:nvPr>
        </p:nvSpPr>
        <p:spPr>
          <a:xfrm>
            <a:off x="704194" y="1824964"/>
            <a:ext cx="7823782" cy="2231881"/>
          </a:xfrm>
          <a:prstGeom prst="rect">
            <a:avLst/>
          </a:prstGeom>
        </p:spPr>
        <p:txBody>
          <a:bodyPr anchor="ctr">
            <a:normAutofit/>
          </a:bodyPr>
          <a:lstStyle>
            <a:lvl1pPr algn="ctr">
              <a:defRPr sz="3600" b="0" cap="all">
                <a:solidFill>
                  <a:schemeClr val="bg1"/>
                </a:solidFill>
                <a:latin typeface="Verdana"/>
                <a:cs typeface="Verdana"/>
              </a:defRPr>
            </a:lvl1pPr>
          </a:lstStyle>
          <a:p>
            <a:r>
              <a:rPr lang="fr-FR" dirty="0"/>
              <a:t>Saisissez l’intertitre 1</a:t>
            </a:r>
          </a:p>
        </p:txBody>
      </p:sp>
      <p:pic>
        <p:nvPicPr>
          <p:cNvPr id="13" name="Imag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4194" y="407096"/>
            <a:ext cx="970450" cy="1283643"/>
          </a:xfrm>
          <a:prstGeom prst="rect">
            <a:avLst/>
          </a:prstGeom>
          <a:solidFill>
            <a:schemeClr val="bg1"/>
          </a:solidFill>
        </p:spPr>
      </p:pic>
      <p:cxnSp>
        <p:nvCxnSpPr>
          <p:cNvPr id="14" name="Connecteur droit 13"/>
          <p:cNvCxnSpPr/>
          <p:nvPr userDrawn="1"/>
        </p:nvCxnSpPr>
        <p:spPr>
          <a:xfrm>
            <a:off x="7956376" y="4671763"/>
            <a:ext cx="0" cy="4766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Espace réservé de la date 3"/>
          <p:cNvSpPr>
            <a:spLocks noGrp="1"/>
          </p:cNvSpPr>
          <p:nvPr>
            <p:ph type="dt" sz="half" idx="10"/>
          </p:nvPr>
        </p:nvSpPr>
        <p:spPr>
          <a:xfrm>
            <a:off x="2267744" y="4646786"/>
            <a:ext cx="1440160" cy="365125"/>
          </a:xfrm>
        </p:spPr>
        <p:txBody>
          <a:bodyPr/>
          <a:lstStyle>
            <a:lvl1pPr>
              <a:defRPr>
                <a:solidFill>
                  <a:schemeClr val="bg1"/>
                </a:solidFill>
              </a:defRPr>
            </a:lvl1pPr>
          </a:lstStyle>
          <a:p>
            <a:fld id="{3922321F-7393-2D45-869E-C2CB38D9FD6C}" type="datetime1">
              <a:rPr lang="fr-FR" smtClean="0"/>
              <a:t>21/11/2025</a:t>
            </a:fld>
            <a:endParaRPr lang="fr-FR" dirty="0"/>
          </a:p>
        </p:txBody>
      </p:sp>
      <p:sp>
        <p:nvSpPr>
          <p:cNvPr id="16" name="Espace réservé du pied de page 4"/>
          <p:cNvSpPr>
            <a:spLocks noGrp="1"/>
          </p:cNvSpPr>
          <p:nvPr>
            <p:ph type="ftr" sz="quarter" idx="11"/>
          </p:nvPr>
        </p:nvSpPr>
        <p:spPr>
          <a:xfrm>
            <a:off x="3779912" y="4646786"/>
            <a:ext cx="4032448" cy="365125"/>
          </a:xfrm>
        </p:spPr>
        <p:txBody>
          <a:bodyPr/>
          <a:lstStyle>
            <a:lvl1pPr algn="r">
              <a:defRPr>
                <a:solidFill>
                  <a:schemeClr val="bg1"/>
                </a:solidFill>
              </a:defRPr>
            </a:lvl1pPr>
          </a:lstStyle>
          <a:p>
            <a:endParaRPr lang="fr-FR" dirty="0"/>
          </a:p>
        </p:txBody>
      </p:sp>
      <p:sp>
        <p:nvSpPr>
          <p:cNvPr id="17" name="Espace réservé du numéro de diapositive 5"/>
          <p:cNvSpPr>
            <a:spLocks noGrp="1"/>
          </p:cNvSpPr>
          <p:nvPr>
            <p:ph type="sldNum" sz="quarter" idx="12"/>
          </p:nvPr>
        </p:nvSpPr>
        <p:spPr>
          <a:xfrm>
            <a:off x="8100392" y="4646786"/>
            <a:ext cx="586408" cy="365125"/>
          </a:xfrm>
        </p:spPr>
        <p:txBody>
          <a:bodyPr/>
          <a:lstStyle>
            <a:lvl1pPr algn="l">
              <a:defRPr>
                <a:solidFill>
                  <a:schemeClr val="bg1"/>
                </a:solidFill>
              </a:defRPr>
            </a:lvl1pPr>
          </a:lstStyle>
          <a:p>
            <a:fld id="{2918092F-4D8B-6848-9017-36199249D47C}" type="slidenum">
              <a:rPr lang="fr-FR" smtClean="0"/>
              <a:pPr/>
              <a:t>‹N°›</a:t>
            </a:fld>
            <a:endParaRPr lang="fr-FR" dirty="0"/>
          </a:p>
        </p:txBody>
      </p:sp>
    </p:spTree>
    <p:extLst>
      <p:ext uri="{BB962C8B-B14F-4D97-AF65-F5344CB8AC3E}">
        <p14:creationId xmlns:p14="http://schemas.microsoft.com/office/powerpoint/2010/main" val="15275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Rectangle 7"/>
          <p:cNvSpPr/>
          <p:nvPr userDrawn="1"/>
        </p:nvSpPr>
        <p:spPr>
          <a:xfrm>
            <a:off x="0" y="4455739"/>
            <a:ext cx="9144000" cy="692696"/>
          </a:xfrm>
          <a:prstGeom prst="rect">
            <a:avLst/>
          </a:prstGeom>
          <a:solidFill>
            <a:srgbClr val="015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descr="filaire_technique_formes_ctifl_2.eps"/>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3435969" y="-524594"/>
            <a:ext cx="5708594" cy="5769109"/>
          </a:xfrm>
          <a:prstGeom prst="rect">
            <a:avLst/>
          </a:prstGeom>
        </p:spPr>
      </p:pic>
      <p:pic>
        <p:nvPicPr>
          <p:cNvPr id="13" name="Imag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1562" y="4167708"/>
            <a:ext cx="549731" cy="727145"/>
          </a:xfrm>
          <a:prstGeom prst="rect">
            <a:avLst/>
          </a:prstGeom>
          <a:solidFill>
            <a:schemeClr val="bg1"/>
          </a:solidFill>
        </p:spPr>
      </p:pic>
      <p:cxnSp>
        <p:nvCxnSpPr>
          <p:cNvPr id="14" name="Connecteur droit 13"/>
          <p:cNvCxnSpPr/>
          <p:nvPr userDrawn="1"/>
        </p:nvCxnSpPr>
        <p:spPr>
          <a:xfrm>
            <a:off x="7956376" y="4671763"/>
            <a:ext cx="0" cy="4766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itre 1"/>
          <p:cNvSpPr>
            <a:spLocks noGrp="1"/>
          </p:cNvSpPr>
          <p:nvPr>
            <p:ph type="title" hasCustomPrompt="1"/>
          </p:nvPr>
        </p:nvSpPr>
        <p:spPr>
          <a:xfrm>
            <a:off x="467544" y="151327"/>
            <a:ext cx="8219256" cy="850107"/>
          </a:xfrm>
          <a:prstGeom prst="rect">
            <a:avLst/>
          </a:prstGeom>
        </p:spPr>
        <p:txBody>
          <a:bodyPr anchor="ctr">
            <a:normAutofit/>
          </a:bodyPr>
          <a:lstStyle>
            <a:lvl1pPr algn="l">
              <a:defRPr sz="2800">
                <a:solidFill>
                  <a:srgbClr val="3BAA9A"/>
                </a:solidFill>
                <a:latin typeface="Verdana"/>
                <a:cs typeface="Verdana"/>
              </a:defRPr>
            </a:lvl1pPr>
          </a:lstStyle>
          <a:p>
            <a:r>
              <a:rPr lang="fr-FR" dirty="0"/>
              <a:t>CLIQUEZ ET MODIFIEZ LE TITRE</a:t>
            </a:r>
          </a:p>
        </p:txBody>
      </p:sp>
      <p:sp>
        <p:nvSpPr>
          <p:cNvPr id="16" name="Espace réservé du contenu 2"/>
          <p:cNvSpPr>
            <a:spLocks noGrp="1"/>
          </p:cNvSpPr>
          <p:nvPr>
            <p:ph idx="1"/>
          </p:nvPr>
        </p:nvSpPr>
        <p:spPr>
          <a:xfrm>
            <a:off x="457200" y="1233084"/>
            <a:ext cx="8229600" cy="2959401"/>
          </a:xfrm>
        </p:spPr>
        <p:txBody>
          <a:bodyPr/>
          <a:lstStyle>
            <a:lvl1pPr>
              <a:defRPr sz="2400">
                <a:solidFill>
                  <a:schemeClr val="tx1">
                    <a:lumMod val="75000"/>
                  </a:schemeClr>
                </a:solidFill>
                <a:latin typeface="Verdana"/>
                <a:cs typeface="Verdana"/>
              </a:defRPr>
            </a:lvl1pPr>
            <a:lvl2pPr>
              <a:defRPr sz="2000">
                <a:solidFill>
                  <a:schemeClr val="tx1">
                    <a:lumMod val="75000"/>
                  </a:schemeClr>
                </a:solidFill>
                <a:latin typeface="Verdana"/>
                <a:cs typeface="Verdana"/>
              </a:defRPr>
            </a:lvl2pPr>
            <a:lvl3pPr>
              <a:defRPr sz="1800">
                <a:solidFill>
                  <a:schemeClr val="tx1">
                    <a:lumMod val="75000"/>
                  </a:schemeClr>
                </a:solidFill>
                <a:latin typeface="Verdana"/>
                <a:cs typeface="Verdana"/>
              </a:defRPr>
            </a:lvl3pPr>
            <a:lvl4pPr>
              <a:defRPr sz="1600">
                <a:solidFill>
                  <a:schemeClr val="tx1">
                    <a:lumMod val="75000"/>
                  </a:schemeClr>
                </a:solidFill>
                <a:latin typeface="Verdana"/>
                <a:cs typeface="Verdana"/>
              </a:defRPr>
            </a:lvl4pPr>
            <a:lvl5pPr>
              <a:defRPr sz="1400">
                <a:solidFill>
                  <a:schemeClr val="tx1">
                    <a:lumMod val="75000"/>
                  </a:schemeClr>
                </a:solidFill>
                <a:latin typeface="Verdana"/>
                <a:cs typeface="Verdana"/>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e la date 3"/>
          <p:cNvSpPr>
            <a:spLocks noGrp="1"/>
          </p:cNvSpPr>
          <p:nvPr>
            <p:ph type="dt" sz="half" idx="10"/>
          </p:nvPr>
        </p:nvSpPr>
        <p:spPr>
          <a:xfrm>
            <a:off x="2267744" y="4646786"/>
            <a:ext cx="1440160" cy="365125"/>
          </a:xfrm>
        </p:spPr>
        <p:txBody>
          <a:bodyPr/>
          <a:lstStyle>
            <a:lvl1pPr>
              <a:defRPr>
                <a:solidFill>
                  <a:schemeClr val="bg1"/>
                </a:solidFill>
              </a:defRPr>
            </a:lvl1pPr>
          </a:lstStyle>
          <a:p>
            <a:fld id="{3922321F-7393-2D45-869E-C2CB38D9FD6C}" type="datetime1">
              <a:rPr lang="fr-FR" smtClean="0"/>
              <a:t>21/11/2025</a:t>
            </a:fld>
            <a:endParaRPr lang="fr-FR" dirty="0"/>
          </a:p>
        </p:txBody>
      </p:sp>
      <p:sp>
        <p:nvSpPr>
          <p:cNvPr id="11" name="Espace réservé du pied de page 4"/>
          <p:cNvSpPr>
            <a:spLocks noGrp="1"/>
          </p:cNvSpPr>
          <p:nvPr>
            <p:ph type="ftr" sz="quarter" idx="11"/>
          </p:nvPr>
        </p:nvSpPr>
        <p:spPr>
          <a:xfrm>
            <a:off x="3779912" y="4646786"/>
            <a:ext cx="4032448" cy="365125"/>
          </a:xfrm>
        </p:spPr>
        <p:txBody>
          <a:bodyPr/>
          <a:lstStyle>
            <a:lvl1pPr algn="r">
              <a:defRPr>
                <a:solidFill>
                  <a:schemeClr val="bg1"/>
                </a:solidFill>
              </a:defRPr>
            </a:lvl1pPr>
          </a:lstStyle>
          <a:p>
            <a:endParaRPr lang="fr-FR" dirty="0"/>
          </a:p>
        </p:txBody>
      </p:sp>
      <p:sp>
        <p:nvSpPr>
          <p:cNvPr id="12" name="Espace réservé du numéro de diapositive 5"/>
          <p:cNvSpPr>
            <a:spLocks noGrp="1"/>
          </p:cNvSpPr>
          <p:nvPr>
            <p:ph type="sldNum" sz="quarter" idx="12"/>
          </p:nvPr>
        </p:nvSpPr>
        <p:spPr>
          <a:xfrm>
            <a:off x="8100392" y="4646786"/>
            <a:ext cx="586408" cy="365125"/>
          </a:xfrm>
        </p:spPr>
        <p:txBody>
          <a:bodyPr/>
          <a:lstStyle>
            <a:lvl1pPr>
              <a:defRPr>
                <a:solidFill>
                  <a:schemeClr val="bg1"/>
                </a:solidFill>
              </a:defRPr>
            </a:lvl1pPr>
          </a:lstStyle>
          <a:p>
            <a:pPr algn="l"/>
            <a:fld id="{2918092F-4D8B-6848-9017-36199249D47C}" type="slidenum">
              <a:rPr lang="fr-FR" smtClean="0"/>
              <a:t>‹N°›</a:t>
            </a:fld>
            <a:endParaRPr lang="fr-FR" dirty="0"/>
          </a:p>
        </p:txBody>
      </p:sp>
    </p:spTree>
    <p:extLst>
      <p:ext uri="{BB962C8B-B14F-4D97-AF65-F5344CB8AC3E}">
        <p14:creationId xmlns:p14="http://schemas.microsoft.com/office/powerpoint/2010/main" val="37390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Rectangle 9"/>
          <p:cNvSpPr/>
          <p:nvPr userDrawn="1"/>
        </p:nvSpPr>
        <p:spPr>
          <a:xfrm>
            <a:off x="0" y="4455739"/>
            <a:ext cx="9144000" cy="692696"/>
          </a:xfrm>
          <a:prstGeom prst="rect">
            <a:avLst/>
          </a:prstGeom>
          <a:solidFill>
            <a:srgbClr val="015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filaire_technique_formes_ctifl_2.eps"/>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3435969" y="-524594"/>
            <a:ext cx="5708594" cy="5769109"/>
          </a:xfrm>
          <a:prstGeom prst="rect">
            <a:avLst/>
          </a:prstGeom>
        </p:spPr>
      </p:pic>
      <p:pic>
        <p:nvPicPr>
          <p:cNvPr id="15" name="Imag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1562" y="4167708"/>
            <a:ext cx="549731" cy="727145"/>
          </a:xfrm>
          <a:prstGeom prst="rect">
            <a:avLst/>
          </a:prstGeom>
          <a:solidFill>
            <a:schemeClr val="bg1"/>
          </a:solidFill>
        </p:spPr>
      </p:pic>
      <p:cxnSp>
        <p:nvCxnSpPr>
          <p:cNvPr id="16" name="Connecteur droit 15"/>
          <p:cNvCxnSpPr/>
          <p:nvPr userDrawn="1"/>
        </p:nvCxnSpPr>
        <p:spPr>
          <a:xfrm>
            <a:off x="7956376" y="4671763"/>
            <a:ext cx="0" cy="4766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itre 1"/>
          <p:cNvSpPr>
            <a:spLocks noGrp="1"/>
          </p:cNvSpPr>
          <p:nvPr>
            <p:ph type="title" hasCustomPrompt="1"/>
          </p:nvPr>
        </p:nvSpPr>
        <p:spPr>
          <a:xfrm>
            <a:off x="467544" y="151327"/>
            <a:ext cx="8219256" cy="850107"/>
          </a:xfrm>
          <a:prstGeom prst="rect">
            <a:avLst/>
          </a:prstGeom>
        </p:spPr>
        <p:txBody>
          <a:bodyPr anchor="ctr">
            <a:normAutofit/>
          </a:bodyPr>
          <a:lstStyle>
            <a:lvl1pPr algn="l">
              <a:defRPr sz="2800">
                <a:solidFill>
                  <a:srgbClr val="3BAA9A"/>
                </a:solidFill>
                <a:latin typeface="Verdana"/>
                <a:cs typeface="Verdana"/>
              </a:defRPr>
            </a:lvl1pPr>
          </a:lstStyle>
          <a:p>
            <a:r>
              <a:rPr lang="fr-FR" dirty="0"/>
              <a:t>CLIQUEZ ET MODIFIEZ LE TITRE</a:t>
            </a:r>
          </a:p>
        </p:txBody>
      </p:sp>
      <p:sp>
        <p:nvSpPr>
          <p:cNvPr id="18" name="Espace réservé du contenu 2"/>
          <p:cNvSpPr>
            <a:spLocks noGrp="1"/>
          </p:cNvSpPr>
          <p:nvPr>
            <p:ph sz="half" idx="1"/>
          </p:nvPr>
        </p:nvSpPr>
        <p:spPr>
          <a:xfrm>
            <a:off x="457200" y="1230276"/>
            <a:ext cx="4038600" cy="2900440"/>
          </a:xfrm>
        </p:spPr>
        <p:txBody>
          <a:bodyPr/>
          <a:lstStyle>
            <a:lvl1pPr>
              <a:defRPr sz="2400">
                <a:solidFill>
                  <a:schemeClr val="tx1">
                    <a:lumMod val="75000"/>
                  </a:schemeClr>
                </a:solidFill>
                <a:latin typeface="Verdana"/>
                <a:cs typeface="Verdana"/>
              </a:defRPr>
            </a:lvl1pPr>
            <a:lvl2pPr>
              <a:defRPr sz="2000">
                <a:solidFill>
                  <a:schemeClr val="tx1">
                    <a:lumMod val="75000"/>
                  </a:schemeClr>
                </a:solidFill>
                <a:latin typeface="Verdana"/>
                <a:cs typeface="Verdana"/>
              </a:defRPr>
            </a:lvl2pPr>
            <a:lvl3pPr>
              <a:defRPr sz="1800">
                <a:solidFill>
                  <a:schemeClr val="tx1">
                    <a:lumMod val="75000"/>
                  </a:schemeClr>
                </a:solidFill>
                <a:latin typeface="Verdana"/>
                <a:cs typeface="Verdana"/>
              </a:defRPr>
            </a:lvl3pPr>
            <a:lvl4pPr>
              <a:defRPr sz="1600">
                <a:solidFill>
                  <a:schemeClr val="tx1">
                    <a:lumMod val="75000"/>
                  </a:schemeClr>
                </a:solidFill>
                <a:latin typeface="Verdana"/>
                <a:cs typeface="Verdana"/>
              </a:defRPr>
            </a:lvl4pPr>
            <a:lvl5pPr>
              <a:defRPr sz="1400">
                <a:solidFill>
                  <a:schemeClr val="tx1">
                    <a:lumMod val="75000"/>
                  </a:schemeClr>
                </a:solidFill>
                <a:latin typeface="Verdana"/>
                <a:cs typeface="Verdana"/>
              </a:defRPr>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9" name="Espace réservé du contenu 3"/>
          <p:cNvSpPr>
            <a:spLocks noGrp="1"/>
          </p:cNvSpPr>
          <p:nvPr>
            <p:ph sz="half" idx="2"/>
          </p:nvPr>
        </p:nvSpPr>
        <p:spPr>
          <a:xfrm>
            <a:off x="4648200" y="1230276"/>
            <a:ext cx="4038600" cy="2900440"/>
          </a:xfrm>
        </p:spPr>
        <p:txBody>
          <a:bodyPr/>
          <a:lstStyle>
            <a:lvl1pPr>
              <a:defRPr sz="2400">
                <a:solidFill>
                  <a:schemeClr val="tx1">
                    <a:lumMod val="75000"/>
                  </a:schemeClr>
                </a:solidFill>
                <a:latin typeface="Verdana"/>
                <a:cs typeface="Verdana"/>
              </a:defRPr>
            </a:lvl1pPr>
            <a:lvl2pPr>
              <a:defRPr sz="2000">
                <a:solidFill>
                  <a:schemeClr val="tx1">
                    <a:lumMod val="75000"/>
                  </a:schemeClr>
                </a:solidFill>
                <a:latin typeface="Verdana"/>
                <a:cs typeface="Verdana"/>
              </a:defRPr>
            </a:lvl2pPr>
            <a:lvl3pPr>
              <a:defRPr sz="1800">
                <a:solidFill>
                  <a:schemeClr val="tx1">
                    <a:lumMod val="75000"/>
                  </a:schemeClr>
                </a:solidFill>
                <a:latin typeface="Verdana"/>
                <a:cs typeface="Verdana"/>
              </a:defRPr>
            </a:lvl3pPr>
            <a:lvl4pPr>
              <a:defRPr sz="1600">
                <a:solidFill>
                  <a:schemeClr val="tx1">
                    <a:lumMod val="75000"/>
                  </a:schemeClr>
                </a:solidFill>
                <a:latin typeface="Verdana"/>
                <a:cs typeface="Verdana"/>
              </a:defRPr>
            </a:lvl4pPr>
            <a:lvl5pPr>
              <a:defRPr sz="1400">
                <a:solidFill>
                  <a:schemeClr val="tx1">
                    <a:lumMod val="75000"/>
                  </a:schemeClr>
                </a:solidFill>
                <a:latin typeface="Verdana"/>
                <a:cs typeface="Verdana"/>
              </a:defRPr>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e la date 3"/>
          <p:cNvSpPr>
            <a:spLocks noGrp="1"/>
          </p:cNvSpPr>
          <p:nvPr>
            <p:ph type="dt" sz="half" idx="10"/>
          </p:nvPr>
        </p:nvSpPr>
        <p:spPr>
          <a:xfrm>
            <a:off x="2267744" y="4646786"/>
            <a:ext cx="1440160" cy="365125"/>
          </a:xfrm>
        </p:spPr>
        <p:txBody>
          <a:bodyPr/>
          <a:lstStyle>
            <a:lvl1pPr>
              <a:defRPr>
                <a:solidFill>
                  <a:schemeClr val="bg1"/>
                </a:solidFill>
              </a:defRPr>
            </a:lvl1pPr>
          </a:lstStyle>
          <a:p>
            <a:fld id="{C87E2BDB-0CE4-7948-A581-F94DBF8CEB3E}" type="datetime1">
              <a:rPr lang="fr-FR" smtClean="0"/>
              <a:t>21/11/2025</a:t>
            </a:fld>
            <a:endParaRPr lang="fr-FR" dirty="0"/>
          </a:p>
        </p:txBody>
      </p:sp>
      <p:sp>
        <p:nvSpPr>
          <p:cNvPr id="13" name="Espace réservé du pied de page 4"/>
          <p:cNvSpPr>
            <a:spLocks noGrp="1"/>
          </p:cNvSpPr>
          <p:nvPr>
            <p:ph type="ftr" sz="quarter" idx="11"/>
          </p:nvPr>
        </p:nvSpPr>
        <p:spPr>
          <a:xfrm>
            <a:off x="3779912" y="4646786"/>
            <a:ext cx="4032448" cy="365125"/>
          </a:xfrm>
        </p:spPr>
        <p:txBody>
          <a:bodyPr/>
          <a:lstStyle>
            <a:lvl1pPr algn="r">
              <a:defRPr>
                <a:solidFill>
                  <a:schemeClr val="bg1"/>
                </a:solidFill>
              </a:defRPr>
            </a:lvl1pPr>
          </a:lstStyle>
          <a:p>
            <a:endParaRPr lang="fr-FR" dirty="0"/>
          </a:p>
        </p:txBody>
      </p:sp>
      <p:sp>
        <p:nvSpPr>
          <p:cNvPr id="14" name="Espace réservé du numéro de diapositive 5"/>
          <p:cNvSpPr>
            <a:spLocks noGrp="1"/>
          </p:cNvSpPr>
          <p:nvPr>
            <p:ph type="sldNum" sz="quarter" idx="12"/>
          </p:nvPr>
        </p:nvSpPr>
        <p:spPr>
          <a:xfrm>
            <a:off x="8100392" y="4646786"/>
            <a:ext cx="586408" cy="365125"/>
          </a:xfrm>
        </p:spPr>
        <p:txBody>
          <a:bodyPr/>
          <a:lstStyle>
            <a:lvl1pPr>
              <a:defRPr>
                <a:solidFill>
                  <a:schemeClr val="bg1"/>
                </a:solidFill>
              </a:defRPr>
            </a:lvl1pPr>
          </a:lstStyle>
          <a:p>
            <a:pPr algn="l"/>
            <a:fld id="{6AAE8558-75FA-854A-9304-68C532F9217F}" type="slidenum">
              <a:rPr lang="fr-FR" smtClean="0"/>
              <a:t>‹N°›</a:t>
            </a:fld>
            <a:endParaRPr lang="fr-FR" dirty="0"/>
          </a:p>
        </p:txBody>
      </p:sp>
    </p:spTree>
    <p:extLst>
      <p:ext uri="{BB962C8B-B14F-4D97-AF65-F5344CB8AC3E}">
        <p14:creationId xmlns:p14="http://schemas.microsoft.com/office/powerpoint/2010/main" val="286512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userDrawn="1"/>
        </p:nvSpPr>
        <p:spPr>
          <a:xfrm>
            <a:off x="0" y="-4106"/>
            <a:ext cx="9144000" cy="3629372"/>
          </a:xfrm>
          <a:prstGeom prst="rect">
            <a:avLst/>
          </a:prstGeom>
          <a:solidFill>
            <a:srgbClr val="015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329" y="472603"/>
            <a:ext cx="2054439" cy="2717463"/>
          </a:xfrm>
          <a:prstGeom prst="rect">
            <a:avLst/>
          </a:prstGeom>
          <a:solidFill>
            <a:schemeClr val="bg1"/>
          </a:solidFill>
        </p:spPr>
      </p:pic>
      <p:pic>
        <p:nvPicPr>
          <p:cNvPr id="13" name="Image 12" descr="filaire_technique_formes_ctifl_2.eps"/>
          <p:cNvPicPr>
            <a:picLocks noChangeAspect="1"/>
          </p:cNvPicPr>
          <p:nvPr userDrawn="1"/>
        </p:nvPicPr>
        <p:blipFill>
          <a:blip r:embed="rId3">
            <a:alphaModFix amt="35000"/>
            <a:extLst>
              <a:ext uri="{28A0092B-C50C-407E-A947-70E740481C1C}">
                <a14:useLocalDpi xmlns:a14="http://schemas.microsoft.com/office/drawing/2010/main"/>
              </a:ext>
            </a:extLst>
          </a:blip>
          <a:stretch>
            <a:fillRect/>
          </a:stretch>
        </p:blipFill>
        <p:spPr>
          <a:xfrm>
            <a:off x="3435969" y="-524594"/>
            <a:ext cx="5708594" cy="5769109"/>
          </a:xfrm>
          <a:prstGeom prst="rect">
            <a:avLst/>
          </a:prstGeom>
        </p:spPr>
      </p:pic>
      <p:sp>
        <p:nvSpPr>
          <p:cNvPr id="7" name="ZoneTexte 6"/>
          <p:cNvSpPr txBox="1"/>
          <p:nvPr userDrawn="1"/>
        </p:nvSpPr>
        <p:spPr>
          <a:xfrm>
            <a:off x="429329" y="3732957"/>
            <a:ext cx="2054439" cy="461665"/>
          </a:xfrm>
          <a:prstGeom prst="rect">
            <a:avLst/>
          </a:prstGeom>
          <a:noFill/>
        </p:spPr>
        <p:txBody>
          <a:bodyPr wrap="square" rtlCol="0">
            <a:spAutoFit/>
          </a:bodyPr>
          <a:lstStyle/>
          <a:p>
            <a:pPr algn="ctr"/>
            <a:r>
              <a:rPr lang="fr-FR" sz="1200" b="0" dirty="0">
                <a:solidFill>
                  <a:srgbClr val="015C50"/>
                </a:solidFill>
                <a:latin typeface="Verdana"/>
                <a:cs typeface="Verdana"/>
              </a:rPr>
              <a:t>Pour</a:t>
            </a:r>
            <a:r>
              <a:rPr lang="fr-FR" sz="1200" b="0" baseline="0" dirty="0">
                <a:solidFill>
                  <a:srgbClr val="015C50"/>
                </a:solidFill>
                <a:latin typeface="Verdana"/>
                <a:cs typeface="Verdana"/>
              </a:rPr>
              <a:t> en savoir plus</a:t>
            </a:r>
          </a:p>
          <a:p>
            <a:pPr algn="ctr"/>
            <a:r>
              <a:rPr lang="fr-FR" sz="1200" b="1" baseline="0" dirty="0" err="1">
                <a:solidFill>
                  <a:srgbClr val="015C50"/>
                </a:solidFill>
                <a:latin typeface="Verdana"/>
                <a:cs typeface="Verdana"/>
              </a:rPr>
              <a:t>www.ctifl.fr</a:t>
            </a:r>
            <a:endParaRPr lang="fr-FR" sz="1200" b="1" dirty="0">
              <a:solidFill>
                <a:srgbClr val="015C50"/>
              </a:solidFill>
              <a:latin typeface="Verdana"/>
              <a:cs typeface="Verdana"/>
            </a:endParaRPr>
          </a:p>
        </p:txBody>
      </p:sp>
      <p:pic>
        <p:nvPicPr>
          <p:cNvPr id="8" name="Imag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56202" y="4075730"/>
            <a:ext cx="1764070" cy="849114"/>
          </a:xfrm>
          <a:prstGeom prst="rect">
            <a:avLst/>
          </a:prstGeom>
          <a:ln>
            <a:solidFill>
              <a:schemeClr val="bg1">
                <a:lumMod val="75000"/>
              </a:schemeClr>
            </a:solidFill>
          </a:ln>
        </p:spPr>
      </p:pic>
      <p:sp>
        <p:nvSpPr>
          <p:cNvPr id="9" name="ZoneTexte 8"/>
          <p:cNvSpPr txBox="1"/>
          <p:nvPr userDrawn="1"/>
        </p:nvSpPr>
        <p:spPr>
          <a:xfrm>
            <a:off x="3874016" y="2713197"/>
            <a:ext cx="4680520" cy="562718"/>
          </a:xfrm>
          <a:prstGeom prst="rect">
            <a:avLst/>
          </a:prstGeom>
          <a:noFill/>
        </p:spPr>
        <p:txBody>
          <a:bodyPr wrap="square" rtlCol="0">
            <a:spAutoFit/>
          </a:bodyPr>
          <a:lstStyle/>
          <a:p>
            <a:pPr algn="r">
              <a:lnSpc>
                <a:spcPct val="110000"/>
              </a:lnSpc>
            </a:pPr>
            <a:r>
              <a:rPr lang="fr-FR" sz="1400" dirty="0">
                <a:solidFill>
                  <a:schemeClr val="bg1"/>
                </a:solidFill>
                <a:latin typeface="Verdana"/>
                <a:cs typeface="Verdana"/>
              </a:rPr>
              <a:t>CENTRE TECHNIQUE INTERPROFESSIONNEL</a:t>
            </a:r>
          </a:p>
          <a:p>
            <a:pPr algn="r">
              <a:lnSpc>
                <a:spcPct val="110000"/>
              </a:lnSpc>
            </a:pPr>
            <a:r>
              <a:rPr lang="fr-FR" sz="1400" dirty="0">
                <a:solidFill>
                  <a:schemeClr val="bg1"/>
                </a:solidFill>
                <a:latin typeface="Verdana"/>
                <a:cs typeface="Verdana"/>
              </a:rPr>
              <a:t>DES FRUITS ET LÉGUMES</a:t>
            </a:r>
          </a:p>
        </p:txBody>
      </p:sp>
      <p:sp>
        <p:nvSpPr>
          <p:cNvPr id="10" name="ZoneTexte 9"/>
          <p:cNvSpPr txBox="1"/>
          <p:nvPr userDrawn="1"/>
        </p:nvSpPr>
        <p:spPr>
          <a:xfrm>
            <a:off x="5141610" y="3803658"/>
            <a:ext cx="1993254" cy="230832"/>
          </a:xfrm>
          <a:prstGeom prst="rect">
            <a:avLst/>
          </a:prstGeom>
          <a:noFill/>
        </p:spPr>
        <p:txBody>
          <a:bodyPr wrap="square" rtlCol="0">
            <a:spAutoFit/>
          </a:bodyPr>
          <a:lstStyle/>
          <a:p>
            <a:pPr algn="ctr"/>
            <a:r>
              <a:rPr lang="fr-FR" sz="900" dirty="0">
                <a:solidFill>
                  <a:schemeClr val="bg1">
                    <a:lumMod val="65000"/>
                  </a:schemeClr>
                </a:solidFill>
                <a:latin typeface="Verdana"/>
                <a:cs typeface="Verdana"/>
              </a:rPr>
              <a:t>Action financée par</a:t>
            </a:r>
          </a:p>
        </p:txBody>
      </p:sp>
      <p:pic>
        <p:nvPicPr>
          <p:cNvPr id="12" name="Image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995936" y="1182080"/>
            <a:ext cx="4521610" cy="921881"/>
          </a:xfrm>
          <a:prstGeom prst="rect">
            <a:avLst/>
          </a:prstGeom>
        </p:spPr>
      </p:pic>
    </p:spTree>
    <p:extLst>
      <p:ext uri="{BB962C8B-B14F-4D97-AF65-F5344CB8AC3E}">
        <p14:creationId xmlns:p14="http://schemas.microsoft.com/office/powerpoint/2010/main" val="415114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BFF66-8326-A96B-04EA-BDD54D3F6342}"/>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91199A67-9173-B280-9D0D-1DF2BE7125C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6E14F17-282B-2BEE-4C61-29BEEADFFA5B}"/>
              </a:ext>
            </a:extLst>
          </p:cNvPr>
          <p:cNvSpPr>
            <a:spLocks noGrp="1"/>
          </p:cNvSpPr>
          <p:nvPr>
            <p:ph type="dt" sz="half" idx="10"/>
          </p:nvPr>
        </p:nvSpPr>
        <p:spPr/>
        <p:txBody>
          <a:bodyPr/>
          <a:lstStyle/>
          <a:p>
            <a:fld id="{16B5B6DD-BAC2-4982-A492-BE403CBD4B10}" type="datetimeFigureOut">
              <a:rPr lang="fr-FR" smtClean="0"/>
              <a:t>21/11/2025</a:t>
            </a:fld>
            <a:endParaRPr lang="fr-FR"/>
          </a:p>
        </p:txBody>
      </p:sp>
      <p:sp>
        <p:nvSpPr>
          <p:cNvPr id="5" name="Espace réservé du pied de page 4">
            <a:extLst>
              <a:ext uri="{FF2B5EF4-FFF2-40B4-BE49-F238E27FC236}">
                <a16:creationId xmlns:a16="http://schemas.microsoft.com/office/drawing/2014/main" id="{13969703-D513-CDB1-4702-038766D62B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655C14-B1F2-2268-63D6-D6B1229894A4}"/>
              </a:ext>
            </a:extLst>
          </p:cNvPr>
          <p:cNvSpPr>
            <a:spLocks noGrp="1"/>
          </p:cNvSpPr>
          <p:nvPr>
            <p:ph type="sldNum" sz="quarter" idx="12"/>
          </p:nvPr>
        </p:nvSpPr>
        <p:spPr/>
        <p:txBody>
          <a:bodyPr/>
          <a:lstStyle/>
          <a:p>
            <a:fld id="{2B427F79-781A-4C6B-A666-C40EE0CA9E96}" type="slidenum">
              <a:rPr lang="fr-FR" smtClean="0"/>
              <a:t>‹N°›</a:t>
            </a:fld>
            <a:endParaRPr lang="fr-FR"/>
          </a:p>
        </p:txBody>
      </p:sp>
    </p:spTree>
    <p:extLst>
      <p:ext uri="{BB962C8B-B14F-4D97-AF65-F5344CB8AC3E}">
        <p14:creationId xmlns:p14="http://schemas.microsoft.com/office/powerpoint/2010/main" val="341517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2A8501-E935-F80D-595D-D689534264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86BDFC-BC6D-2577-D150-A4A921193A5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FA92D6-5B78-CB9D-16A0-0BEB949D7316}"/>
              </a:ext>
            </a:extLst>
          </p:cNvPr>
          <p:cNvSpPr>
            <a:spLocks noGrp="1"/>
          </p:cNvSpPr>
          <p:nvPr>
            <p:ph type="dt" sz="half" idx="10"/>
          </p:nvPr>
        </p:nvSpPr>
        <p:spPr/>
        <p:txBody>
          <a:bodyPr/>
          <a:lstStyle/>
          <a:p>
            <a:fld id="{16B5B6DD-BAC2-4982-A492-BE403CBD4B10}" type="datetimeFigureOut">
              <a:rPr lang="fr-FR" smtClean="0"/>
              <a:t>21/11/2025</a:t>
            </a:fld>
            <a:endParaRPr lang="fr-FR"/>
          </a:p>
        </p:txBody>
      </p:sp>
      <p:sp>
        <p:nvSpPr>
          <p:cNvPr id="5" name="Espace réservé du pied de page 4">
            <a:extLst>
              <a:ext uri="{FF2B5EF4-FFF2-40B4-BE49-F238E27FC236}">
                <a16:creationId xmlns:a16="http://schemas.microsoft.com/office/drawing/2014/main" id="{58A0463C-5DFE-84ED-3465-008D009F75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79AD39-F959-CB53-6C7C-6C9D6A565362}"/>
              </a:ext>
            </a:extLst>
          </p:cNvPr>
          <p:cNvSpPr>
            <a:spLocks noGrp="1"/>
          </p:cNvSpPr>
          <p:nvPr>
            <p:ph type="sldNum" sz="quarter" idx="12"/>
          </p:nvPr>
        </p:nvSpPr>
        <p:spPr/>
        <p:txBody>
          <a:bodyPr/>
          <a:lstStyle/>
          <a:p>
            <a:fld id="{2B427F79-781A-4C6B-A666-C40EE0CA9E96}" type="slidenum">
              <a:rPr lang="fr-FR" smtClean="0"/>
              <a:t>‹N°›</a:t>
            </a:fld>
            <a:endParaRPr lang="fr-FR"/>
          </a:p>
        </p:txBody>
      </p:sp>
    </p:spTree>
    <p:extLst>
      <p:ext uri="{BB962C8B-B14F-4D97-AF65-F5344CB8AC3E}">
        <p14:creationId xmlns:p14="http://schemas.microsoft.com/office/powerpoint/2010/main" val="265699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E248BB7-2EE3-8B45-AC2A-3B7DADF95C61}" type="datetime1">
              <a:rPr lang="fr-FR" smtClean="0"/>
              <a:t>21/11/2025</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48FA69-2A8A-8944-84F9-4176C9F4A81F}" type="slidenum">
              <a:rPr lang="fr-FR" smtClean="0"/>
              <a:t>‹N°›</a:t>
            </a:fld>
            <a:endParaRPr lang="fr-FR"/>
          </a:p>
        </p:txBody>
      </p:sp>
    </p:spTree>
    <p:extLst>
      <p:ext uri="{BB962C8B-B14F-4D97-AF65-F5344CB8AC3E}">
        <p14:creationId xmlns:p14="http://schemas.microsoft.com/office/powerpoint/2010/main" val="158072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38.jpeg"/><Relationship Id="rId20" Type="http://schemas.openxmlformats.org/officeDocument/2006/relationships/image" Target="../media/image42.png"/><Relationship Id="rId29"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33.png"/><Relationship Id="rId24" Type="http://schemas.openxmlformats.org/officeDocument/2006/relationships/image" Target="../media/image45.pn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jpeg"/><Relationship Id="rId22" Type="http://schemas.microsoft.com/office/2007/relationships/hdphoto" Target="../media/hdphoto2.wdp"/><Relationship Id="rId27"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baptiste.labeyrie@ctifl.fr"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ecophytopic.fr/dephy"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3">
            <a:extLst>
              <a:ext uri="{FF2B5EF4-FFF2-40B4-BE49-F238E27FC236}">
                <a16:creationId xmlns:a16="http://schemas.microsoft.com/office/drawing/2014/main" id="{CB982F31-66EA-4999-8465-4C2E35B21A6F}"/>
              </a:ext>
            </a:extLst>
          </p:cNvPr>
          <p:cNvPicPr>
            <a:picLocks noChangeAspect="1"/>
          </p:cNvPicPr>
          <p:nvPr/>
        </p:nvPicPr>
        <p:blipFill>
          <a:blip r:embed="rId2"/>
          <a:srcRect l="22038" t="22411" r="22307" b="25918"/>
          <a:stretch/>
        </p:blipFill>
        <p:spPr bwMode="auto">
          <a:xfrm>
            <a:off x="184180" y="78842"/>
            <a:ext cx="1466735" cy="1362332"/>
          </a:xfrm>
          <a:prstGeom prst="rect">
            <a:avLst/>
          </a:prstGeom>
          <a:ln>
            <a:noFill/>
          </a:ln>
        </p:spPr>
      </p:pic>
      <p:pic>
        <p:nvPicPr>
          <p:cNvPr id="5" name="Image 4">
            <a:extLst>
              <a:ext uri="{FF2B5EF4-FFF2-40B4-BE49-F238E27FC236}">
                <a16:creationId xmlns:a16="http://schemas.microsoft.com/office/drawing/2014/main" id="{0C47B034-D7B5-4BE9-AE76-0856CB069A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415227" y="222752"/>
            <a:ext cx="1544594" cy="537255"/>
          </a:xfrm>
          <a:prstGeom prst="rect">
            <a:avLst/>
          </a:prstGeom>
        </p:spPr>
      </p:pic>
      <p:sp>
        <p:nvSpPr>
          <p:cNvPr id="7" name="ZoneTexte 6">
            <a:extLst>
              <a:ext uri="{FF2B5EF4-FFF2-40B4-BE49-F238E27FC236}">
                <a16:creationId xmlns:a16="http://schemas.microsoft.com/office/drawing/2014/main" id="{742756C7-D5EA-C445-CF9A-D9CBC05DA626}"/>
              </a:ext>
            </a:extLst>
          </p:cNvPr>
          <p:cNvSpPr txBox="1"/>
          <p:nvPr/>
        </p:nvSpPr>
        <p:spPr>
          <a:xfrm>
            <a:off x="5349840" y="3573155"/>
            <a:ext cx="1902509" cy="1038746"/>
          </a:xfrm>
          <a:prstGeom prst="rect">
            <a:avLst/>
          </a:prstGeom>
          <a:noFill/>
        </p:spPr>
        <p:txBody>
          <a:bodyPr wrap="none" rtlCol="0">
            <a:spAutoFit/>
          </a:bodyPr>
          <a:lstStyle/>
          <a:p>
            <a:pPr algn="ctr"/>
            <a:r>
              <a:rPr lang="fr-FR" sz="2100" dirty="0"/>
              <a:t>Julie BORG</a:t>
            </a:r>
          </a:p>
          <a:p>
            <a:pPr algn="ctr"/>
            <a:r>
              <a:rPr lang="fr-FR" sz="1350" dirty="0"/>
              <a:t>Ingénieure de recherche</a:t>
            </a:r>
          </a:p>
          <a:p>
            <a:pPr algn="ctr"/>
            <a:r>
              <a:rPr lang="fr-FR" sz="1350" dirty="0"/>
              <a:t>INRAE – PSH</a:t>
            </a:r>
          </a:p>
          <a:p>
            <a:pPr algn="ctr"/>
            <a:r>
              <a:rPr lang="fr-FR" sz="1350" dirty="0"/>
              <a:t>Avignon</a:t>
            </a:r>
          </a:p>
        </p:txBody>
      </p:sp>
      <p:grpSp>
        <p:nvGrpSpPr>
          <p:cNvPr id="10" name="Groupe 9">
            <a:extLst>
              <a:ext uri="{FF2B5EF4-FFF2-40B4-BE49-F238E27FC236}">
                <a16:creationId xmlns:a16="http://schemas.microsoft.com/office/drawing/2014/main" id="{32182727-3295-35CB-91CF-D4D77D02781E}"/>
              </a:ext>
            </a:extLst>
          </p:cNvPr>
          <p:cNvGrpSpPr/>
          <p:nvPr/>
        </p:nvGrpSpPr>
        <p:grpSpPr>
          <a:xfrm>
            <a:off x="3949999" y="0"/>
            <a:ext cx="644714" cy="904866"/>
            <a:chOff x="4489426" y="0"/>
            <a:chExt cx="859618" cy="1206488"/>
          </a:xfrm>
        </p:grpSpPr>
        <p:cxnSp>
          <p:nvCxnSpPr>
            <p:cNvPr id="11" name="AutoShape 9">
              <a:extLst>
                <a:ext uri="{FF2B5EF4-FFF2-40B4-BE49-F238E27FC236}">
                  <a16:creationId xmlns:a16="http://schemas.microsoft.com/office/drawing/2014/main" id="{00A3DE28-D646-175B-19D8-467FD2A5E028}"/>
                </a:ext>
              </a:extLst>
            </p:cNvPr>
            <p:cNvCxnSpPr>
              <a:cxnSpLocks noChangeShapeType="1"/>
            </p:cNvCxnSpPr>
            <p:nvPr/>
          </p:nvCxnSpPr>
          <p:spPr bwMode="auto">
            <a:xfrm>
              <a:off x="4919235" y="0"/>
              <a:ext cx="0" cy="324000"/>
            </a:xfrm>
            <a:prstGeom prst="straightConnector1">
              <a:avLst/>
            </a:prstGeom>
            <a:noFill/>
            <a:ln w="28575">
              <a:solidFill>
                <a:srgbClr val="6196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2" name="Picture 6" descr="Micro Icon at GetDrawings | Free download">
              <a:extLst>
                <a:ext uri="{FF2B5EF4-FFF2-40B4-BE49-F238E27FC236}">
                  <a16:creationId xmlns:a16="http://schemas.microsoft.com/office/drawing/2014/main" id="{21472355-57D7-A79B-AF1E-4EA4A7A475C2}"/>
                </a:ext>
              </a:extLst>
            </p:cNvPr>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10800000">
              <a:off x="4489426" y="230640"/>
              <a:ext cx="859618" cy="97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7AF65EDA-136A-6000-6E5B-E13D3D7DAFEF}"/>
              </a:ext>
            </a:extLst>
          </p:cNvPr>
          <p:cNvSpPr txBox="1"/>
          <p:nvPr/>
        </p:nvSpPr>
        <p:spPr>
          <a:xfrm>
            <a:off x="2917017" y="904866"/>
            <a:ext cx="2710678" cy="830997"/>
          </a:xfrm>
          <a:prstGeom prst="rect">
            <a:avLst/>
          </a:prstGeom>
          <a:noFill/>
        </p:spPr>
        <p:txBody>
          <a:bodyPr wrap="none" rtlCol="0">
            <a:spAutoFit/>
          </a:bodyPr>
          <a:lstStyle/>
          <a:p>
            <a:pPr algn="ctr"/>
            <a:r>
              <a:rPr lang="fr-FR" sz="2400" b="1" kern="100" dirty="0">
                <a:solidFill>
                  <a:srgbClr val="00B050"/>
                </a:solidFill>
                <a:latin typeface="Aptos" panose="02110004020202020204"/>
                <a:cs typeface="Times New Roman" panose="02020603050405020304" pitchFamily="18" charset="0"/>
              </a:rPr>
              <a:t>Webinaire </a:t>
            </a:r>
          </a:p>
          <a:p>
            <a:pPr algn="ctr"/>
            <a:r>
              <a:rPr lang="fr-FR" sz="2400" b="1" kern="100" dirty="0">
                <a:solidFill>
                  <a:srgbClr val="00B050"/>
                </a:solidFill>
                <a:latin typeface="Aptos" panose="02110004020202020204"/>
                <a:cs typeface="Times New Roman" panose="02020603050405020304" pitchFamily="18" charset="0"/>
              </a:rPr>
              <a:t>Pratiques culturales</a:t>
            </a:r>
          </a:p>
        </p:txBody>
      </p:sp>
      <p:sp>
        <p:nvSpPr>
          <p:cNvPr id="16" name="ZoneTexte 15">
            <a:extLst>
              <a:ext uri="{FF2B5EF4-FFF2-40B4-BE49-F238E27FC236}">
                <a16:creationId xmlns:a16="http://schemas.microsoft.com/office/drawing/2014/main" id="{742F1F6C-AEC5-88FA-E2D7-8953710CFBC8}"/>
              </a:ext>
            </a:extLst>
          </p:cNvPr>
          <p:cNvSpPr txBox="1"/>
          <p:nvPr/>
        </p:nvSpPr>
        <p:spPr>
          <a:xfrm>
            <a:off x="1791804" y="3573154"/>
            <a:ext cx="2383957" cy="830997"/>
          </a:xfrm>
          <a:prstGeom prst="rect">
            <a:avLst/>
          </a:prstGeom>
          <a:noFill/>
        </p:spPr>
        <p:txBody>
          <a:bodyPr wrap="square" rtlCol="0">
            <a:spAutoFit/>
          </a:bodyPr>
          <a:lstStyle/>
          <a:p>
            <a:pPr algn="ctr"/>
            <a:r>
              <a:rPr lang="fr-FR" sz="2100" dirty="0"/>
              <a:t>Baptiste LABEYRIE</a:t>
            </a:r>
          </a:p>
          <a:p>
            <a:pPr algn="ctr"/>
            <a:r>
              <a:rPr lang="fr-FR" sz="1350" dirty="0"/>
              <a:t>Coordinateur réseau </a:t>
            </a:r>
            <a:r>
              <a:rPr lang="fr-FR" sz="1350"/>
              <a:t>DEPHY Ecophyto </a:t>
            </a:r>
            <a:r>
              <a:rPr lang="fr-FR" sz="1350" dirty="0"/>
              <a:t>Fruits - CTIFL</a:t>
            </a:r>
          </a:p>
        </p:txBody>
      </p:sp>
      <p:pic>
        <p:nvPicPr>
          <p:cNvPr id="2" name="Image 1">
            <a:extLst>
              <a:ext uri="{FF2B5EF4-FFF2-40B4-BE49-F238E27FC236}">
                <a16:creationId xmlns:a16="http://schemas.microsoft.com/office/drawing/2014/main" id="{B76FF008-421D-6A60-DA09-B8E2F8DB7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16" y="4046484"/>
            <a:ext cx="766832" cy="1013792"/>
          </a:xfrm>
          <a:prstGeom prst="rect">
            <a:avLst/>
          </a:prstGeom>
        </p:spPr>
      </p:pic>
      <p:pic>
        <p:nvPicPr>
          <p:cNvPr id="9" name="Picture 2" descr="Découvrez l&amp;#39;INRAE,issu de la fusion de l&amp;#39;Inra et de l&amp;#39;Irstea">
            <a:extLst>
              <a:ext uri="{FF2B5EF4-FFF2-40B4-BE49-F238E27FC236}">
                <a16:creationId xmlns:a16="http://schemas.microsoft.com/office/drawing/2014/main" id="{11A8F41B-B9A2-58FD-A74C-BAABF776CF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004" y="4635919"/>
            <a:ext cx="978108" cy="25760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0224AF4-2E9D-0AAB-6F46-90E3D83293C6}"/>
              </a:ext>
            </a:extLst>
          </p:cNvPr>
          <p:cNvPicPr>
            <a:picLocks noChangeAspect="1"/>
          </p:cNvPicPr>
          <p:nvPr/>
        </p:nvPicPr>
        <p:blipFill>
          <a:blip r:embed="rId8"/>
          <a:stretch>
            <a:fillRect/>
          </a:stretch>
        </p:blipFill>
        <p:spPr>
          <a:xfrm>
            <a:off x="5730265" y="2303686"/>
            <a:ext cx="1141657" cy="1153189"/>
          </a:xfrm>
          <a:prstGeom prst="rect">
            <a:avLst/>
          </a:prstGeom>
        </p:spPr>
      </p:pic>
      <p:pic>
        <p:nvPicPr>
          <p:cNvPr id="8" name="Image 7" descr="Une image contenant Visage humain, personne, fruit, Barbe humaine&#10;&#10;Le contenu généré par l’IA peut être incorrect.">
            <a:extLst>
              <a:ext uri="{FF2B5EF4-FFF2-40B4-BE49-F238E27FC236}">
                <a16:creationId xmlns:a16="http://schemas.microsoft.com/office/drawing/2014/main" id="{F2280365-F959-C1F2-77C5-7846DC9ED7D4}"/>
              </a:ext>
            </a:extLst>
          </p:cNvPr>
          <p:cNvPicPr>
            <a:picLocks noChangeAspect="1"/>
          </p:cNvPicPr>
          <p:nvPr/>
        </p:nvPicPr>
        <p:blipFill>
          <a:blip r:embed="rId9"/>
          <a:srcRect l="12680" r="13879"/>
          <a:stretch>
            <a:fillRect/>
          </a:stretch>
        </p:blipFill>
        <p:spPr>
          <a:xfrm>
            <a:off x="2346188" y="2303687"/>
            <a:ext cx="1141657" cy="1165878"/>
          </a:xfrm>
          <a:prstGeom prst="rect">
            <a:avLst/>
          </a:prstGeom>
        </p:spPr>
      </p:pic>
    </p:spTree>
    <p:extLst>
      <p:ext uri="{BB962C8B-B14F-4D97-AF65-F5344CB8AC3E}">
        <p14:creationId xmlns:p14="http://schemas.microsoft.com/office/powerpoint/2010/main" val="390356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29F3E9D-D46A-04A5-8FD4-99E5A2C33ACF}"/>
              </a:ext>
            </a:extLst>
          </p:cNvPr>
          <p:cNvSpPr>
            <a:spLocks noGrp="1"/>
          </p:cNvSpPr>
          <p:nvPr>
            <p:ph type="sldNum" sz="quarter" idx="12"/>
          </p:nvPr>
        </p:nvSpPr>
        <p:spPr/>
        <p:txBody>
          <a:bodyPr/>
          <a:lstStyle/>
          <a:p>
            <a:pPr algn="l"/>
            <a:fld id="{6AAE8558-75FA-854A-9304-68C532F9217F}" type="slidenum">
              <a:rPr lang="fr-FR" smtClean="0"/>
              <a:t>10</a:t>
            </a:fld>
            <a:endParaRPr lang="fr-FR" dirty="0"/>
          </a:p>
        </p:txBody>
      </p:sp>
      <p:sp>
        <p:nvSpPr>
          <p:cNvPr id="8" name="Espace réservé du texte 21">
            <a:extLst>
              <a:ext uri="{FF2B5EF4-FFF2-40B4-BE49-F238E27FC236}">
                <a16:creationId xmlns:a16="http://schemas.microsoft.com/office/drawing/2014/main" id="{646459D2-F1A9-C40D-19FD-25EA3154EC37}"/>
              </a:ext>
            </a:extLst>
          </p:cNvPr>
          <p:cNvSpPr txBox="1">
            <a:spLocks/>
          </p:cNvSpPr>
          <p:nvPr/>
        </p:nvSpPr>
        <p:spPr>
          <a:xfrm>
            <a:off x="270133" y="131589"/>
            <a:ext cx="7946513" cy="324035"/>
          </a:xfrm>
          <a:prstGeom prst="rect">
            <a:avLst/>
          </a:prstGeom>
        </p:spPr>
        <p:txBody>
          <a:bodyPr anchor="b" anchorCtr="0">
            <a:noAutofit/>
          </a:bodyPr>
          <a:lstStyle>
            <a:lvl1pPr marL="0" indent="0" algn="l" defTabSz="914400" rtl="0" eaLnBrk="1" latinLnBrk="0" hangingPunct="1">
              <a:spcBef>
                <a:spcPct val="20000"/>
              </a:spcBef>
              <a:buFont typeface="Arial" panose="020B0604020202020204" pitchFamily="34" charset="0"/>
              <a:buNone/>
              <a:defRPr sz="2000" b="1" i="0" kern="1200" spc="-100" baseline="0">
                <a:solidFill>
                  <a:srgbClr val="F9764C"/>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800" dirty="0">
                <a:solidFill>
                  <a:srgbClr val="03B3E5"/>
                </a:solidFill>
                <a:latin typeface="Ebrima" panose="02000000000000000000" pitchFamily="2" charset="0"/>
                <a:ea typeface="Ebrima" panose="02000000000000000000" pitchFamily="2" charset="0"/>
                <a:cs typeface="Ebrima" panose="02000000000000000000" pitchFamily="2" charset="0"/>
              </a:rPr>
              <a:t>DEPHY EXPE 2 – Valorisation des résultats et enseignements</a:t>
            </a:r>
          </a:p>
        </p:txBody>
      </p:sp>
      <p:grpSp>
        <p:nvGrpSpPr>
          <p:cNvPr id="9" name="Groupe 8">
            <a:extLst>
              <a:ext uri="{FF2B5EF4-FFF2-40B4-BE49-F238E27FC236}">
                <a16:creationId xmlns:a16="http://schemas.microsoft.com/office/drawing/2014/main" id="{C70C6CEF-3BF2-B7FF-483D-43269AB95995}"/>
              </a:ext>
            </a:extLst>
          </p:cNvPr>
          <p:cNvGrpSpPr/>
          <p:nvPr/>
        </p:nvGrpSpPr>
        <p:grpSpPr>
          <a:xfrm>
            <a:off x="458918" y="1059511"/>
            <a:ext cx="1212241" cy="1691751"/>
            <a:chOff x="224098" y="2144884"/>
            <a:chExt cx="1323129" cy="1922056"/>
          </a:xfrm>
        </p:grpSpPr>
        <p:pic>
          <p:nvPicPr>
            <p:cNvPr id="10" name="Picture 5">
              <a:extLst>
                <a:ext uri="{FF2B5EF4-FFF2-40B4-BE49-F238E27FC236}">
                  <a16:creationId xmlns:a16="http://schemas.microsoft.com/office/drawing/2014/main" id="{A72A3AC1-BA00-1158-9E9C-2C03C5113C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62" t="12376" r="12853"/>
            <a:stretch/>
          </p:blipFill>
          <p:spPr bwMode="auto">
            <a:xfrm>
              <a:off x="913564" y="3158321"/>
              <a:ext cx="633663" cy="906637"/>
            </a:xfrm>
            <a:prstGeom prst="rect">
              <a:avLst/>
            </a:prstGeom>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4">
              <a:extLst>
                <a:ext uri="{FF2B5EF4-FFF2-40B4-BE49-F238E27FC236}">
                  <a16:creationId xmlns:a16="http://schemas.microsoft.com/office/drawing/2014/main" id="{E4E2083F-73ED-EA75-C073-728CE1490F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637" t="12581" r="12593"/>
            <a:stretch/>
          </p:blipFill>
          <p:spPr bwMode="auto">
            <a:xfrm>
              <a:off x="224098" y="3161796"/>
              <a:ext cx="635840" cy="905144"/>
            </a:xfrm>
            <a:prstGeom prst="rect">
              <a:avLst/>
            </a:prstGeom>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2" name="Picture 19">
              <a:extLst>
                <a:ext uri="{FF2B5EF4-FFF2-40B4-BE49-F238E27FC236}">
                  <a16:creationId xmlns:a16="http://schemas.microsoft.com/office/drawing/2014/main" id="{5923B0DD-3593-1EB4-D2B7-B3994955E6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381" t="16406" r="13757" b="5078"/>
            <a:stretch/>
          </p:blipFill>
          <p:spPr bwMode="auto">
            <a:xfrm>
              <a:off x="913453" y="2144884"/>
              <a:ext cx="629073" cy="907699"/>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18">
              <a:extLst>
                <a:ext uri="{FF2B5EF4-FFF2-40B4-BE49-F238E27FC236}">
                  <a16:creationId xmlns:a16="http://schemas.microsoft.com/office/drawing/2014/main" id="{AE8327CA-748E-CD49-BB5C-5A351368B8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305" t="17437" r="13455" b="4688"/>
            <a:stretch/>
          </p:blipFill>
          <p:spPr bwMode="auto">
            <a:xfrm>
              <a:off x="226544" y="2146057"/>
              <a:ext cx="637932" cy="90790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14" name="Groupe 13">
            <a:extLst>
              <a:ext uri="{FF2B5EF4-FFF2-40B4-BE49-F238E27FC236}">
                <a16:creationId xmlns:a16="http://schemas.microsoft.com/office/drawing/2014/main" id="{893A6C98-2304-759B-39E2-CFF43EE140B8}"/>
              </a:ext>
            </a:extLst>
          </p:cNvPr>
          <p:cNvGrpSpPr/>
          <p:nvPr/>
        </p:nvGrpSpPr>
        <p:grpSpPr>
          <a:xfrm>
            <a:off x="1995015" y="1041982"/>
            <a:ext cx="2163606" cy="1692100"/>
            <a:chOff x="1701817" y="2158814"/>
            <a:chExt cx="2376852" cy="1896817"/>
          </a:xfrm>
        </p:grpSpPr>
        <p:pic>
          <p:nvPicPr>
            <p:cNvPr id="15" name="Picture 4">
              <a:extLst>
                <a:ext uri="{FF2B5EF4-FFF2-40B4-BE49-F238E27FC236}">
                  <a16:creationId xmlns:a16="http://schemas.microsoft.com/office/drawing/2014/main" id="{9ECC8719-21CB-752D-1B34-94C6FE9920E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6713" y="2158814"/>
              <a:ext cx="478016" cy="1020033"/>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16" name="Picture 5">
              <a:extLst>
                <a:ext uri="{FF2B5EF4-FFF2-40B4-BE49-F238E27FC236}">
                  <a16:creationId xmlns:a16="http://schemas.microsoft.com/office/drawing/2014/main" id="{F03BA87B-5063-EC68-C750-A9A2EE15D3B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7227" y="2165187"/>
              <a:ext cx="503439" cy="1031828"/>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17" name="Picture 3">
              <a:extLst>
                <a:ext uri="{FF2B5EF4-FFF2-40B4-BE49-F238E27FC236}">
                  <a16:creationId xmlns:a16="http://schemas.microsoft.com/office/drawing/2014/main" id="{D5B78CED-9E9E-AC34-8B38-896BF86F7C7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2806" y="2161796"/>
              <a:ext cx="504950" cy="1031828"/>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18" name="Picture 7">
              <a:extLst>
                <a:ext uri="{FF2B5EF4-FFF2-40B4-BE49-F238E27FC236}">
                  <a16:creationId xmlns:a16="http://schemas.microsoft.com/office/drawing/2014/main" id="{A1690A4F-C8E3-D075-A03D-0ED4CE90AB1A}"/>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1817" y="3312889"/>
              <a:ext cx="729988" cy="742742"/>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19" name="Picture 8">
              <a:extLst>
                <a:ext uri="{FF2B5EF4-FFF2-40B4-BE49-F238E27FC236}">
                  <a16:creationId xmlns:a16="http://schemas.microsoft.com/office/drawing/2014/main" id="{BEB4BE0B-58F3-B03E-7E96-D40150FE553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0045" y="3312889"/>
              <a:ext cx="728980" cy="742742"/>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20" name="Picture 6">
              <a:extLst>
                <a:ext uri="{FF2B5EF4-FFF2-40B4-BE49-F238E27FC236}">
                  <a16:creationId xmlns:a16="http://schemas.microsoft.com/office/drawing/2014/main" id="{B86479B1-4194-7ADA-D0CE-391A5EF0B58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1703" y="3312889"/>
              <a:ext cx="726966" cy="742742"/>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pic>
          <p:nvPicPr>
            <p:cNvPr id="21" name="Picture 2">
              <a:extLst>
                <a:ext uri="{FF2B5EF4-FFF2-40B4-BE49-F238E27FC236}">
                  <a16:creationId xmlns:a16="http://schemas.microsoft.com/office/drawing/2014/main" id="{85EE14D6-E247-84FD-7C11-50A08D38444C}"/>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1817" y="2161796"/>
              <a:ext cx="511980" cy="1037963"/>
            </a:xfrm>
            <a:prstGeom prst="rect">
              <a:avLst/>
            </a:prstGeom>
            <a:ln w="6350">
              <a:solidFill>
                <a:schemeClr val="tx1"/>
              </a:solidFill>
            </a:ln>
            <a:effectLst/>
            <a:extLst>
              <a:ext uri="{909E8E84-426E-40DD-AFC4-6F175D3DCCD1}">
                <a14:hiddenFill xmlns:a14="http://schemas.microsoft.com/office/drawing/2010/main">
                  <a:solidFill>
                    <a:schemeClr val="accent1"/>
                  </a:solidFill>
                </a14:hiddenFill>
              </a:ext>
            </a:extLst>
          </p:spPr>
        </p:pic>
      </p:grpSp>
      <p:sp>
        <p:nvSpPr>
          <p:cNvPr id="22" name="object 5">
            <a:extLst>
              <a:ext uri="{FF2B5EF4-FFF2-40B4-BE49-F238E27FC236}">
                <a16:creationId xmlns:a16="http://schemas.microsoft.com/office/drawing/2014/main" id="{F5BE1B71-6E63-AA1A-884E-41BCA3A52165}"/>
              </a:ext>
            </a:extLst>
          </p:cNvPr>
          <p:cNvSpPr txBox="1"/>
          <p:nvPr/>
        </p:nvSpPr>
        <p:spPr>
          <a:xfrm>
            <a:off x="1518298" y="516711"/>
            <a:ext cx="1614114" cy="276999"/>
          </a:xfrm>
          <a:prstGeom prst="rect">
            <a:avLst/>
          </a:prstGeom>
        </p:spPr>
        <p:txBody>
          <a:bodyPr vert="horz" wrap="square" lIns="0" tIns="0" rIns="0" bIns="0" rtlCol="0" anchor="t">
            <a:spAutoFit/>
          </a:bodyPr>
          <a:lstStyle/>
          <a:p>
            <a:pPr algn="ctr"/>
            <a:r>
              <a:rPr lang="fr-FR" b="1">
                <a:solidFill>
                  <a:srgbClr val="EA4B67"/>
                </a:solidFill>
                <a:latin typeface="Calibri"/>
                <a:ea typeface="Calibri"/>
                <a:cs typeface="Calibri"/>
              </a:rPr>
              <a:t>EXPE 1</a:t>
            </a:r>
            <a:endParaRPr lang="fr-FR"/>
          </a:p>
        </p:txBody>
      </p:sp>
      <p:sp>
        <p:nvSpPr>
          <p:cNvPr id="23" name="object 5">
            <a:extLst>
              <a:ext uri="{FF2B5EF4-FFF2-40B4-BE49-F238E27FC236}">
                <a16:creationId xmlns:a16="http://schemas.microsoft.com/office/drawing/2014/main" id="{2B7E7690-B587-EE03-1419-3087B43CEC72}"/>
              </a:ext>
            </a:extLst>
          </p:cNvPr>
          <p:cNvSpPr txBox="1"/>
          <p:nvPr/>
        </p:nvSpPr>
        <p:spPr>
          <a:xfrm>
            <a:off x="461159" y="770201"/>
            <a:ext cx="3651783" cy="2462213"/>
          </a:xfrm>
          <a:prstGeom prst="rect">
            <a:avLst/>
          </a:prstGeom>
        </p:spPr>
        <p:txBody>
          <a:bodyPr vert="horz" wrap="square" lIns="0" tIns="0" rIns="0" bIns="0" rtlCol="0" anchor="t">
            <a:spAutoFit/>
          </a:bodyPr>
          <a:lstStyle/>
          <a:p>
            <a:pPr>
              <a:spcAft>
                <a:spcPts val="600"/>
              </a:spcAft>
            </a:pPr>
            <a:r>
              <a:rPr lang="fr-FR" sz="1600" dirty="0">
                <a:solidFill>
                  <a:schemeClr val="tx1">
                    <a:lumMod val="90000"/>
                    <a:lumOff val="10000"/>
                  </a:schemeClr>
                </a:solidFill>
                <a:latin typeface="Calibri"/>
                <a:ea typeface="Calibri"/>
                <a:cs typeface="Calibri"/>
              </a:rPr>
              <a:t>Fiches projet, site, système</a:t>
            </a:r>
          </a:p>
          <a:p>
            <a:pPr marL="285743" indent="-285743">
              <a:spcAft>
                <a:spcPts val="600"/>
              </a:spcAft>
              <a:buFont typeface="Arial"/>
              <a:buChar char="•"/>
            </a:pPr>
            <a:endParaRPr lang="fr-FR" sz="1600" dirty="0">
              <a:solidFill>
                <a:schemeClr val="tx1">
                  <a:lumMod val="90000"/>
                  <a:lumOff val="10000"/>
                </a:schemeClr>
              </a:solidFill>
              <a:latin typeface="Calibri"/>
              <a:ea typeface="Calibri"/>
              <a:cs typeface="Calibri"/>
            </a:endParaRPr>
          </a:p>
          <a:p>
            <a:pPr marL="285743" indent="-285743">
              <a:spcAft>
                <a:spcPts val="600"/>
              </a:spcAft>
              <a:buFont typeface="Arial"/>
              <a:buChar char="•"/>
            </a:pPr>
            <a:endParaRPr lang="fr-FR" sz="1600" dirty="0">
              <a:solidFill>
                <a:schemeClr val="tx1">
                  <a:lumMod val="90000"/>
                  <a:lumOff val="10000"/>
                </a:schemeClr>
              </a:solidFill>
              <a:latin typeface="Calibri"/>
              <a:ea typeface="Calibri"/>
              <a:cs typeface="Calibri"/>
            </a:endParaRPr>
          </a:p>
          <a:p>
            <a:pPr marL="285743" indent="-285743">
              <a:spcAft>
                <a:spcPts val="600"/>
              </a:spcAft>
              <a:buFont typeface="Arial"/>
              <a:buChar char="•"/>
            </a:pPr>
            <a:endParaRPr lang="fr-FR" sz="1600" dirty="0">
              <a:solidFill>
                <a:schemeClr val="tx1">
                  <a:lumMod val="90000"/>
                  <a:lumOff val="10000"/>
                </a:schemeClr>
              </a:solidFill>
              <a:latin typeface="Calibri"/>
              <a:ea typeface="Calibri"/>
              <a:cs typeface="Calibri"/>
            </a:endParaRPr>
          </a:p>
          <a:p>
            <a:pPr marL="285743" indent="-285743">
              <a:spcAft>
                <a:spcPts val="600"/>
              </a:spcAft>
              <a:buFont typeface="Arial"/>
              <a:buChar char="•"/>
            </a:pPr>
            <a:endParaRPr lang="fr-FR" sz="1600" dirty="0">
              <a:solidFill>
                <a:schemeClr val="tx1">
                  <a:lumMod val="90000"/>
                  <a:lumOff val="10000"/>
                </a:schemeClr>
              </a:solidFill>
              <a:latin typeface="Calibri"/>
              <a:ea typeface="Calibri"/>
              <a:cs typeface="Calibri"/>
            </a:endParaRPr>
          </a:p>
          <a:p>
            <a:pPr marL="285743" indent="-285743">
              <a:spcAft>
                <a:spcPts val="600"/>
              </a:spcAft>
              <a:buFont typeface="Arial"/>
              <a:buChar char="•"/>
            </a:pPr>
            <a:endParaRPr lang="fr-FR" sz="2800" dirty="0">
              <a:solidFill>
                <a:schemeClr val="tx1">
                  <a:lumMod val="90000"/>
                  <a:lumOff val="10000"/>
                </a:schemeClr>
              </a:solidFill>
              <a:latin typeface="Calibri"/>
              <a:ea typeface="Calibri"/>
              <a:cs typeface="Calibri"/>
            </a:endParaRPr>
          </a:p>
          <a:p>
            <a:pPr>
              <a:spcAft>
                <a:spcPts val="600"/>
              </a:spcAft>
            </a:pPr>
            <a:r>
              <a:rPr lang="fr-FR" sz="1600" dirty="0">
                <a:solidFill>
                  <a:schemeClr val="tx1">
                    <a:lumMod val="90000"/>
                    <a:lumOff val="10000"/>
                  </a:schemeClr>
                </a:solidFill>
                <a:latin typeface="Calibri"/>
                <a:ea typeface="Calibri"/>
                <a:cs typeface="Calibri"/>
              </a:rPr>
              <a:t>Article innovations agronomiques</a:t>
            </a:r>
          </a:p>
          <a:p>
            <a:pPr marL="285743" indent="-285743">
              <a:spcAft>
                <a:spcPts val="600"/>
              </a:spcAft>
              <a:buFont typeface="Arial"/>
              <a:buChar char="•"/>
            </a:pPr>
            <a:endParaRPr lang="fr-FR" sz="100" dirty="0">
              <a:solidFill>
                <a:schemeClr val="tx1">
                  <a:lumMod val="90000"/>
                  <a:lumOff val="10000"/>
                </a:schemeClr>
              </a:solidFill>
              <a:latin typeface="Calibri"/>
              <a:ea typeface="Calibri"/>
              <a:cs typeface="Calibri"/>
            </a:endParaRPr>
          </a:p>
        </p:txBody>
      </p:sp>
      <p:sp>
        <p:nvSpPr>
          <p:cNvPr id="24" name="object 5">
            <a:extLst>
              <a:ext uri="{FF2B5EF4-FFF2-40B4-BE49-F238E27FC236}">
                <a16:creationId xmlns:a16="http://schemas.microsoft.com/office/drawing/2014/main" id="{5491C63D-4B38-5A53-5A16-357BC0C10E1F}"/>
              </a:ext>
            </a:extLst>
          </p:cNvPr>
          <p:cNvSpPr txBox="1"/>
          <p:nvPr/>
        </p:nvSpPr>
        <p:spPr>
          <a:xfrm rot="16200000">
            <a:off x="-566440" y="1706842"/>
            <a:ext cx="1614114" cy="215444"/>
          </a:xfrm>
          <a:prstGeom prst="rect">
            <a:avLst/>
          </a:prstGeom>
        </p:spPr>
        <p:txBody>
          <a:bodyPr vert="horz" wrap="square" lIns="0" tIns="0" rIns="0" bIns="0" rtlCol="0">
            <a:spAutoFit/>
          </a:bodyPr>
          <a:lstStyle/>
          <a:p>
            <a:pPr algn="ctr">
              <a:buClr>
                <a:schemeClr val="accent5"/>
              </a:buClr>
            </a:pPr>
            <a:r>
              <a:rPr lang="fr-FR" sz="1400" b="1" dirty="0">
                <a:solidFill>
                  <a:srgbClr val="EA4B67"/>
                </a:solidFill>
                <a:latin typeface="Calibri" panose="020F0502020204030204" pitchFamily="34" charset="0"/>
                <a:cs typeface="Calibri" panose="020F0502020204030204" pitchFamily="34" charset="0"/>
              </a:rPr>
              <a:t>Projet</a:t>
            </a:r>
            <a:endParaRPr lang="fr-FR" b="1" dirty="0">
              <a:solidFill>
                <a:srgbClr val="EA4B67"/>
              </a:solidFill>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263FD8BD-95B4-6746-B80E-E729133F7F60}"/>
              </a:ext>
            </a:extLst>
          </p:cNvPr>
          <p:cNvGrpSpPr/>
          <p:nvPr/>
        </p:nvGrpSpPr>
        <p:grpSpPr>
          <a:xfrm>
            <a:off x="675565" y="3611792"/>
            <a:ext cx="2815009" cy="747192"/>
            <a:chOff x="356774" y="4308688"/>
            <a:chExt cx="2695947" cy="675755"/>
          </a:xfrm>
        </p:grpSpPr>
        <p:pic>
          <p:nvPicPr>
            <p:cNvPr id="26" name="Picture 7" descr="C:\Users\brunv75n\Desktop\Horti\doc\synthèse GCPE.jpg">
              <a:extLst>
                <a:ext uri="{FF2B5EF4-FFF2-40B4-BE49-F238E27FC236}">
                  <a16:creationId xmlns:a16="http://schemas.microsoft.com/office/drawing/2014/main" id="{FF6BE014-FE30-0120-49B9-1DF7BDD2573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6774" y="4311664"/>
              <a:ext cx="463992" cy="669222"/>
            </a:xfrm>
            <a:prstGeom prst="rect">
              <a:avLst/>
            </a:prstGeom>
            <a:noFill/>
            <a:ln w="6350">
              <a:solidFill>
                <a:schemeClr val="tx1"/>
              </a:solidFill>
            </a:ln>
            <a:effectLst/>
            <a:extLst>
              <a:ext uri="{909E8E84-426E-40DD-AFC4-6F175D3DCCD1}">
                <a14:hiddenFill xmlns:a14="http://schemas.microsoft.com/office/drawing/2010/main">
                  <a:solidFill>
                    <a:srgbClr val="FFFFFF"/>
                  </a:solidFill>
                </a14:hiddenFill>
              </a:ext>
            </a:extLst>
          </p:spPr>
        </p:pic>
        <p:pic>
          <p:nvPicPr>
            <p:cNvPr id="27" name="Picture 4" descr="C:\Users\brunv75n\Desktop\Horti\doc\synthese viti.jpg">
              <a:extLst>
                <a:ext uri="{FF2B5EF4-FFF2-40B4-BE49-F238E27FC236}">
                  <a16:creationId xmlns:a16="http://schemas.microsoft.com/office/drawing/2014/main" id="{272A725E-893A-CDF7-4F64-6E5A4F18028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6730" y="4311664"/>
              <a:ext cx="464145" cy="669222"/>
            </a:xfrm>
            <a:prstGeom prst="rect">
              <a:avLst/>
            </a:prstGeom>
            <a:noFill/>
            <a:ln w="6350">
              <a:solidFill>
                <a:schemeClr val="tx1"/>
              </a:solidFill>
            </a:ln>
            <a:effectLst/>
            <a:extLst>
              <a:ext uri="{909E8E84-426E-40DD-AFC4-6F175D3DCCD1}">
                <a14:hiddenFill xmlns:a14="http://schemas.microsoft.com/office/drawing/2010/main">
                  <a:solidFill>
                    <a:srgbClr val="FFFFFF"/>
                  </a:solidFill>
                </a14:hiddenFill>
              </a:ext>
            </a:extLst>
          </p:spPr>
        </p:pic>
        <p:pic>
          <p:nvPicPr>
            <p:cNvPr id="28" name="Picture 6" descr="C:\Users\brunv75n\Desktop\Horti\doc\Horti.JPG">
              <a:extLst>
                <a:ext uri="{FF2B5EF4-FFF2-40B4-BE49-F238E27FC236}">
                  <a16:creationId xmlns:a16="http://schemas.microsoft.com/office/drawing/2014/main" id="{B8A60BD5-F63A-4276-836C-51DAA7258BE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76686" y="4314641"/>
              <a:ext cx="464043" cy="669222"/>
            </a:xfrm>
            <a:prstGeom prst="rect">
              <a:avLst/>
            </a:prstGeom>
            <a:noFill/>
            <a:ln w="6350">
              <a:solidFill>
                <a:schemeClr val="tx1"/>
              </a:solidFill>
            </a:ln>
            <a:effectLst>
              <a:outerShdw blurRad="50800" dist="38100">
                <a:srgbClr val="FFFFFF"/>
              </a:outerShdw>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F5181A6-101E-428E-ED71-4615DE0B1BF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36643" y="4308688"/>
              <a:ext cx="467751" cy="67575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3">
              <a:extLst>
                <a:ext uri="{FF2B5EF4-FFF2-40B4-BE49-F238E27FC236}">
                  <a16:creationId xmlns:a16="http://schemas.microsoft.com/office/drawing/2014/main" id="{E128E6F4-5AE6-E6AC-B995-E0B5A3E4728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96599" y="4317617"/>
              <a:ext cx="456122" cy="65584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1" name="ZoneTexte 30">
            <a:extLst>
              <a:ext uri="{FF2B5EF4-FFF2-40B4-BE49-F238E27FC236}">
                <a16:creationId xmlns:a16="http://schemas.microsoft.com/office/drawing/2014/main" id="{F3A9C1CE-449B-4CC6-9FFF-BBABD58E9E3D}"/>
              </a:ext>
            </a:extLst>
          </p:cNvPr>
          <p:cNvSpPr txBox="1"/>
          <p:nvPr/>
        </p:nvSpPr>
        <p:spPr>
          <a:xfrm>
            <a:off x="675565" y="3285655"/>
            <a:ext cx="3439975" cy="307777"/>
          </a:xfrm>
          <a:prstGeom prst="rect">
            <a:avLst/>
          </a:prstGeom>
          <a:noFill/>
        </p:spPr>
        <p:txBody>
          <a:bodyPr wrap="square">
            <a:spAutoFit/>
          </a:bodyPr>
          <a:lstStyle/>
          <a:p>
            <a:pPr>
              <a:spcAft>
                <a:spcPts val="600"/>
              </a:spcAft>
            </a:pPr>
            <a:r>
              <a:rPr lang="fr-FR" sz="1400" dirty="0">
                <a:solidFill>
                  <a:schemeClr val="tx1">
                    <a:lumMod val="90000"/>
                    <a:lumOff val="10000"/>
                  </a:schemeClr>
                </a:solidFill>
                <a:latin typeface="Calibri"/>
                <a:ea typeface="Calibri"/>
                <a:cs typeface="Calibri"/>
              </a:rPr>
              <a:t>Synthèses des résultats par filière</a:t>
            </a:r>
          </a:p>
        </p:txBody>
      </p:sp>
      <p:sp>
        <p:nvSpPr>
          <p:cNvPr id="32" name="object 5">
            <a:extLst>
              <a:ext uri="{FF2B5EF4-FFF2-40B4-BE49-F238E27FC236}">
                <a16:creationId xmlns:a16="http://schemas.microsoft.com/office/drawing/2014/main" id="{2D433F9E-F9D4-BF0F-9B60-B5F6EC68F2DB}"/>
              </a:ext>
            </a:extLst>
          </p:cNvPr>
          <p:cNvSpPr txBox="1"/>
          <p:nvPr/>
        </p:nvSpPr>
        <p:spPr>
          <a:xfrm rot="16200000">
            <a:off x="-581658" y="3507361"/>
            <a:ext cx="1614114" cy="215444"/>
          </a:xfrm>
          <a:prstGeom prst="rect">
            <a:avLst/>
          </a:prstGeom>
        </p:spPr>
        <p:txBody>
          <a:bodyPr vert="horz" wrap="square" lIns="0" tIns="0" rIns="0" bIns="0" rtlCol="0">
            <a:spAutoFit/>
          </a:bodyPr>
          <a:lstStyle/>
          <a:p>
            <a:pPr algn="ctr">
              <a:buClr>
                <a:schemeClr val="accent5"/>
              </a:buClr>
            </a:pPr>
            <a:r>
              <a:rPr lang="fr-FR" sz="1400" b="1" dirty="0">
                <a:solidFill>
                  <a:srgbClr val="EA4B67"/>
                </a:solidFill>
                <a:latin typeface="Calibri" panose="020F0502020204030204" pitchFamily="34" charset="0"/>
                <a:cs typeface="Calibri" panose="020F0502020204030204" pitchFamily="34" charset="0"/>
              </a:rPr>
              <a:t>Filière / Réseau</a:t>
            </a:r>
          </a:p>
        </p:txBody>
      </p:sp>
      <p:pic>
        <p:nvPicPr>
          <p:cNvPr id="33" name="Image 32" descr="Une image contenant Insecte à ailes membraneuses, Pollinisateur, vermine, Macrophotographie&#10;&#10;Le contenu généré par l’IA peut être incorrect.">
            <a:extLst>
              <a:ext uri="{FF2B5EF4-FFF2-40B4-BE49-F238E27FC236}">
                <a16:creationId xmlns:a16="http://schemas.microsoft.com/office/drawing/2014/main" id="{5EFF75D3-1340-BDEC-2A9E-F48B7B45F1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04738" y="1814564"/>
            <a:ext cx="1161430" cy="919224"/>
          </a:xfrm>
          <a:prstGeom prst="rect">
            <a:avLst/>
          </a:prstGeom>
          <a:ln>
            <a:solidFill>
              <a:schemeClr val="tx1"/>
            </a:solidFill>
          </a:ln>
        </p:spPr>
      </p:pic>
      <p:grpSp>
        <p:nvGrpSpPr>
          <p:cNvPr id="34" name="Groupe 33">
            <a:extLst>
              <a:ext uri="{FF2B5EF4-FFF2-40B4-BE49-F238E27FC236}">
                <a16:creationId xmlns:a16="http://schemas.microsoft.com/office/drawing/2014/main" id="{63F6D69D-D01E-45D1-1D95-28FCCCF44EFF}"/>
              </a:ext>
            </a:extLst>
          </p:cNvPr>
          <p:cNvGrpSpPr/>
          <p:nvPr/>
        </p:nvGrpSpPr>
        <p:grpSpPr>
          <a:xfrm>
            <a:off x="6977154" y="1232135"/>
            <a:ext cx="730054" cy="909944"/>
            <a:chOff x="3232526" y="2047357"/>
            <a:chExt cx="742512" cy="1080370"/>
          </a:xfrm>
        </p:grpSpPr>
        <p:pic>
          <p:nvPicPr>
            <p:cNvPr id="35" name="Picture 2">
              <a:extLst>
                <a:ext uri="{FF2B5EF4-FFF2-40B4-BE49-F238E27FC236}">
                  <a16:creationId xmlns:a16="http://schemas.microsoft.com/office/drawing/2014/main" id="{D864B80E-43C0-C399-4170-39603D3B7D3D}"/>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628" t="2800" r="6388"/>
            <a:stretch/>
          </p:blipFill>
          <p:spPr bwMode="auto">
            <a:xfrm>
              <a:off x="3248930" y="2047357"/>
              <a:ext cx="726108" cy="10803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 name="Image 35">
              <a:extLst>
                <a:ext uri="{FF2B5EF4-FFF2-40B4-BE49-F238E27FC236}">
                  <a16:creationId xmlns:a16="http://schemas.microsoft.com/office/drawing/2014/main" id="{EE55D234-808D-C484-D941-592B923DD10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14815" y1="23913" x2="42593" y2="19565"/>
                        </a14:backgroundRemoval>
                      </a14:imgEffect>
                    </a14:imgLayer>
                  </a14:imgProps>
                </a:ext>
              </a:extLst>
            </a:blip>
            <a:stretch>
              <a:fillRect/>
            </a:stretch>
          </p:blipFill>
          <p:spPr>
            <a:xfrm>
              <a:off x="3232526" y="2234843"/>
              <a:ext cx="342918" cy="292115"/>
            </a:xfrm>
            <a:prstGeom prst="rect">
              <a:avLst/>
            </a:prstGeom>
            <a:ln w="9525">
              <a:noFill/>
            </a:ln>
          </p:spPr>
        </p:pic>
      </p:grpSp>
      <p:sp>
        <p:nvSpPr>
          <p:cNvPr id="37" name="object 5">
            <a:extLst>
              <a:ext uri="{FF2B5EF4-FFF2-40B4-BE49-F238E27FC236}">
                <a16:creationId xmlns:a16="http://schemas.microsoft.com/office/drawing/2014/main" id="{7C1F42F4-9AAB-7F51-9255-022E10F72747}"/>
              </a:ext>
            </a:extLst>
          </p:cNvPr>
          <p:cNvSpPr txBox="1"/>
          <p:nvPr/>
        </p:nvSpPr>
        <p:spPr>
          <a:xfrm>
            <a:off x="4924676" y="520370"/>
            <a:ext cx="1614114" cy="276999"/>
          </a:xfrm>
          <a:prstGeom prst="rect">
            <a:avLst/>
          </a:prstGeom>
        </p:spPr>
        <p:txBody>
          <a:bodyPr vert="horz" wrap="square" lIns="0" tIns="0" rIns="0" bIns="0" rtlCol="0" anchor="t">
            <a:spAutoFit/>
          </a:bodyPr>
          <a:lstStyle/>
          <a:p>
            <a:pPr algn="ctr"/>
            <a:r>
              <a:rPr lang="fr-FR" b="1">
                <a:solidFill>
                  <a:srgbClr val="EA4B67"/>
                </a:solidFill>
                <a:latin typeface="Calibri"/>
                <a:ea typeface="Calibri"/>
                <a:cs typeface="Calibri"/>
              </a:rPr>
              <a:t>EXPE 2</a:t>
            </a:r>
            <a:endParaRPr lang="fr-FR"/>
          </a:p>
        </p:txBody>
      </p:sp>
      <p:sp>
        <p:nvSpPr>
          <p:cNvPr id="38" name="object 5">
            <a:extLst>
              <a:ext uri="{FF2B5EF4-FFF2-40B4-BE49-F238E27FC236}">
                <a16:creationId xmlns:a16="http://schemas.microsoft.com/office/drawing/2014/main" id="{C5CD92EF-EA92-6F90-2E25-79AEA91E5768}"/>
              </a:ext>
            </a:extLst>
          </p:cNvPr>
          <p:cNvSpPr txBox="1"/>
          <p:nvPr/>
        </p:nvSpPr>
        <p:spPr>
          <a:xfrm>
            <a:off x="4364588" y="776645"/>
            <a:ext cx="2807011" cy="1461939"/>
          </a:xfrm>
          <a:prstGeom prst="rect">
            <a:avLst/>
          </a:prstGeom>
        </p:spPr>
        <p:txBody>
          <a:bodyPr vert="horz" wrap="square" lIns="0" tIns="0" rIns="0" bIns="0" rtlCol="0" anchor="t">
            <a:spAutoFit/>
          </a:bodyPr>
          <a:lstStyle/>
          <a:p>
            <a:pPr marL="285743" indent="-285743">
              <a:spcAft>
                <a:spcPts val="600"/>
              </a:spcAft>
              <a:buFont typeface="Arial"/>
              <a:buChar char="•"/>
            </a:pPr>
            <a:r>
              <a:rPr lang="fr-FR" sz="1600" dirty="0">
                <a:solidFill>
                  <a:schemeClr val="tx1">
                    <a:lumMod val="90000"/>
                    <a:lumOff val="10000"/>
                  </a:schemeClr>
                </a:solidFill>
                <a:latin typeface="Calibri"/>
                <a:ea typeface="Calibri"/>
                <a:cs typeface="Calibri"/>
              </a:rPr>
              <a:t>Pages projet, site, système</a:t>
            </a:r>
            <a:endParaRPr lang="fr-FR" sz="1600" dirty="0">
              <a:solidFill>
                <a:schemeClr val="tx1">
                  <a:lumMod val="90000"/>
                  <a:lumOff val="10000"/>
                </a:schemeClr>
              </a:solidFill>
              <a:ea typeface="Open Sans"/>
              <a:cs typeface="Open Sans"/>
            </a:endParaRPr>
          </a:p>
          <a:p>
            <a:pPr marL="285743" indent="-285743">
              <a:spcAft>
                <a:spcPts val="600"/>
              </a:spcAft>
              <a:buFont typeface="Arial,Sans-Serif"/>
              <a:buChar char="•"/>
            </a:pPr>
            <a:r>
              <a:rPr lang="fr-FR" sz="1600" dirty="0">
                <a:solidFill>
                  <a:schemeClr val="tx1">
                    <a:lumMod val="90000"/>
                    <a:lumOff val="10000"/>
                  </a:schemeClr>
                </a:solidFill>
                <a:latin typeface="Calibri"/>
                <a:ea typeface="Calibri"/>
                <a:cs typeface="Calibri"/>
              </a:rPr>
              <a:t>Webinaires DEPHY EXPE</a:t>
            </a:r>
            <a:endParaRPr lang="en-US" sz="1600" dirty="0">
              <a:solidFill>
                <a:srgbClr val="1D1B10"/>
              </a:solidFill>
              <a:latin typeface="Calibri"/>
              <a:ea typeface="Calibri"/>
              <a:cs typeface="Calibri"/>
            </a:endParaRPr>
          </a:p>
          <a:p>
            <a:pPr marL="285743" indent="-285743">
              <a:spcAft>
                <a:spcPts val="600"/>
              </a:spcAft>
              <a:buFont typeface="Arial"/>
              <a:buChar char="•"/>
            </a:pPr>
            <a:r>
              <a:rPr lang="fr-FR" sz="1600" dirty="0">
                <a:solidFill>
                  <a:schemeClr val="tx1">
                    <a:lumMod val="90000"/>
                    <a:lumOff val="10000"/>
                  </a:schemeClr>
                </a:solidFill>
                <a:latin typeface="Calibri"/>
                <a:ea typeface="Calibri"/>
                <a:cs typeface="Calibri"/>
              </a:rPr>
              <a:t>CIAG et article innovations agronomiques</a:t>
            </a:r>
          </a:p>
          <a:p>
            <a:pPr marL="285743" indent="-285743">
              <a:spcAft>
                <a:spcPts val="600"/>
              </a:spcAft>
              <a:buFont typeface="Arial"/>
              <a:buChar char="•"/>
            </a:pPr>
            <a:r>
              <a:rPr lang="fr-FR" sz="1600" dirty="0">
                <a:solidFill>
                  <a:schemeClr val="tx1">
                    <a:lumMod val="90000"/>
                    <a:lumOff val="10000"/>
                  </a:schemeClr>
                </a:solidFill>
                <a:latin typeface="Calibri"/>
                <a:ea typeface="Open Sans"/>
                <a:cs typeface="Calibri"/>
              </a:rPr>
              <a:t>Autres : RDD &amp; data paper</a:t>
            </a:r>
            <a:endParaRPr lang="fr-FR" sz="1600" dirty="0">
              <a:solidFill>
                <a:schemeClr val="tx1">
                  <a:lumMod val="90000"/>
                  <a:lumOff val="10000"/>
                </a:schemeClr>
              </a:solidFill>
              <a:ea typeface="Open Sans"/>
              <a:cs typeface="Open Sans"/>
            </a:endParaRPr>
          </a:p>
        </p:txBody>
      </p:sp>
      <p:pic>
        <p:nvPicPr>
          <p:cNvPr id="39" name="Image 38" descr="Une image contenant texte, Appareils électroniques, ordinateur, capture d’écran&#10;&#10;Le contenu généré par l’IA peut être incorrect.">
            <a:extLst>
              <a:ext uri="{FF2B5EF4-FFF2-40B4-BE49-F238E27FC236}">
                <a16:creationId xmlns:a16="http://schemas.microsoft.com/office/drawing/2014/main" id="{9E7D0B76-5D60-9DA1-8255-43DE3F9C55C1}"/>
              </a:ext>
            </a:extLst>
          </p:cNvPr>
          <p:cNvPicPr>
            <a:picLocks noChangeAspect="1"/>
          </p:cNvPicPr>
          <p:nvPr/>
        </p:nvPicPr>
        <p:blipFill>
          <a:blip r:embed="rId23"/>
          <a:stretch>
            <a:fillRect/>
          </a:stretch>
        </p:blipFill>
        <p:spPr>
          <a:xfrm>
            <a:off x="7904738" y="469633"/>
            <a:ext cx="1186540" cy="1075748"/>
          </a:xfrm>
          <a:prstGeom prst="rect">
            <a:avLst/>
          </a:prstGeom>
          <a:ln w="6350">
            <a:solidFill>
              <a:schemeClr val="tx1"/>
            </a:solidFill>
          </a:ln>
        </p:spPr>
      </p:pic>
      <p:grpSp>
        <p:nvGrpSpPr>
          <p:cNvPr id="40" name="Groupe 39">
            <a:extLst>
              <a:ext uri="{FF2B5EF4-FFF2-40B4-BE49-F238E27FC236}">
                <a16:creationId xmlns:a16="http://schemas.microsoft.com/office/drawing/2014/main" id="{7E1BD2D7-93B6-A37F-9F69-0C5818234FF5}"/>
              </a:ext>
            </a:extLst>
          </p:cNvPr>
          <p:cNvGrpSpPr/>
          <p:nvPr/>
        </p:nvGrpSpPr>
        <p:grpSpPr>
          <a:xfrm>
            <a:off x="5118499" y="2282782"/>
            <a:ext cx="938196" cy="553646"/>
            <a:chOff x="5699232" y="2366646"/>
            <a:chExt cx="1493503" cy="1032940"/>
          </a:xfrm>
        </p:grpSpPr>
        <p:sp>
          <p:nvSpPr>
            <p:cNvPr id="41" name="Rectangle 40">
              <a:extLst>
                <a:ext uri="{FF2B5EF4-FFF2-40B4-BE49-F238E27FC236}">
                  <a16:creationId xmlns:a16="http://schemas.microsoft.com/office/drawing/2014/main" id="{BF3EE0F5-BCDE-F28C-937F-E64AD6F7B70F}"/>
                </a:ext>
              </a:extLst>
            </p:cNvPr>
            <p:cNvSpPr/>
            <p:nvPr/>
          </p:nvSpPr>
          <p:spPr>
            <a:xfrm>
              <a:off x="5699232" y="2366646"/>
              <a:ext cx="1493503" cy="10329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b="1">
                <a:solidFill>
                  <a:schemeClr val="bg1"/>
                </a:solidFill>
                <a:latin typeface="Open Sans"/>
              </a:endParaRPr>
            </a:p>
          </p:txBody>
        </p:sp>
        <p:grpSp>
          <p:nvGrpSpPr>
            <p:cNvPr id="42" name="Groupe 41">
              <a:extLst>
                <a:ext uri="{FF2B5EF4-FFF2-40B4-BE49-F238E27FC236}">
                  <a16:creationId xmlns:a16="http://schemas.microsoft.com/office/drawing/2014/main" id="{F3A23FB8-26D9-C8EA-CB57-8B2038F23AB0}"/>
                </a:ext>
              </a:extLst>
            </p:cNvPr>
            <p:cNvGrpSpPr/>
            <p:nvPr/>
          </p:nvGrpSpPr>
          <p:grpSpPr>
            <a:xfrm>
              <a:off x="5729554" y="2391195"/>
              <a:ext cx="1384267" cy="995868"/>
              <a:chOff x="6385789" y="4305974"/>
              <a:chExt cx="1762698" cy="1281986"/>
            </a:xfrm>
          </p:grpSpPr>
          <p:pic>
            <p:nvPicPr>
              <p:cNvPr id="43" name="Image 42">
                <a:extLst>
                  <a:ext uri="{FF2B5EF4-FFF2-40B4-BE49-F238E27FC236}">
                    <a16:creationId xmlns:a16="http://schemas.microsoft.com/office/drawing/2014/main" id="{6F7ADDC9-F595-23CD-4922-AD7B6D9E3F30}"/>
                  </a:ext>
                </a:extLst>
              </p:cNvPr>
              <p:cNvPicPr>
                <a:picLocks noChangeAspect="1"/>
              </p:cNvPicPr>
              <p:nvPr/>
            </p:nvPicPr>
            <p:blipFill>
              <a:blip r:embed="rId24"/>
              <a:stretch>
                <a:fillRect/>
              </a:stretch>
            </p:blipFill>
            <p:spPr>
              <a:xfrm>
                <a:off x="6385789" y="4690207"/>
                <a:ext cx="1762698" cy="897753"/>
              </a:xfrm>
              <a:prstGeom prst="rect">
                <a:avLst/>
              </a:prstGeom>
              <a:ln>
                <a:noFill/>
              </a:ln>
            </p:spPr>
          </p:pic>
          <p:pic>
            <p:nvPicPr>
              <p:cNvPr id="44" name="Picture 4" descr="Unité Agronomie - centre Versailles-Grignon - GECO">
                <a:extLst>
                  <a:ext uri="{FF2B5EF4-FFF2-40B4-BE49-F238E27FC236}">
                    <a16:creationId xmlns:a16="http://schemas.microsoft.com/office/drawing/2014/main" id="{935ABCA3-422C-7169-2348-840145F2908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069852" y="4305974"/>
                <a:ext cx="911184" cy="400638"/>
              </a:xfrm>
              <a:prstGeom prst="rect">
                <a:avLst/>
              </a:prstGeom>
              <a:noFill/>
              <a:ln>
                <a:noFill/>
              </a:ln>
              <a:extLst>
                <a:ext uri="{909E8E84-426E-40DD-AFC4-6F175D3DCCD1}">
                  <a14:hiddenFill xmlns:a14="http://schemas.microsoft.com/office/drawing/2010/main">
                    <a:solidFill>
                      <a:srgbClr val="FFFFFF"/>
                    </a:solidFill>
                  </a14:hiddenFill>
                </a:ext>
              </a:extLst>
            </p:spPr>
          </p:pic>
        </p:grpSp>
      </p:grpSp>
      <p:pic>
        <p:nvPicPr>
          <p:cNvPr id="45" name="Image 44" descr="Une image contenant texte, capture d’écran, Police&#10;&#10;Le contenu généré par l’IA peut être incorrect.">
            <a:extLst>
              <a:ext uri="{FF2B5EF4-FFF2-40B4-BE49-F238E27FC236}">
                <a16:creationId xmlns:a16="http://schemas.microsoft.com/office/drawing/2014/main" id="{3E9F0465-77F5-426A-B07C-64957D1583F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61979" y="2374939"/>
            <a:ext cx="1317281" cy="369332"/>
          </a:xfrm>
          <a:prstGeom prst="rect">
            <a:avLst/>
          </a:prstGeom>
          <a:ln>
            <a:solidFill>
              <a:schemeClr val="tx1"/>
            </a:solidFill>
          </a:ln>
        </p:spPr>
      </p:pic>
      <p:pic>
        <p:nvPicPr>
          <p:cNvPr id="46" name="Image 45">
            <a:extLst>
              <a:ext uri="{FF2B5EF4-FFF2-40B4-BE49-F238E27FC236}">
                <a16:creationId xmlns:a16="http://schemas.microsoft.com/office/drawing/2014/main" id="{F85EF3FC-9BC6-5F51-68A5-BEAAC1491814}"/>
              </a:ext>
            </a:extLst>
          </p:cNvPr>
          <p:cNvPicPr>
            <a:picLocks noChangeAspect="1"/>
          </p:cNvPicPr>
          <p:nvPr/>
        </p:nvPicPr>
        <p:blipFill>
          <a:blip r:embed="rId27"/>
          <a:stretch>
            <a:fillRect/>
          </a:stretch>
        </p:blipFill>
        <p:spPr>
          <a:xfrm>
            <a:off x="7707208" y="3300954"/>
            <a:ext cx="692938" cy="818010"/>
          </a:xfrm>
          <a:prstGeom prst="rect">
            <a:avLst/>
          </a:prstGeom>
          <a:ln>
            <a:solidFill>
              <a:schemeClr val="tx1"/>
            </a:solidFill>
          </a:ln>
        </p:spPr>
      </p:pic>
      <p:pic>
        <p:nvPicPr>
          <p:cNvPr id="47" name="Image 46" descr="Une image contenant Bleu électrique, Graphique, bleu, cercle&#10;&#10;Le contenu généré par l’IA peut être incorrect.">
            <a:extLst>
              <a:ext uri="{FF2B5EF4-FFF2-40B4-BE49-F238E27FC236}">
                <a16:creationId xmlns:a16="http://schemas.microsoft.com/office/drawing/2014/main" id="{D25A040B-9A28-BEC1-B066-CCA4D755C441}"/>
              </a:ext>
            </a:extLst>
          </p:cNvPr>
          <p:cNvPicPr>
            <a:picLocks noChangeAspect="1"/>
          </p:cNvPicPr>
          <p:nvPr/>
        </p:nvPicPr>
        <p:blipFill>
          <a:blip r:embed="rId28">
            <a:extLst>
              <a:ext uri="{BEBA8EAE-BF5A-486C-A8C5-ECC9F3942E4B}">
                <a14:imgProps xmlns:a14="http://schemas.microsoft.com/office/drawing/2010/main">
                  <a14:imgLayer r:embed="rId29">
                    <a14:imgEffect>
                      <a14:saturation sat="33000"/>
                    </a14:imgEffect>
                  </a14:imgLayer>
                </a14:imgProps>
              </a:ext>
              <a:ext uri="{28A0092B-C50C-407E-A947-70E740481C1C}">
                <a14:useLocalDpi xmlns:a14="http://schemas.microsoft.com/office/drawing/2010/main" val="0"/>
              </a:ext>
            </a:extLst>
          </a:blip>
          <a:stretch>
            <a:fillRect/>
          </a:stretch>
        </p:blipFill>
        <p:spPr>
          <a:xfrm flipH="1">
            <a:off x="7175072" y="3583572"/>
            <a:ext cx="278004" cy="278004"/>
          </a:xfrm>
          <a:prstGeom prst="rect">
            <a:avLst/>
          </a:prstGeom>
        </p:spPr>
      </p:pic>
      <p:sp>
        <p:nvSpPr>
          <p:cNvPr id="48" name="ZoneTexte 47">
            <a:extLst>
              <a:ext uri="{FF2B5EF4-FFF2-40B4-BE49-F238E27FC236}">
                <a16:creationId xmlns:a16="http://schemas.microsoft.com/office/drawing/2014/main" id="{BA8AD466-BADE-1D51-5DCC-AA6F47EF14FE}"/>
              </a:ext>
            </a:extLst>
          </p:cNvPr>
          <p:cNvSpPr txBox="1"/>
          <p:nvPr/>
        </p:nvSpPr>
        <p:spPr>
          <a:xfrm>
            <a:off x="4467263" y="3368629"/>
            <a:ext cx="3128970" cy="661720"/>
          </a:xfrm>
          <a:prstGeom prst="rect">
            <a:avLst/>
          </a:prstGeom>
          <a:noFill/>
        </p:spPr>
        <p:txBody>
          <a:bodyPr wrap="square">
            <a:spAutoFit/>
          </a:bodyPr>
          <a:lstStyle/>
          <a:p>
            <a:pPr marL="285743" indent="-285743">
              <a:spcAft>
                <a:spcPts val="600"/>
              </a:spcAft>
              <a:buFont typeface="Arial,Sans-Serif"/>
              <a:buChar char="•"/>
            </a:pPr>
            <a:r>
              <a:rPr lang="fr-FR" sz="1600" dirty="0">
                <a:solidFill>
                  <a:schemeClr val="tx1">
                    <a:lumMod val="90000"/>
                    <a:lumOff val="10000"/>
                  </a:schemeClr>
                </a:solidFill>
                <a:latin typeface="Calibri"/>
                <a:ea typeface="Calibri"/>
                <a:cs typeface="Calibri"/>
              </a:rPr>
              <a:t>Synthèse filière Légumes</a:t>
            </a:r>
          </a:p>
          <a:p>
            <a:pPr marL="285743" indent="-285743">
              <a:spcAft>
                <a:spcPts val="600"/>
              </a:spcAft>
              <a:buFont typeface="Arial,Sans-Serif"/>
              <a:buChar char="•"/>
            </a:pPr>
            <a:r>
              <a:rPr lang="fr-FR" sz="1600" dirty="0">
                <a:solidFill>
                  <a:schemeClr val="tx1">
                    <a:lumMod val="90000"/>
                    <a:lumOff val="10000"/>
                  </a:schemeClr>
                </a:solidFill>
                <a:latin typeface="Calibri"/>
                <a:ea typeface="Calibri"/>
                <a:cs typeface="Calibri"/>
              </a:rPr>
              <a:t>Synthèse transversale</a:t>
            </a:r>
          </a:p>
        </p:txBody>
      </p:sp>
    </p:spTree>
    <p:extLst>
      <p:ext uri="{BB962C8B-B14F-4D97-AF65-F5344CB8AC3E}">
        <p14:creationId xmlns:p14="http://schemas.microsoft.com/office/powerpoint/2010/main" val="720566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BB67C47-411A-8A51-C2CD-B97DE515496E}"/>
              </a:ext>
            </a:extLst>
          </p:cNvPr>
          <p:cNvSpPr>
            <a:spLocks noGrp="1"/>
          </p:cNvSpPr>
          <p:nvPr>
            <p:ph type="sldNum" sz="quarter" idx="12"/>
          </p:nvPr>
        </p:nvSpPr>
        <p:spPr/>
        <p:txBody>
          <a:bodyPr/>
          <a:lstStyle/>
          <a:p>
            <a:pPr algn="l"/>
            <a:fld id="{6AAE8558-75FA-854A-9304-68C532F9217F}" type="slidenum">
              <a:rPr lang="fr-FR" smtClean="0"/>
              <a:t>11</a:t>
            </a:fld>
            <a:endParaRPr lang="fr-FR" dirty="0"/>
          </a:p>
        </p:txBody>
      </p:sp>
      <p:sp>
        <p:nvSpPr>
          <p:cNvPr id="10" name="ZoneTexte 9">
            <a:extLst>
              <a:ext uri="{FF2B5EF4-FFF2-40B4-BE49-F238E27FC236}">
                <a16:creationId xmlns:a16="http://schemas.microsoft.com/office/drawing/2014/main" id="{80083C0A-CE6B-9708-D060-032B4B6D5150}"/>
              </a:ext>
            </a:extLst>
          </p:cNvPr>
          <p:cNvSpPr txBox="1"/>
          <p:nvPr/>
        </p:nvSpPr>
        <p:spPr>
          <a:xfrm>
            <a:off x="461418" y="254423"/>
            <a:ext cx="8383644" cy="461665"/>
          </a:xfrm>
          <a:prstGeom prst="rect">
            <a:avLst/>
          </a:prstGeom>
          <a:noFill/>
        </p:spPr>
        <p:txBody>
          <a:bodyPr wrap="square">
            <a:spAutoFit/>
          </a:bodyPr>
          <a:lstStyle/>
          <a:p>
            <a:r>
              <a:rPr lang="fr-FR" sz="2400" dirty="0">
                <a:solidFill>
                  <a:schemeClr val="accent1"/>
                </a:solidFill>
                <a:latin typeface="Helvetica Neue Condensed Black" panose="02000503000000020004"/>
              </a:rPr>
              <a:t>Différents niveaux de modification des systèmes de culture</a:t>
            </a:r>
          </a:p>
        </p:txBody>
      </p:sp>
      <p:sp>
        <p:nvSpPr>
          <p:cNvPr id="11" name="Rectangle : coins arrondis 10">
            <a:extLst>
              <a:ext uri="{FF2B5EF4-FFF2-40B4-BE49-F238E27FC236}">
                <a16:creationId xmlns:a16="http://schemas.microsoft.com/office/drawing/2014/main" id="{DA32AEC4-222A-9BB8-64EA-DB6D35C50F24}"/>
              </a:ext>
            </a:extLst>
          </p:cNvPr>
          <p:cNvSpPr/>
          <p:nvPr/>
        </p:nvSpPr>
        <p:spPr>
          <a:xfrm>
            <a:off x="230710" y="914207"/>
            <a:ext cx="2714714" cy="2760785"/>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b="1" dirty="0"/>
              <a:t>Efficience</a:t>
            </a:r>
          </a:p>
          <a:p>
            <a:pPr algn="ctr"/>
            <a:endParaRPr lang="fr-FR" b="1" dirty="0"/>
          </a:p>
          <a:p>
            <a:pPr algn="ctr"/>
            <a:r>
              <a:rPr lang="fr-FR" sz="1600" dirty="0"/>
              <a:t>Raisonnement, OAD, modèles prévisionnels, observations…</a:t>
            </a:r>
          </a:p>
          <a:p>
            <a:pPr algn="ctr"/>
            <a:r>
              <a:rPr lang="fr-FR" sz="1600" dirty="0"/>
              <a:t>Adaptation du volume de bouillie, amélioration du matériel et efficacité</a:t>
            </a:r>
          </a:p>
          <a:p>
            <a:pPr algn="ctr"/>
            <a:endParaRPr lang="fr-FR" dirty="0"/>
          </a:p>
          <a:p>
            <a:pPr algn="ctr"/>
            <a:endParaRPr lang="fr-FR" dirty="0"/>
          </a:p>
        </p:txBody>
      </p:sp>
      <p:sp>
        <p:nvSpPr>
          <p:cNvPr id="12" name="Rectangle : coins arrondis 11">
            <a:extLst>
              <a:ext uri="{FF2B5EF4-FFF2-40B4-BE49-F238E27FC236}">
                <a16:creationId xmlns:a16="http://schemas.microsoft.com/office/drawing/2014/main" id="{77B1E67E-CE0A-D33C-334B-3C27D7E2065A}"/>
              </a:ext>
            </a:extLst>
          </p:cNvPr>
          <p:cNvSpPr/>
          <p:nvPr/>
        </p:nvSpPr>
        <p:spPr>
          <a:xfrm>
            <a:off x="3086921" y="914206"/>
            <a:ext cx="2771688" cy="276078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b="1" dirty="0"/>
              <a:t>Substitution</a:t>
            </a:r>
          </a:p>
          <a:p>
            <a:pPr algn="ctr"/>
            <a:endParaRPr lang="fr-FR" b="1" dirty="0"/>
          </a:p>
          <a:p>
            <a:pPr algn="ctr"/>
            <a:endParaRPr lang="fr-FR" sz="1600" dirty="0"/>
          </a:p>
          <a:p>
            <a:pPr algn="ctr"/>
            <a:r>
              <a:rPr lang="fr-FR" sz="1600" dirty="0"/>
              <a:t>Lutte biologique</a:t>
            </a:r>
          </a:p>
          <a:p>
            <a:pPr algn="ctr"/>
            <a:endParaRPr lang="fr-FR" sz="1600" dirty="0"/>
          </a:p>
          <a:p>
            <a:pPr algn="ctr"/>
            <a:r>
              <a:rPr lang="fr-FR" sz="1600" dirty="0"/>
              <a:t>Lutte physique</a:t>
            </a:r>
          </a:p>
          <a:p>
            <a:pPr algn="ctr"/>
            <a:endParaRPr lang="fr-FR" b="1" dirty="0"/>
          </a:p>
        </p:txBody>
      </p:sp>
      <p:sp>
        <p:nvSpPr>
          <p:cNvPr id="13" name="Rectangle : coins arrondis 12">
            <a:extLst>
              <a:ext uri="{FF2B5EF4-FFF2-40B4-BE49-F238E27FC236}">
                <a16:creationId xmlns:a16="http://schemas.microsoft.com/office/drawing/2014/main" id="{9FD20547-ED5B-C875-9F7E-A6BA604D5C1B}"/>
              </a:ext>
            </a:extLst>
          </p:cNvPr>
          <p:cNvSpPr/>
          <p:nvPr/>
        </p:nvSpPr>
        <p:spPr>
          <a:xfrm>
            <a:off x="6000106" y="914207"/>
            <a:ext cx="2932879" cy="276078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b="1" dirty="0"/>
              <a:t>Reconception</a:t>
            </a:r>
          </a:p>
          <a:p>
            <a:pPr algn="ctr"/>
            <a:endParaRPr lang="fr-FR" b="1" dirty="0"/>
          </a:p>
          <a:p>
            <a:pPr algn="ctr"/>
            <a:r>
              <a:rPr lang="fr-FR" sz="1600" dirty="0"/>
              <a:t>Favoriser les processus écologiques et les capacités de régulation naturelle : défenses naturelles des plantes, action des auxiliaires, architecture, association de plantes, changement de matériel végétal</a:t>
            </a:r>
          </a:p>
          <a:p>
            <a:pPr algn="ctr"/>
            <a:endParaRPr lang="fr-FR" b="1" dirty="0"/>
          </a:p>
        </p:txBody>
      </p:sp>
      <p:sp>
        <p:nvSpPr>
          <p:cNvPr id="15" name="ZoneTexte 14">
            <a:extLst>
              <a:ext uri="{FF2B5EF4-FFF2-40B4-BE49-F238E27FC236}">
                <a16:creationId xmlns:a16="http://schemas.microsoft.com/office/drawing/2014/main" id="{9F7DDE53-D244-5286-347B-0895D8C16A45}"/>
              </a:ext>
            </a:extLst>
          </p:cNvPr>
          <p:cNvSpPr txBox="1"/>
          <p:nvPr/>
        </p:nvSpPr>
        <p:spPr>
          <a:xfrm>
            <a:off x="512063" y="3831134"/>
            <a:ext cx="8119874" cy="276999"/>
          </a:xfrm>
          <a:prstGeom prst="rect">
            <a:avLst/>
          </a:prstGeom>
          <a:noFill/>
        </p:spPr>
        <p:txBody>
          <a:bodyPr wrap="square">
            <a:spAutoFit/>
          </a:bodyPr>
          <a:lstStyle/>
          <a:p>
            <a:r>
              <a:rPr lang="fr-FR" sz="1200" i="1" dirty="0"/>
              <a:t>Reconception (ESR) d’après Hill et </a:t>
            </a:r>
            <a:r>
              <a:rPr lang="fr-FR" sz="1200" i="1" dirty="0" err="1"/>
              <a:t>MacRae</a:t>
            </a:r>
            <a:r>
              <a:rPr lang="fr-FR" sz="1200" i="1" dirty="0"/>
              <a:t>, 1995 ; Ecophyto R&amp;D (</a:t>
            </a:r>
            <a:r>
              <a:rPr lang="fr-FR" sz="1200" i="1" dirty="0" err="1"/>
              <a:t>Butault</a:t>
            </a:r>
            <a:r>
              <a:rPr lang="fr-FR" sz="1200" i="1" dirty="0"/>
              <a:t> et al., 2010), Guide Ecophyto Fruits, </a:t>
            </a:r>
            <a:r>
              <a:rPr lang="fr-FR" sz="1200" i="1" dirty="0" err="1"/>
              <a:t>Laget</a:t>
            </a:r>
            <a:r>
              <a:rPr lang="fr-FR" sz="1200" i="1" dirty="0"/>
              <a:t> et al., 2015</a:t>
            </a:r>
          </a:p>
        </p:txBody>
      </p:sp>
    </p:spTree>
    <p:extLst>
      <p:ext uri="{BB962C8B-B14F-4D97-AF65-F5344CB8AC3E}">
        <p14:creationId xmlns:p14="http://schemas.microsoft.com/office/powerpoint/2010/main" val="128637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9CA7912-C0F7-AE91-7515-F0F38EBDFBE9}"/>
              </a:ext>
            </a:extLst>
          </p:cNvPr>
          <p:cNvSpPr>
            <a:spLocks noGrp="1"/>
          </p:cNvSpPr>
          <p:nvPr>
            <p:ph type="sldNum" sz="quarter" idx="12"/>
          </p:nvPr>
        </p:nvSpPr>
        <p:spPr/>
        <p:txBody>
          <a:bodyPr/>
          <a:lstStyle/>
          <a:p>
            <a:pPr algn="l"/>
            <a:fld id="{6AAE8558-75FA-854A-9304-68C532F9217F}" type="slidenum">
              <a:rPr lang="fr-FR" smtClean="0"/>
              <a:t>12</a:t>
            </a:fld>
            <a:endParaRPr lang="fr-FR" dirty="0"/>
          </a:p>
        </p:txBody>
      </p:sp>
      <p:pic>
        <p:nvPicPr>
          <p:cNvPr id="10" name="Image 9">
            <a:extLst>
              <a:ext uri="{FF2B5EF4-FFF2-40B4-BE49-F238E27FC236}">
                <a16:creationId xmlns:a16="http://schemas.microsoft.com/office/drawing/2014/main" id="{0A55BCFF-40F9-4F01-A64B-4E9C9B247C88}"/>
              </a:ext>
            </a:extLst>
          </p:cNvPr>
          <p:cNvPicPr>
            <a:picLocks noChangeAspect="1"/>
          </p:cNvPicPr>
          <p:nvPr/>
        </p:nvPicPr>
        <p:blipFill>
          <a:blip r:embed="rId3"/>
          <a:stretch>
            <a:fillRect/>
          </a:stretch>
        </p:blipFill>
        <p:spPr>
          <a:xfrm>
            <a:off x="106522" y="1002324"/>
            <a:ext cx="4793284" cy="3138340"/>
          </a:xfrm>
          <a:prstGeom prst="rect">
            <a:avLst/>
          </a:prstGeom>
        </p:spPr>
      </p:pic>
      <p:pic>
        <p:nvPicPr>
          <p:cNvPr id="12" name="Image 11">
            <a:extLst>
              <a:ext uri="{FF2B5EF4-FFF2-40B4-BE49-F238E27FC236}">
                <a16:creationId xmlns:a16="http://schemas.microsoft.com/office/drawing/2014/main" id="{1390DB88-24A7-8AE3-D374-F08D9737526D}"/>
              </a:ext>
            </a:extLst>
          </p:cNvPr>
          <p:cNvPicPr>
            <a:picLocks noChangeAspect="1"/>
          </p:cNvPicPr>
          <p:nvPr/>
        </p:nvPicPr>
        <p:blipFill>
          <a:blip r:embed="rId4"/>
          <a:stretch>
            <a:fillRect/>
          </a:stretch>
        </p:blipFill>
        <p:spPr>
          <a:xfrm>
            <a:off x="4471988" y="1184690"/>
            <a:ext cx="4399450" cy="3027144"/>
          </a:xfrm>
          <a:prstGeom prst="rect">
            <a:avLst/>
          </a:prstGeom>
        </p:spPr>
      </p:pic>
      <p:sp>
        <p:nvSpPr>
          <p:cNvPr id="13" name="ZoneTexte 12">
            <a:extLst>
              <a:ext uri="{FF2B5EF4-FFF2-40B4-BE49-F238E27FC236}">
                <a16:creationId xmlns:a16="http://schemas.microsoft.com/office/drawing/2014/main" id="{C08969A5-1A27-2326-959A-9F06C53DDB40}"/>
              </a:ext>
            </a:extLst>
          </p:cNvPr>
          <p:cNvSpPr txBox="1"/>
          <p:nvPr/>
        </p:nvSpPr>
        <p:spPr>
          <a:xfrm>
            <a:off x="461418" y="254423"/>
            <a:ext cx="8383644" cy="461665"/>
          </a:xfrm>
          <a:prstGeom prst="rect">
            <a:avLst/>
          </a:prstGeom>
          <a:noFill/>
        </p:spPr>
        <p:txBody>
          <a:bodyPr wrap="square">
            <a:spAutoFit/>
          </a:bodyPr>
          <a:lstStyle/>
          <a:p>
            <a:r>
              <a:rPr lang="fr-FR" sz="2400" dirty="0">
                <a:solidFill>
                  <a:schemeClr val="accent1"/>
                </a:solidFill>
                <a:latin typeface="Helvetica Neue Condensed Black" panose="02000503000000020004"/>
              </a:rPr>
              <a:t>Les leviers pour gérer les bioagresseurs</a:t>
            </a:r>
          </a:p>
        </p:txBody>
      </p:sp>
    </p:spTree>
    <p:extLst>
      <p:ext uri="{BB962C8B-B14F-4D97-AF65-F5344CB8AC3E}">
        <p14:creationId xmlns:p14="http://schemas.microsoft.com/office/powerpoint/2010/main" val="376496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AA1B-DCEC-E2F4-1DB2-62980F1A035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D0709416-2B82-8E05-2107-DE0ADA9BD7A4}"/>
              </a:ext>
            </a:extLst>
          </p:cNvPr>
          <p:cNvSpPr>
            <a:spLocks noGrp="1"/>
          </p:cNvSpPr>
          <p:nvPr>
            <p:ph type="title"/>
          </p:nvPr>
        </p:nvSpPr>
        <p:spPr/>
        <p:txBody>
          <a:bodyPr>
            <a:normAutofit/>
          </a:bodyPr>
          <a:lstStyle/>
          <a:p>
            <a:r>
              <a:rPr lang="fr-FR" dirty="0"/>
              <a:t>Les résultats :</a:t>
            </a:r>
            <a:br>
              <a:rPr lang="fr-FR" dirty="0"/>
            </a:br>
            <a:r>
              <a:rPr lang="fr-FR" dirty="0"/>
              <a:t>réduction et impacts</a:t>
            </a:r>
          </a:p>
        </p:txBody>
      </p:sp>
      <p:sp>
        <p:nvSpPr>
          <p:cNvPr id="5" name="Espace réservé du numéro de diapositive 4">
            <a:extLst>
              <a:ext uri="{FF2B5EF4-FFF2-40B4-BE49-F238E27FC236}">
                <a16:creationId xmlns:a16="http://schemas.microsoft.com/office/drawing/2014/main" id="{954E1D91-4211-008C-AC0D-E0E02BD1DD34}"/>
              </a:ext>
            </a:extLst>
          </p:cNvPr>
          <p:cNvSpPr>
            <a:spLocks noGrp="1"/>
          </p:cNvSpPr>
          <p:nvPr>
            <p:ph type="sldNum" sz="quarter" idx="12"/>
          </p:nvPr>
        </p:nvSpPr>
        <p:spPr/>
        <p:txBody>
          <a:bodyPr/>
          <a:lstStyle/>
          <a:p>
            <a:fld id="{DCA697B1-CB60-B541-AB28-6518685F97B0}" type="slidenum">
              <a:rPr lang="fr-FR" smtClean="0"/>
              <a:t>13</a:t>
            </a:fld>
            <a:endParaRPr lang="fr-FR" dirty="0"/>
          </a:p>
        </p:txBody>
      </p:sp>
    </p:spTree>
    <p:extLst>
      <p:ext uri="{BB962C8B-B14F-4D97-AF65-F5344CB8AC3E}">
        <p14:creationId xmlns:p14="http://schemas.microsoft.com/office/powerpoint/2010/main" val="180818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lgn="l"/>
            <a:fld id="{2918092F-4D8B-6848-9017-36199249D47C}" type="slidenum">
              <a:rPr lang="fr-FR" smtClean="0"/>
              <a:t>14</a:t>
            </a:fld>
            <a:endParaRPr lang="fr-FR" dirty="0"/>
          </a:p>
        </p:txBody>
      </p:sp>
      <p:sp>
        <p:nvSpPr>
          <p:cNvPr id="12" name="ZoneTexte 11">
            <a:extLst>
              <a:ext uri="{FF2B5EF4-FFF2-40B4-BE49-F238E27FC236}">
                <a16:creationId xmlns:a16="http://schemas.microsoft.com/office/drawing/2014/main" id="{24051BFA-73B6-5B78-CEEC-7A9DD21F5F84}"/>
              </a:ext>
            </a:extLst>
          </p:cNvPr>
          <p:cNvSpPr txBox="1"/>
          <p:nvPr/>
        </p:nvSpPr>
        <p:spPr>
          <a:xfrm>
            <a:off x="477635" y="228903"/>
            <a:ext cx="7924959" cy="738664"/>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La synthèse des résultats </a:t>
            </a:r>
          </a:p>
          <a:p>
            <a:r>
              <a:rPr lang="fr-FR"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Fermes du réseau DEPHY, 10 ans de résultats », 2023)</a:t>
            </a:r>
            <a:endParaRPr lang="fr-FR" sz="600" dirty="0">
              <a:solidFill>
                <a:schemeClr val="accent1"/>
              </a:solidFill>
            </a:endParaRPr>
          </a:p>
        </p:txBody>
      </p:sp>
      <p:pic>
        <p:nvPicPr>
          <p:cNvPr id="3" name="Image 2">
            <a:extLst>
              <a:ext uri="{FF2B5EF4-FFF2-40B4-BE49-F238E27FC236}">
                <a16:creationId xmlns:a16="http://schemas.microsoft.com/office/drawing/2014/main" id="{EF5498A0-C947-9C17-B97E-C3B5DDB58C01}"/>
              </a:ext>
            </a:extLst>
          </p:cNvPr>
          <p:cNvPicPr>
            <a:picLocks noChangeAspect="1"/>
          </p:cNvPicPr>
          <p:nvPr/>
        </p:nvPicPr>
        <p:blipFill>
          <a:blip r:embed="rId3"/>
          <a:stretch>
            <a:fillRect/>
          </a:stretch>
        </p:blipFill>
        <p:spPr>
          <a:xfrm>
            <a:off x="4446626" y="1206868"/>
            <a:ext cx="4635828" cy="2925952"/>
          </a:xfrm>
          <a:prstGeom prst="rect">
            <a:avLst/>
          </a:prstGeom>
        </p:spPr>
      </p:pic>
      <p:pic>
        <p:nvPicPr>
          <p:cNvPr id="11" name="Image 10">
            <a:extLst>
              <a:ext uri="{FF2B5EF4-FFF2-40B4-BE49-F238E27FC236}">
                <a16:creationId xmlns:a16="http://schemas.microsoft.com/office/drawing/2014/main" id="{D1441689-963E-27AB-2ED3-EFD3EB624631}"/>
              </a:ext>
            </a:extLst>
          </p:cNvPr>
          <p:cNvPicPr>
            <a:picLocks noChangeAspect="1"/>
          </p:cNvPicPr>
          <p:nvPr/>
        </p:nvPicPr>
        <p:blipFill>
          <a:blip r:embed="rId4"/>
          <a:stretch>
            <a:fillRect/>
          </a:stretch>
        </p:blipFill>
        <p:spPr>
          <a:xfrm>
            <a:off x="586333" y="1206868"/>
            <a:ext cx="3804084" cy="2445978"/>
          </a:xfrm>
          <a:prstGeom prst="rect">
            <a:avLst/>
          </a:prstGeom>
        </p:spPr>
      </p:pic>
      <p:sp>
        <p:nvSpPr>
          <p:cNvPr id="17" name="ZoneTexte 16">
            <a:extLst>
              <a:ext uri="{FF2B5EF4-FFF2-40B4-BE49-F238E27FC236}">
                <a16:creationId xmlns:a16="http://schemas.microsoft.com/office/drawing/2014/main" id="{2534A1F7-6C6D-D9F2-BEB9-788505E1DFB5}"/>
              </a:ext>
            </a:extLst>
          </p:cNvPr>
          <p:cNvSpPr txBox="1"/>
          <p:nvPr/>
        </p:nvSpPr>
        <p:spPr>
          <a:xfrm>
            <a:off x="6764540" y="2677271"/>
            <a:ext cx="550151" cy="307777"/>
          </a:xfrm>
          <a:prstGeom prst="rect">
            <a:avLst/>
          </a:prstGeom>
          <a:noFill/>
        </p:spPr>
        <p:txBody>
          <a:bodyPr wrap="none" rtlCol="0">
            <a:spAutoFit/>
          </a:bodyPr>
          <a:lstStyle/>
          <a:p>
            <a:r>
              <a:rPr lang="fr-FR" sz="1400" dirty="0"/>
              <a:t>-35%</a:t>
            </a:r>
          </a:p>
        </p:txBody>
      </p:sp>
      <p:cxnSp>
        <p:nvCxnSpPr>
          <p:cNvPr id="19" name="Connecteur droit avec flèche 18">
            <a:extLst>
              <a:ext uri="{FF2B5EF4-FFF2-40B4-BE49-F238E27FC236}">
                <a16:creationId xmlns:a16="http://schemas.microsoft.com/office/drawing/2014/main" id="{C95C10A2-C897-5907-697A-FB91454F3224}"/>
              </a:ext>
            </a:extLst>
          </p:cNvPr>
          <p:cNvCxnSpPr>
            <a:cxnSpLocks/>
          </p:cNvCxnSpPr>
          <p:nvPr/>
        </p:nvCxnSpPr>
        <p:spPr>
          <a:xfrm>
            <a:off x="6820748" y="2990823"/>
            <a:ext cx="437734" cy="118368"/>
          </a:xfrm>
          <a:prstGeom prst="straightConnector1">
            <a:avLst/>
          </a:prstGeom>
          <a:ln w="190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D37BE476-C5B4-D7C0-910D-CD71AE4E2BE3}"/>
              </a:ext>
            </a:extLst>
          </p:cNvPr>
          <p:cNvSpPr txBox="1"/>
          <p:nvPr/>
        </p:nvSpPr>
        <p:spPr>
          <a:xfrm>
            <a:off x="397042" y="3748099"/>
            <a:ext cx="4612104" cy="261610"/>
          </a:xfrm>
          <a:prstGeom prst="rect">
            <a:avLst/>
          </a:prstGeom>
          <a:noFill/>
        </p:spPr>
        <p:txBody>
          <a:bodyPr wrap="square">
            <a:spAutoFit/>
          </a:bodyPr>
          <a:lstStyle/>
          <a:p>
            <a:r>
              <a:rPr lang="fr-FR" sz="1100" dirty="0"/>
              <a:t>La proportion des vergers en AB et en conversion AB est passé de 25% à 35%</a:t>
            </a:r>
          </a:p>
        </p:txBody>
      </p:sp>
    </p:spTree>
    <p:extLst>
      <p:ext uri="{BB962C8B-B14F-4D97-AF65-F5344CB8AC3E}">
        <p14:creationId xmlns:p14="http://schemas.microsoft.com/office/powerpoint/2010/main" val="3973571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EE8F27A-495A-D80D-0BEE-2BBA8EBF6203}"/>
              </a:ext>
            </a:extLst>
          </p:cNvPr>
          <p:cNvSpPr>
            <a:spLocks noGrp="1"/>
          </p:cNvSpPr>
          <p:nvPr>
            <p:ph type="sldNum" sz="quarter" idx="12"/>
          </p:nvPr>
        </p:nvSpPr>
        <p:spPr/>
        <p:txBody>
          <a:bodyPr/>
          <a:lstStyle/>
          <a:p>
            <a:pPr algn="l"/>
            <a:fld id="{2918092F-4D8B-6848-9017-36199249D47C}" type="slidenum">
              <a:rPr lang="fr-FR" smtClean="0"/>
              <a:t>15</a:t>
            </a:fld>
            <a:endParaRPr lang="fr-FR" dirty="0"/>
          </a:p>
        </p:txBody>
      </p:sp>
      <p:sp>
        <p:nvSpPr>
          <p:cNvPr id="11" name="ZoneTexte 10">
            <a:extLst>
              <a:ext uri="{FF2B5EF4-FFF2-40B4-BE49-F238E27FC236}">
                <a16:creationId xmlns:a16="http://schemas.microsoft.com/office/drawing/2014/main" id="{42BAC2FC-8895-7E54-E1E9-02EAA7D65121}"/>
              </a:ext>
            </a:extLst>
          </p:cNvPr>
          <p:cNvSpPr txBox="1"/>
          <p:nvPr/>
        </p:nvSpPr>
        <p:spPr>
          <a:xfrm>
            <a:off x="477636" y="228903"/>
            <a:ext cx="5601660" cy="46166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La synthèse des résultats</a:t>
            </a:r>
            <a:endParaRPr lang="fr-FR" sz="800" dirty="0">
              <a:solidFill>
                <a:schemeClr val="accent1"/>
              </a:solidFill>
            </a:endParaRPr>
          </a:p>
        </p:txBody>
      </p:sp>
      <p:pic>
        <p:nvPicPr>
          <p:cNvPr id="3" name="Image 2">
            <a:extLst>
              <a:ext uri="{FF2B5EF4-FFF2-40B4-BE49-F238E27FC236}">
                <a16:creationId xmlns:a16="http://schemas.microsoft.com/office/drawing/2014/main" id="{444B7686-9988-256E-012E-8891167A92E1}"/>
              </a:ext>
            </a:extLst>
          </p:cNvPr>
          <p:cNvPicPr>
            <a:picLocks noChangeAspect="1"/>
          </p:cNvPicPr>
          <p:nvPr/>
        </p:nvPicPr>
        <p:blipFill>
          <a:blip r:embed="rId2"/>
          <a:stretch>
            <a:fillRect/>
          </a:stretch>
        </p:blipFill>
        <p:spPr>
          <a:xfrm>
            <a:off x="2283629" y="777354"/>
            <a:ext cx="4285613" cy="3453700"/>
          </a:xfrm>
          <a:prstGeom prst="rect">
            <a:avLst/>
          </a:prstGeom>
        </p:spPr>
      </p:pic>
    </p:spTree>
    <p:extLst>
      <p:ext uri="{BB962C8B-B14F-4D97-AF65-F5344CB8AC3E}">
        <p14:creationId xmlns:p14="http://schemas.microsoft.com/office/powerpoint/2010/main" val="199965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FCC7698-F565-499D-73A7-31832A11A11F}"/>
              </a:ext>
            </a:extLst>
          </p:cNvPr>
          <p:cNvSpPr>
            <a:spLocks noGrp="1"/>
          </p:cNvSpPr>
          <p:nvPr>
            <p:ph type="sldNum" sz="quarter" idx="12"/>
          </p:nvPr>
        </p:nvSpPr>
        <p:spPr/>
        <p:txBody>
          <a:bodyPr/>
          <a:lstStyle/>
          <a:p>
            <a:pPr algn="l"/>
            <a:fld id="{2918092F-4D8B-6848-9017-36199249D47C}" type="slidenum">
              <a:rPr lang="fr-FR" smtClean="0"/>
              <a:t>16</a:t>
            </a:fld>
            <a:endParaRPr lang="fr-FR" dirty="0"/>
          </a:p>
        </p:txBody>
      </p:sp>
      <p:sp>
        <p:nvSpPr>
          <p:cNvPr id="7" name="ZoneTexte 6">
            <a:extLst>
              <a:ext uri="{FF2B5EF4-FFF2-40B4-BE49-F238E27FC236}">
                <a16:creationId xmlns:a16="http://schemas.microsoft.com/office/drawing/2014/main" id="{323B6287-7EE7-9229-DB64-A94C5A5B7312}"/>
              </a:ext>
            </a:extLst>
          </p:cNvPr>
          <p:cNvSpPr txBox="1"/>
          <p:nvPr/>
        </p:nvSpPr>
        <p:spPr>
          <a:xfrm>
            <a:off x="477636" y="228903"/>
            <a:ext cx="7622756" cy="58477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Évolution des stratégies</a:t>
            </a:r>
          </a:p>
          <a:p>
            <a:endParaRPr lang="fr-FR" sz="800" dirty="0">
              <a:solidFill>
                <a:schemeClr val="accent1"/>
              </a:solidFill>
            </a:endParaRPr>
          </a:p>
        </p:txBody>
      </p:sp>
      <p:graphicFrame>
        <p:nvGraphicFramePr>
          <p:cNvPr id="9" name="Graphique 8">
            <a:extLst>
              <a:ext uri="{FF2B5EF4-FFF2-40B4-BE49-F238E27FC236}">
                <a16:creationId xmlns:a16="http://schemas.microsoft.com/office/drawing/2014/main" id="{B4C6709C-560E-8FF9-D453-E21FEFBF65DC}"/>
              </a:ext>
            </a:extLst>
          </p:cNvPr>
          <p:cNvGraphicFramePr>
            <a:graphicFrameLocks/>
          </p:cNvGraphicFramePr>
          <p:nvPr>
            <p:extLst>
              <p:ext uri="{D42A27DB-BD31-4B8C-83A1-F6EECF244321}">
                <p14:modId xmlns:p14="http://schemas.microsoft.com/office/powerpoint/2010/main" val="2189015424"/>
              </p:ext>
            </p:extLst>
          </p:nvPr>
        </p:nvGraphicFramePr>
        <p:xfrm>
          <a:off x="158262" y="668214"/>
          <a:ext cx="8528537" cy="3464171"/>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a:extLst>
              <a:ext uri="{FF2B5EF4-FFF2-40B4-BE49-F238E27FC236}">
                <a16:creationId xmlns:a16="http://schemas.microsoft.com/office/drawing/2014/main" id="{E306340C-F6D8-DA16-8133-2B66354AAA96}"/>
              </a:ext>
            </a:extLst>
          </p:cNvPr>
          <p:cNvSpPr txBox="1"/>
          <p:nvPr/>
        </p:nvSpPr>
        <p:spPr>
          <a:xfrm>
            <a:off x="678010" y="4001580"/>
            <a:ext cx="8457198" cy="261610"/>
          </a:xfrm>
          <a:prstGeom prst="rect">
            <a:avLst/>
          </a:prstGeom>
          <a:noFill/>
        </p:spPr>
        <p:txBody>
          <a:bodyPr wrap="square">
            <a:spAutoFit/>
          </a:bodyPr>
          <a:lstStyle/>
          <a:p>
            <a:r>
              <a:rPr lang="fr-FR" sz="1100" dirty="0"/>
              <a:t>Évolution de la proportion des matières actives insecticides à cible puceron employées entre l’état initial et l’année 2021, hors huiles de paraffine</a:t>
            </a:r>
          </a:p>
        </p:txBody>
      </p:sp>
    </p:spTree>
    <p:extLst>
      <p:ext uri="{BB962C8B-B14F-4D97-AF65-F5344CB8AC3E}">
        <p14:creationId xmlns:p14="http://schemas.microsoft.com/office/powerpoint/2010/main" val="324866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93BB39D-348B-6058-6E9B-FFC75DFA7A23}"/>
              </a:ext>
            </a:extLst>
          </p:cNvPr>
          <p:cNvSpPr>
            <a:spLocks noGrp="1"/>
          </p:cNvSpPr>
          <p:nvPr>
            <p:ph type="sldNum" sz="quarter" idx="12"/>
          </p:nvPr>
        </p:nvSpPr>
        <p:spPr/>
        <p:txBody>
          <a:bodyPr/>
          <a:lstStyle/>
          <a:p>
            <a:pPr algn="l"/>
            <a:fld id="{2918092F-4D8B-6848-9017-36199249D47C}" type="slidenum">
              <a:rPr lang="fr-FR" smtClean="0"/>
              <a:t>17</a:t>
            </a:fld>
            <a:endParaRPr lang="fr-FR" dirty="0"/>
          </a:p>
        </p:txBody>
      </p:sp>
      <p:graphicFrame>
        <p:nvGraphicFramePr>
          <p:cNvPr id="8" name="Graphique 7">
            <a:extLst>
              <a:ext uri="{FF2B5EF4-FFF2-40B4-BE49-F238E27FC236}">
                <a16:creationId xmlns:a16="http://schemas.microsoft.com/office/drawing/2014/main" id="{A12B7BBB-8CFC-6FDA-9945-66288AC2D9A1}"/>
              </a:ext>
            </a:extLst>
          </p:cNvPr>
          <p:cNvGraphicFramePr>
            <a:graphicFrameLocks/>
          </p:cNvGraphicFramePr>
          <p:nvPr>
            <p:extLst>
              <p:ext uri="{D42A27DB-BD31-4B8C-83A1-F6EECF244321}">
                <p14:modId xmlns:p14="http://schemas.microsoft.com/office/powerpoint/2010/main" val="1745755892"/>
              </p:ext>
            </p:extLst>
          </p:nvPr>
        </p:nvGraphicFramePr>
        <p:xfrm>
          <a:off x="5673436" y="276180"/>
          <a:ext cx="3359108" cy="380602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11">
            <a:extLst>
              <a:ext uri="{FF2B5EF4-FFF2-40B4-BE49-F238E27FC236}">
                <a16:creationId xmlns:a16="http://schemas.microsoft.com/office/drawing/2014/main" id="{81FD85EF-CE3C-B985-27EE-EF5E1B6956E6}"/>
              </a:ext>
            </a:extLst>
          </p:cNvPr>
          <p:cNvPicPr>
            <a:picLocks noChangeAspect="1"/>
          </p:cNvPicPr>
          <p:nvPr/>
        </p:nvPicPr>
        <p:blipFill>
          <a:blip r:embed="rId4"/>
          <a:stretch>
            <a:fillRect/>
          </a:stretch>
        </p:blipFill>
        <p:spPr>
          <a:xfrm>
            <a:off x="599811" y="946716"/>
            <a:ext cx="4638366" cy="3053783"/>
          </a:xfrm>
          <a:prstGeom prst="rect">
            <a:avLst/>
          </a:prstGeom>
        </p:spPr>
      </p:pic>
      <p:sp>
        <p:nvSpPr>
          <p:cNvPr id="15" name="ZoneTexte 14">
            <a:extLst>
              <a:ext uri="{FF2B5EF4-FFF2-40B4-BE49-F238E27FC236}">
                <a16:creationId xmlns:a16="http://schemas.microsoft.com/office/drawing/2014/main" id="{E915347F-6B1A-28F1-4A2D-FE0CAB346189}"/>
              </a:ext>
            </a:extLst>
          </p:cNvPr>
          <p:cNvSpPr txBox="1"/>
          <p:nvPr/>
        </p:nvSpPr>
        <p:spPr>
          <a:xfrm>
            <a:off x="5981613" y="4102883"/>
            <a:ext cx="2971800" cy="261610"/>
          </a:xfrm>
          <a:prstGeom prst="rect">
            <a:avLst/>
          </a:prstGeom>
          <a:noFill/>
        </p:spPr>
        <p:txBody>
          <a:bodyPr wrap="square" rtlCol="0">
            <a:spAutoFit/>
          </a:bodyPr>
          <a:lstStyle/>
          <a:p>
            <a:r>
              <a:rPr lang="fr-FR" sz="1100" dirty="0"/>
              <a:t>Analyse d’un groupe DEPHY FERME pomme 2024</a:t>
            </a:r>
          </a:p>
        </p:txBody>
      </p:sp>
      <p:sp>
        <p:nvSpPr>
          <p:cNvPr id="23" name="ZoneTexte 22">
            <a:extLst>
              <a:ext uri="{FF2B5EF4-FFF2-40B4-BE49-F238E27FC236}">
                <a16:creationId xmlns:a16="http://schemas.microsoft.com/office/drawing/2014/main" id="{F7F7C9F4-0672-A0A4-1B97-7FA467D7C060}"/>
              </a:ext>
            </a:extLst>
          </p:cNvPr>
          <p:cNvSpPr txBox="1"/>
          <p:nvPr/>
        </p:nvSpPr>
        <p:spPr>
          <a:xfrm>
            <a:off x="400370" y="261939"/>
            <a:ext cx="5079103" cy="58477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Évolution des charges</a:t>
            </a:r>
          </a:p>
          <a:p>
            <a:endParaRPr lang="fr-FR" sz="800" dirty="0">
              <a:solidFill>
                <a:schemeClr val="accent1"/>
              </a:solidFill>
            </a:endParaRPr>
          </a:p>
        </p:txBody>
      </p:sp>
    </p:spTree>
    <p:extLst>
      <p:ext uri="{BB962C8B-B14F-4D97-AF65-F5344CB8AC3E}">
        <p14:creationId xmlns:p14="http://schemas.microsoft.com/office/powerpoint/2010/main" val="230241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407D6EB-8896-8461-2CDC-D6A446DA2B87}"/>
              </a:ext>
            </a:extLst>
          </p:cNvPr>
          <p:cNvSpPr>
            <a:spLocks noGrp="1"/>
          </p:cNvSpPr>
          <p:nvPr>
            <p:ph type="sldNum" sz="quarter" idx="12"/>
          </p:nvPr>
        </p:nvSpPr>
        <p:spPr/>
        <p:txBody>
          <a:bodyPr/>
          <a:lstStyle/>
          <a:p>
            <a:pPr algn="l"/>
            <a:fld id="{2918092F-4D8B-6848-9017-36199249D47C}" type="slidenum">
              <a:rPr lang="fr-FR" smtClean="0"/>
              <a:t>18</a:t>
            </a:fld>
            <a:endParaRPr lang="fr-FR" dirty="0"/>
          </a:p>
        </p:txBody>
      </p:sp>
      <p:pic>
        <p:nvPicPr>
          <p:cNvPr id="7" name="Image 6">
            <a:extLst>
              <a:ext uri="{FF2B5EF4-FFF2-40B4-BE49-F238E27FC236}">
                <a16:creationId xmlns:a16="http://schemas.microsoft.com/office/drawing/2014/main" id="{FEB515BE-B294-26C2-5104-248FC847AA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4353" y="902644"/>
            <a:ext cx="3672230" cy="2825294"/>
          </a:xfrm>
          <a:prstGeom prst="rect">
            <a:avLst/>
          </a:prstGeom>
          <a:noFill/>
          <a:ln>
            <a:noFill/>
          </a:ln>
        </p:spPr>
      </p:pic>
      <p:pic>
        <p:nvPicPr>
          <p:cNvPr id="10" name="Image 9">
            <a:extLst>
              <a:ext uri="{FF2B5EF4-FFF2-40B4-BE49-F238E27FC236}">
                <a16:creationId xmlns:a16="http://schemas.microsoft.com/office/drawing/2014/main" id="{5AADA06D-EE03-47D3-D788-2CEE8A4162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505" y="902642"/>
            <a:ext cx="3810143" cy="2761352"/>
          </a:xfrm>
          <a:prstGeom prst="rect">
            <a:avLst/>
          </a:prstGeom>
          <a:noFill/>
          <a:ln>
            <a:noFill/>
          </a:ln>
        </p:spPr>
      </p:pic>
      <p:sp>
        <p:nvSpPr>
          <p:cNvPr id="8" name="ZoneTexte 7">
            <a:extLst>
              <a:ext uri="{FF2B5EF4-FFF2-40B4-BE49-F238E27FC236}">
                <a16:creationId xmlns:a16="http://schemas.microsoft.com/office/drawing/2014/main" id="{A1289017-459A-F1B5-B2EC-A53747339F76}"/>
              </a:ext>
            </a:extLst>
          </p:cNvPr>
          <p:cNvSpPr txBox="1"/>
          <p:nvPr/>
        </p:nvSpPr>
        <p:spPr>
          <a:xfrm>
            <a:off x="2170008" y="1362024"/>
            <a:ext cx="1037319" cy="261610"/>
          </a:xfrm>
          <a:prstGeom prst="rect">
            <a:avLst/>
          </a:prstGeom>
          <a:noFill/>
        </p:spPr>
        <p:txBody>
          <a:bodyPr wrap="square">
            <a:spAutoFit/>
          </a:bodyPr>
          <a:lstStyle/>
          <a:p>
            <a:r>
              <a:rPr lang="fr-FR" sz="1050" dirty="0"/>
              <a:t>baisse de 1,9 %</a:t>
            </a:r>
          </a:p>
        </p:txBody>
      </p:sp>
      <p:sp>
        <p:nvSpPr>
          <p:cNvPr id="9" name="ZoneTexte 8">
            <a:extLst>
              <a:ext uri="{FF2B5EF4-FFF2-40B4-BE49-F238E27FC236}">
                <a16:creationId xmlns:a16="http://schemas.microsoft.com/office/drawing/2014/main" id="{41917161-7AC3-AF58-C3AC-B98106D6FC98}"/>
              </a:ext>
            </a:extLst>
          </p:cNvPr>
          <p:cNvSpPr txBox="1"/>
          <p:nvPr/>
        </p:nvSpPr>
        <p:spPr>
          <a:xfrm>
            <a:off x="6229390" y="1362024"/>
            <a:ext cx="1120448" cy="261610"/>
          </a:xfrm>
          <a:prstGeom prst="rect">
            <a:avLst/>
          </a:prstGeom>
          <a:noFill/>
        </p:spPr>
        <p:txBody>
          <a:bodyPr wrap="square">
            <a:spAutoFit/>
          </a:bodyPr>
          <a:lstStyle/>
          <a:p>
            <a:r>
              <a:rPr lang="fr-FR" sz="1050" dirty="0"/>
              <a:t>Hausse de 19% </a:t>
            </a:r>
          </a:p>
        </p:txBody>
      </p:sp>
      <p:sp>
        <p:nvSpPr>
          <p:cNvPr id="11" name="ZoneTexte 10">
            <a:extLst>
              <a:ext uri="{FF2B5EF4-FFF2-40B4-BE49-F238E27FC236}">
                <a16:creationId xmlns:a16="http://schemas.microsoft.com/office/drawing/2014/main" id="{ECF85660-9EA1-DE1B-2159-1D3C2B371C3F}"/>
              </a:ext>
            </a:extLst>
          </p:cNvPr>
          <p:cNvSpPr txBox="1"/>
          <p:nvPr/>
        </p:nvSpPr>
        <p:spPr>
          <a:xfrm>
            <a:off x="1168001" y="3900181"/>
            <a:ext cx="7312483" cy="276999"/>
          </a:xfrm>
          <a:prstGeom prst="rect">
            <a:avLst/>
          </a:prstGeom>
          <a:noFill/>
        </p:spPr>
        <p:txBody>
          <a:bodyPr wrap="square" rtlCol="0">
            <a:spAutoFit/>
          </a:bodyPr>
          <a:lstStyle/>
          <a:p>
            <a:r>
              <a:rPr lang="fr-FR" sz="1200" dirty="0"/>
              <a:t>Grille des prix de vente standardisée dans DEPHY. Valeurs déterminées par l’expertise des acteurs du réseau. </a:t>
            </a:r>
          </a:p>
        </p:txBody>
      </p:sp>
      <p:sp>
        <p:nvSpPr>
          <p:cNvPr id="12" name="ZoneTexte 11">
            <a:extLst>
              <a:ext uri="{FF2B5EF4-FFF2-40B4-BE49-F238E27FC236}">
                <a16:creationId xmlns:a16="http://schemas.microsoft.com/office/drawing/2014/main" id="{500BC5B4-3EED-9C10-6BE6-F8ED7EDFBE13}"/>
              </a:ext>
            </a:extLst>
          </p:cNvPr>
          <p:cNvSpPr txBox="1"/>
          <p:nvPr/>
        </p:nvSpPr>
        <p:spPr>
          <a:xfrm>
            <a:off x="400370" y="261939"/>
            <a:ext cx="7767684" cy="400110"/>
          </a:xfrm>
          <a:prstGeom prst="rect">
            <a:avLst/>
          </a:prstGeom>
          <a:noFill/>
        </p:spPr>
        <p:txBody>
          <a:bodyPr wrap="square" rtlCol="0">
            <a:spAutoFit/>
          </a:bodyPr>
          <a:lstStyle/>
          <a:p>
            <a:r>
              <a:rPr lang="fr-FR" sz="20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Évolution du rendement et du chiffre d’affaires (ou « produit brut »)</a:t>
            </a:r>
          </a:p>
        </p:txBody>
      </p:sp>
    </p:spTree>
    <p:extLst>
      <p:ext uri="{BB962C8B-B14F-4D97-AF65-F5344CB8AC3E}">
        <p14:creationId xmlns:p14="http://schemas.microsoft.com/office/powerpoint/2010/main" val="174456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has been provided for this image">
            <a:extLst>
              <a:ext uri="{FF2B5EF4-FFF2-40B4-BE49-F238E27FC236}">
                <a16:creationId xmlns:a16="http://schemas.microsoft.com/office/drawing/2014/main" id="{B338149A-E575-DAB8-2E74-646F9D393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647" y="859638"/>
            <a:ext cx="4561404" cy="3424224"/>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p:cNvSpPr>
            <a:spLocks noGrp="1"/>
          </p:cNvSpPr>
          <p:nvPr>
            <p:ph type="sldNum" sz="quarter" idx="12"/>
          </p:nvPr>
        </p:nvSpPr>
        <p:spPr/>
        <p:txBody>
          <a:bodyPr/>
          <a:lstStyle/>
          <a:p>
            <a:pPr algn="l"/>
            <a:fld id="{6AAE8558-75FA-854A-9304-68C532F9217F}" type="slidenum">
              <a:rPr lang="fr-FR" smtClean="0"/>
              <a:t>19</a:t>
            </a:fld>
            <a:endParaRPr lang="fr-FR" dirty="0"/>
          </a:p>
        </p:txBody>
      </p:sp>
      <p:pic>
        <p:nvPicPr>
          <p:cNvPr id="1026" name="Picture 2" descr="No description has been provided for this image">
            <a:extLst>
              <a:ext uri="{FF2B5EF4-FFF2-40B4-BE49-F238E27FC236}">
                <a16:creationId xmlns:a16="http://schemas.microsoft.com/office/drawing/2014/main" id="{4E5BD427-E660-D0B9-9263-D420B8C0D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1" y="1159543"/>
            <a:ext cx="4508455" cy="2788203"/>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contenu 2">
            <a:extLst>
              <a:ext uri="{FF2B5EF4-FFF2-40B4-BE49-F238E27FC236}">
                <a16:creationId xmlns:a16="http://schemas.microsoft.com/office/drawing/2014/main" id="{B5C61778-23DF-D99D-EAD9-5AB3DC9C0604}"/>
              </a:ext>
            </a:extLst>
          </p:cNvPr>
          <p:cNvSpPr txBox="1">
            <a:spLocks/>
          </p:cNvSpPr>
          <p:nvPr/>
        </p:nvSpPr>
        <p:spPr>
          <a:xfrm>
            <a:off x="315018" y="790947"/>
            <a:ext cx="3609360" cy="3156799"/>
          </a:xfrm>
          <a:prstGeom prst="rect">
            <a:avLst/>
          </a:prstGeom>
        </p:spPr>
        <p:txBody>
          <a:bodyPr lIns="91440" tIns="45720" rIns="91440" bIns="45720" anchor="t"/>
          <a:lstStyle>
            <a:defPPr>
              <a:defRPr lang="fr-FR"/>
            </a:defPPr>
            <a:lvl1pPr marL="342900" indent="-3429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Arial Narrow" panose="020B0606020202030204" pitchFamily="34" charset="0"/>
                <a:ea typeface="+mn-ea"/>
                <a:cs typeface="Calibri" panose="020F050202020403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1500" kern="1200">
                <a:solidFill>
                  <a:schemeClr val="tx1"/>
                </a:solidFill>
                <a:latin typeface="Arial Narrow" panose="020B0606020202030204" pitchFamily="34" charset="0"/>
                <a:ea typeface="+mn-ea"/>
                <a:cs typeface="Calibri" panose="020F050202020403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350" kern="1200">
                <a:solidFill>
                  <a:schemeClr val="tx1"/>
                </a:solidFill>
                <a:latin typeface="Arial Narrow" panose="020B0606020202030204" pitchFamily="34" charset="0"/>
                <a:ea typeface="+mn-ea"/>
                <a:cs typeface="Calibri" panose="020F050202020403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200" kern="1200">
                <a:solidFill>
                  <a:schemeClr val="tx1"/>
                </a:solidFill>
                <a:latin typeface="Arial Narrow" panose="020B0606020202030204" pitchFamily="34" charset="0"/>
                <a:ea typeface="+mn-ea"/>
                <a:cs typeface="Calibri" panose="020F050202020403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200" kern="1200">
                <a:solidFill>
                  <a:schemeClr val="tx1"/>
                </a:solidFill>
                <a:latin typeface="Arial Narrow" panose="020B0606020202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fr-FR" sz="1100" dirty="0">
              <a:latin typeface="Arial Narrow"/>
              <a:ea typeface="Open Sans"/>
              <a:cs typeface="Open Sans"/>
            </a:endParaRPr>
          </a:p>
        </p:txBody>
      </p:sp>
      <p:sp>
        <p:nvSpPr>
          <p:cNvPr id="17" name="ZoneTexte 16">
            <a:extLst>
              <a:ext uri="{FF2B5EF4-FFF2-40B4-BE49-F238E27FC236}">
                <a16:creationId xmlns:a16="http://schemas.microsoft.com/office/drawing/2014/main" id="{CD10458D-B5F9-4ACF-AADE-024EBE6D0692}"/>
              </a:ext>
            </a:extLst>
          </p:cNvPr>
          <p:cNvSpPr txBox="1"/>
          <p:nvPr/>
        </p:nvSpPr>
        <p:spPr>
          <a:xfrm>
            <a:off x="400370" y="261939"/>
            <a:ext cx="7767684" cy="46166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Bilan 2024, dernières évolutions</a:t>
            </a:r>
          </a:p>
        </p:txBody>
      </p:sp>
    </p:spTree>
    <p:extLst>
      <p:ext uri="{BB962C8B-B14F-4D97-AF65-F5344CB8AC3E}">
        <p14:creationId xmlns:p14="http://schemas.microsoft.com/office/powerpoint/2010/main" val="183951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099B-B3A9-8576-7910-6F26C6F52665}"/>
            </a:ext>
          </a:extLst>
        </p:cNvPr>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3C45F57-1E0D-C611-D890-94D966633C74}"/>
              </a:ext>
            </a:extLst>
          </p:cNvPr>
          <p:cNvSpPr>
            <a:spLocks noGrp="1"/>
          </p:cNvSpPr>
          <p:nvPr>
            <p:ph idx="1"/>
          </p:nvPr>
        </p:nvSpPr>
        <p:spPr>
          <a:xfrm>
            <a:off x="487018" y="1111816"/>
            <a:ext cx="7881730" cy="3221646"/>
          </a:xfrm>
        </p:spPr>
        <p:txBody>
          <a:bodyPr>
            <a:normAutofit/>
          </a:bodyPr>
          <a:lstStyle/>
          <a:p>
            <a:pPr marL="0" indent="0" algn="just">
              <a:buNone/>
            </a:pPr>
            <a:r>
              <a:rPr lang="fr-FR" sz="1800" b="1" kern="100" dirty="0">
                <a:latin typeface="Aptos" panose="02110004020202020204"/>
                <a:ea typeface="Aptos" panose="02110004020202020204"/>
                <a:cs typeface="Times New Roman" panose="02020603050405020304" pitchFamily="18" charset="0"/>
              </a:rPr>
              <a:t>Objectif :</a:t>
            </a:r>
            <a:endParaRPr lang="fr-FR" sz="1800" kern="100" dirty="0">
              <a:latin typeface="Aptos" panose="02110004020202020204"/>
              <a:ea typeface="Aptos" panose="02110004020202020204"/>
              <a:cs typeface="Times New Roman" panose="02020603050405020304" pitchFamily="18" charset="0"/>
            </a:endParaRPr>
          </a:p>
          <a:p>
            <a:pPr algn="just"/>
            <a:r>
              <a:rPr lang="fr-FR" sz="1500" kern="100" dirty="0">
                <a:latin typeface="Aptos" panose="02110004020202020204"/>
                <a:ea typeface="Aptos" panose="02110004020202020204"/>
                <a:cs typeface="Times New Roman" panose="02020603050405020304" pitchFamily="18" charset="0"/>
              </a:rPr>
              <a:t>Établir </a:t>
            </a:r>
            <a:r>
              <a:rPr lang="fr-FR" sz="1500" b="1" kern="100" dirty="0">
                <a:latin typeface="Aptos" panose="02110004020202020204"/>
                <a:ea typeface="Aptos" panose="02110004020202020204"/>
                <a:cs typeface="Times New Roman" panose="02020603050405020304" pitchFamily="18" charset="0"/>
              </a:rPr>
              <a:t>une feuille de route</a:t>
            </a:r>
            <a:r>
              <a:rPr lang="fr-FR" sz="1500" kern="100" dirty="0">
                <a:latin typeface="Aptos" panose="02110004020202020204"/>
                <a:ea typeface="Aptos" panose="02110004020202020204"/>
                <a:cs typeface="Times New Roman" panose="02020603050405020304" pitchFamily="18" charset="0"/>
              </a:rPr>
              <a:t> pour </a:t>
            </a:r>
            <a:r>
              <a:rPr lang="fr-FR" sz="1500" u="sng" kern="100" dirty="0">
                <a:latin typeface="Aptos" panose="02110004020202020204"/>
                <a:ea typeface="Aptos" panose="02110004020202020204"/>
                <a:cs typeface="Times New Roman" panose="02020603050405020304" pitchFamily="18" charset="0"/>
              </a:rPr>
              <a:t>évaluer</a:t>
            </a:r>
            <a:r>
              <a:rPr lang="fr-FR" sz="1500" kern="100" dirty="0">
                <a:latin typeface="Aptos" panose="02110004020202020204"/>
                <a:ea typeface="Aptos" panose="02110004020202020204"/>
                <a:cs typeface="Times New Roman" panose="02020603050405020304" pitchFamily="18" charset="0"/>
              </a:rPr>
              <a:t>, </a:t>
            </a:r>
            <a:r>
              <a:rPr lang="fr-FR" sz="1500" u="sng" kern="100" dirty="0">
                <a:latin typeface="Aptos" panose="02110004020202020204"/>
                <a:ea typeface="Aptos" panose="02110004020202020204"/>
                <a:cs typeface="Times New Roman" panose="02020603050405020304" pitchFamily="18" charset="0"/>
              </a:rPr>
              <a:t>expérimenter</a:t>
            </a:r>
            <a:r>
              <a:rPr lang="fr-FR" sz="1500" kern="100" dirty="0">
                <a:latin typeface="Aptos" panose="02110004020202020204"/>
                <a:ea typeface="Aptos" panose="02110004020202020204"/>
                <a:cs typeface="Times New Roman" panose="02020603050405020304" pitchFamily="18" charset="0"/>
              </a:rPr>
              <a:t> et </a:t>
            </a:r>
            <a:r>
              <a:rPr lang="fr-FR" sz="1500" u="sng" kern="100" dirty="0">
                <a:latin typeface="Aptos" panose="02110004020202020204"/>
                <a:ea typeface="Aptos" panose="02110004020202020204"/>
                <a:cs typeface="Times New Roman" panose="02020603050405020304" pitchFamily="18" charset="0"/>
              </a:rPr>
              <a:t>élaborer</a:t>
            </a:r>
            <a:r>
              <a:rPr lang="fr-FR" sz="1500" kern="100" dirty="0">
                <a:latin typeface="Aptos" panose="02110004020202020204"/>
                <a:ea typeface="Aptos" panose="02110004020202020204"/>
                <a:cs typeface="Times New Roman" panose="02020603050405020304" pitchFamily="18" charset="0"/>
              </a:rPr>
              <a:t> le matériel végétal fruitier de demain en incluant les enjeux prospectifs portés par le </a:t>
            </a:r>
            <a:r>
              <a:rPr lang="fr-FR" sz="1500" b="1" kern="100" dirty="0">
                <a:latin typeface="Aptos" panose="02110004020202020204"/>
                <a:ea typeface="Aptos" panose="02110004020202020204"/>
                <a:cs typeface="Times New Roman" panose="02020603050405020304" pitchFamily="18" charset="0"/>
              </a:rPr>
              <a:t>changement climatique</a:t>
            </a:r>
            <a:r>
              <a:rPr lang="fr-FR" sz="1500" kern="100" dirty="0">
                <a:latin typeface="Aptos" panose="02110004020202020204"/>
                <a:ea typeface="Aptos" panose="02110004020202020204"/>
                <a:cs typeface="Times New Roman" panose="02020603050405020304" pitchFamily="18" charset="0"/>
              </a:rPr>
              <a:t> et par les </a:t>
            </a:r>
            <a:r>
              <a:rPr lang="fr-FR" sz="1500" b="1" kern="100" dirty="0">
                <a:latin typeface="Aptos" panose="02110004020202020204"/>
                <a:ea typeface="Aptos" panose="02110004020202020204"/>
                <a:cs typeface="Times New Roman" panose="02020603050405020304" pitchFamily="18" charset="0"/>
              </a:rPr>
              <a:t>problématiques d’agroécologie</a:t>
            </a:r>
            <a:r>
              <a:rPr lang="fr-FR" sz="1500" kern="100" dirty="0">
                <a:latin typeface="Aptos" panose="02110004020202020204"/>
                <a:ea typeface="Aptos" panose="02110004020202020204"/>
                <a:cs typeface="Times New Roman" panose="02020603050405020304" pitchFamily="18" charset="0"/>
              </a:rPr>
              <a:t>.</a:t>
            </a:r>
          </a:p>
          <a:p>
            <a:pPr marL="0" indent="0" algn="just">
              <a:buNone/>
            </a:pPr>
            <a:endParaRPr lang="fr-FR" sz="1350" kern="100" dirty="0">
              <a:latin typeface="Aptos" panose="02110004020202020204"/>
              <a:ea typeface="Aptos" panose="02110004020202020204"/>
              <a:cs typeface="Times New Roman" panose="02020603050405020304" pitchFamily="18" charset="0"/>
            </a:endParaRPr>
          </a:p>
          <a:p>
            <a:pPr marL="0" indent="0" algn="just">
              <a:buNone/>
            </a:pPr>
            <a:r>
              <a:rPr lang="fr-FR" sz="1800" b="1" kern="100" dirty="0">
                <a:latin typeface="Aptos" panose="02110004020202020204"/>
                <a:cs typeface="Times New Roman" panose="02020603050405020304" pitchFamily="18" charset="0"/>
              </a:rPr>
              <a:t>Pratiques culturales : </a:t>
            </a:r>
          </a:p>
          <a:p>
            <a:pPr algn="just">
              <a:buFont typeface="Arial" panose="020B0604020202020204" pitchFamily="34" charset="0"/>
              <a:buChar char="•"/>
            </a:pPr>
            <a:r>
              <a:rPr lang="fr-FR" sz="1600" kern="100" dirty="0">
                <a:latin typeface="Aptos" panose="02110004020202020204"/>
                <a:cs typeface="Times New Roman" panose="02020603050405020304" pitchFamily="18" charset="0"/>
              </a:rPr>
              <a:t>Bilan des travaux </a:t>
            </a:r>
            <a:r>
              <a:rPr lang="fr-FR" sz="1600" kern="100" dirty="0" err="1">
                <a:latin typeface="Aptos" panose="02110004020202020204"/>
                <a:cs typeface="Times New Roman" panose="02020603050405020304" pitchFamily="18" charset="0"/>
              </a:rPr>
              <a:t>ecophyto</a:t>
            </a:r>
            <a:r>
              <a:rPr lang="fr-FR" sz="1600" kern="100" dirty="0">
                <a:latin typeface="Aptos" panose="02110004020202020204"/>
                <a:cs typeface="Times New Roman" panose="02020603050405020304" pitchFamily="18" charset="0"/>
              </a:rPr>
              <a:t> et perspectives</a:t>
            </a:r>
          </a:p>
          <a:p>
            <a:pPr algn="just">
              <a:buFont typeface="Arial" panose="020B0604020202020204" pitchFamily="34" charset="0"/>
              <a:buChar char="•"/>
            </a:pPr>
            <a:r>
              <a:rPr lang="fr-FR" sz="1600" kern="100" dirty="0">
                <a:latin typeface="Aptos" panose="02110004020202020204"/>
                <a:cs typeface="Times New Roman" panose="02020603050405020304" pitchFamily="18" charset="0"/>
              </a:rPr>
              <a:t>Levier et impact des pratiques culturales sur les caractères priorisés</a:t>
            </a:r>
          </a:p>
          <a:p>
            <a:pPr marL="0" indent="0" algn="just">
              <a:buNone/>
            </a:pPr>
            <a:endParaRPr lang="fr-FR" sz="1600" kern="100" dirty="0">
              <a:latin typeface="Aptos" panose="02110004020202020204"/>
              <a:cs typeface="Times New Roman" panose="02020603050405020304" pitchFamily="18" charset="0"/>
            </a:endParaRPr>
          </a:p>
          <a:p>
            <a:pPr algn="just">
              <a:buFont typeface="Arial" panose="020B0604020202020204" pitchFamily="34" charset="0"/>
              <a:buChar char="•"/>
            </a:pPr>
            <a:r>
              <a:rPr lang="fr-FR" sz="1800" i="1" kern="100" dirty="0">
                <a:solidFill>
                  <a:srgbClr val="FF0000"/>
                </a:solidFill>
                <a:latin typeface="Calibri" panose="020F0502020204030204" pitchFamily="34" charset="0"/>
                <a:ea typeface="Calibri" panose="020F0502020204030204" pitchFamily="34" charset="0"/>
                <a:cs typeface="Calibri" panose="020F0502020204030204" pitchFamily="34" charset="0"/>
              </a:rPr>
              <a:t>Etat des lieux – Gaps et Perspectives</a:t>
            </a:r>
          </a:p>
        </p:txBody>
      </p:sp>
      <p:sp>
        <p:nvSpPr>
          <p:cNvPr id="4" name="Titre 1">
            <a:extLst>
              <a:ext uri="{FF2B5EF4-FFF2-40B4-BE49-F238E27FC236}">
                <a16:creationId xmlns:a16="http://schemas.microsoft.com/office/drawing/2014/main" id="{EC758BD5-86AD-7484-1A9E-B78AD630C87A}"/>
              </a:ext>
            </a:extLst>
          </p:cNvPr>
          <p:cNvSpPr txBox="1">
            <a:spLocks/>
          </p:cNvSpPr>
          <p:nvPr/>
        </p:nvSpPr>
        <p:spPr>
          <a:xfrm>
            <a:off x="628650" y="64749"/>
            <a:ext cx="7576103" cy="8379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fr-FR" sz="1800" dirty="0"/>
              <a:t>Organisation de la démarche « </a:t>
            </a:r>
            <a:r>
              <a:rPr lang="fr-FR" sz="1800" dirty="0" err="1"/>
              <a:t>Idéotypage</a:t>
            </a:r>
            <a:r>
              <a:rPr lang="fr-FR" sz="1800" dirty="0"/>
              <a:t> »</a:t>
            </a:r>
          </a:p>
          <a:p>
            <a:pPr algn="ctr">
              <a:spcAft>
                <a:spcPts val="450"/>
              </a:spcAft>
            </a:pPr>
            <a:r>
              <a:rPr lang="fr-FR" sz="1800" i="1" dirty="0">
                <a:solidFill>
                  <a:srgbClr val="00B050"/>
                </a:solidFill>
              </a:rPr>
              <a:t>« établir le portrait robot des variétés de demain »</a:t>
            </a:r>
          </a:p>
        </p:txBody>
      </p:sp>
      <p:pic>
        <p:nvPicPr>
          <p:cNvPr id="5" name="Immagine 33">
            <a:extLst>
              <a:ext uri="{FF2B5EF4-FFF2-40B4-BE49-F238E27FC236}">
                <a16:creationId xmlns:a16="http://schemas.microsoft.com/office/drawing/2014/main" id="{75D89FB4-BD6D-EC1A-2E6B-0A9C1E930F5C}"/>
              </a:ext>
            </a:extLst>
          </p:cNvPr>
          <p:cNvPicPr>
            <a:picLocks noChangeAspect="1"/>
          </p:cNvPicPr>
          <p:nvPr/>
        </p:nvPicPr>
        <p:blipFill>
          <a:blip r:embed="rId3"/>
          <a:srcRect l="22038" t="22411" r="22307" b="25918"/>
          <a:stretch/>
        </p:blipFill>
        <p:spPr bwMode="auto">
          <a:xfrm>
            <a:off x="169127" y="64749"/>
            <a:ext cx="832548" cy="773287"/>
          </a:xfrm>
          <a:prstGeom prst="rect">
            <a:avLst/>
          </a:prstGeom>
          <a:ln>
            <a:noFill/>
          </a:ln>
        </p:spPr>
      </p:pic>
      <p:pic>
        <p:nvPicPr>
          <p:cNvPr id="6" name="Image 5">
            <a:extLst>
              <a:ext uri="{FF2B5EF4-FFF2-40B4-BE49-F238E27FC236}">
                <a16:creationId xmlns:a16="http://schemas.microsoft.com/office/drawing/2014/main" id="{A566056F-CC42-E5A3-2A87-9D7D6CFF58D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24259" y="273843"/>
            <a:ext cx="1095418" cy="297658"/>
          </a:xfrm>
          <a:prstGeom prst="rect">
            <a:avLst/>
          </a:prstGeom>
        </p:spPr>
      </p:pic>
      <p:pic>
        <p:nvPicPr>
          <p:cNvPr id="3" name="Image 2">
            <a:extLst>
              <a:ext uri="{FF2B5EF4-FFF2-40B4-BE49-F238E27FC236}">
                <a16:creationId xmlns:a16="http://schemas.microsoft.com/office/drawing/2014/main" id="{7ADF807C-84D9-0902-470B-B24BBCD76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742" y="102684"/>
            <a:ext cx="556220" cy="735352"/>
          </a:xfrm>
          <a:prstGeom prst="rect">
            <a:avLst/>
          </a:prstGeom>
        </p:spPr>
      </p:pic>
      <p:pic>
        <p:nvPicPr>
          <p:cNvPr id="8" name="Picture 2" descr="Découvrez l&amp;#39;INRAE,issu de la fusion de l&amp;#39;Inra et de l&amp;#39;Irstea">
            <a:extLst>
              <a:ext uri="{FF2B5EF4-FFF2-40B4-BE49-F238E27FC236}">
                <a16:creationId xmlns:a16="http://schemas.microsoft.com/office/drawing/2014/main" id="{AD7E5B3C-4C5B-09F8-4431-775865605E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3755" y="378021"/>
            <a:ext cx="701207" cy="18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11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32525D0-0384-D90C-EF9D-9C0699DE7115}"/>
              </a:ext>
            </a:extLst>
          </p:cNvPr>
          <p:cNvSpPr>
            <a:spLocks noGrp="1"/>
          </p:cNvSpPr>
          <p:nvPr>
            <p:ph sz="half" idx="1"/>
          </p:nvPr>
        </p:nvSpPr>
        <p:spPr>
          <a:xfrm>
            <a:off x="457200" y="1112109"/>
            <a:ext cx="8229600" cy="2677297"/>
          </a:xfrm>
        </p:spPr>
        <p:txBody>
          <a:bodyPr>
            <a:normAutofit/>
          </a:bodyPr>
          <a:lstStyle/>
          <a:p>
            <a:r>
              <a:rPr lang="fr-FR" sz="1600" dirty="0"/>
              <a:t>Un potentiel existe pour réduire l’utilisation des produits phytosanitaires en maintenant une performance économique, avec une certaine limite.</a:t>
            </a:r>
          </a:p>
          <a:p>
            <a:r>
              <a:rPr lang="fr-FR" sz="1600" dirty="0"/>
              <a:t>Ces changements mobilisent des leviers éprouvés, faisant appel à l’efficience et la substitution le plus souvent.</a:t>
            </a:r>
          </a:p>
          <a:p>
            <a:r>
              <a:rPr lang="fr-FR" sz="1600" dirty="0"/>
              <a:t>Ces changements s’inscrivent dans un contexte socio-économique complexe et incertain : logiques de marché contraignantes et fluctuantes, évolutions règlementaires sur les produits phytosanitaires etc.</a:t>
            </a:r>
          </a:p>
          <a:p>
            <a:r>
              <a:rPr lang="fr-FR" sz="1600" dirty="0"/>
              <a:t>Comment « aller plus loin » et lever les impasses ? Reconception agronomique, évolution du système agro-alimentaire…</a:t>
            </a:r>
          </a:p>
        </p:txBody>
      </p:sp>
      <p:sp>
        <p:nvSpPr>
          <p:cNvPr id="5" name="Espace réservé de la date 4">
            <a:extLst>
              <a:ext uri="{FF2B5EF4-FFF2-40B4-BE49-F238E27FC236}">
                <a16:creationId xmlns:a16="http://schemas.microsoft.com/office/drawing/2014/main" id="{79F054A4-7EBB-F018-9E2A-2E728A0E1F6E}"/>
              </a:ext>
            </a:extLst>
          </p:cNvPr>
          <p:cNvSpPr>
            <a:spLocks noGrp="1"/>
          </p:cNvSpPr>
          <p:nvPr>
            <p:ph type="dt" sz="half" idx="10"/>
          </p:nvPr>
        </p:nvSpPr>
        <p:spPr/>
        <p:txBody>
          <a:bodyPr/>
          <a:lstStyle/>
          <a:p>
            <a:fld id="{C87E2BDB-0CE4-7948-A581-F94DBF8CEB3E}" type="datetime1">
              <a:rPr lang="fr-FR" smtClean="0"/>
              <a:t>21/11/2025</a:t>
            </a:fld>
            <a:endParaRPr lang="fr-FR" dirty="0"/>
          </a:p>
        </p:txBody>
      </p:sp>
      <p:sp>
        <p:nvSpPr>
          <p:cNvPr id="6" name="Espace réservé du pied de page 5">
            <a:extLst>
              <a:ext uri="{FF2B5EF4-FFF2-40B4-BE49-F238E27FC236}">
                <a16:creationId xmlns:a16="http://schemas.microsoft.com/office/drawing/2014/main" id="{D3AF06D9-82FB-8B65-1B55-077E284CFE7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8A38687-2A67-BC86-33EF-B39610E4E0D8}"/>
              </a:ext>
            </a:extLst>
          </p:cNvPr>
          <p:cNvSpPr>
            <a:spLocks noGrp="1"/>
          </p:cNvSpPr>
          <p:nvPr>
            <p:ph type="sldNum" sz="quarter" idx="12"/>
          </p:nvPr>
        </p:nvSpPr>
        <p:spPr/>
        <p:txBody>
          <a:bodyPr/>
          <a:lstStyle/>
          <a:p>
            <a:pPr algn="l"/>
            <a:fld id="{6AAE8558-75FA-854A-9304-68C532F9217F}" type="slidenum">
              <a:rPr lang="fr-FR" smtClean="0"/>
              <a:t>20</a:t>
            </a:fld>
            <a:endParaRPr lang="fr-FR" dirty="0"/>
          </a:p>
        </p:txBody>
      </p:sp>
      <p:sp>
        <p:nvSpPr>
          <p:cNvPr id="8" name="ZoneTexte 7">
            <a:extLst>
              <a:ext uri="{FF2B5EF4-FFF2-40B4-BE49-F238E27FC236}">
                <a16:creationId xmlns:a16="http://schemas.microsoft.com/office/drawing/2014/main" id="{3F96D5DB-6A88-4A7D-9A0C-73AA86B2596E}"/>
              </a:ext>
            </a:extLst>
          </p:cNvPr>
          <p:cNvSpPr txBox="1"/>
          <p:nvPr/>
        </p:nvSpPr>
        <p:spPr>
          <a:xfrm>
            <a:off x="400370" y="261939"/>
            <a:ext cx="7631522" cy="46166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Conclusions et perspectives, ce que DEPHY nous dit</a:t>
            </a:r>
          </a:p>
        </p:txBody>
      </p:sp>
    </p:spTree>
    <p:extLst>
      <p:ext uri="{BB962C8B-B14F-4D97-AF65-F5344CB8AC3E}">
        <p14:creationId xmlns:p14="http://schemas.microsoft.com/office/powerpoint/2010/main" val="3069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B"/>
          <p:cNvSpPr/>
          <p:nvPr/>
        </p:nvSpPr>
        <p:spPr>
          <a:xfrm>
            <a:off x="0" y="5054600"/>
            <a:ext cx="9144000" cy="38100"/>
          </a:xfrm>
          <a:prstGeom prst="rect">
            <a:avLst/>
          </a:prstGeom>
          <a:gradFill flip="none" rotWithShape="1">
            <a:gsLst>
              <a:gs pos="0">
                <a:srgbClr val="3BAA9A"/>
              </a:gs>
              <a:gs pos="100000">
                <a:srgbClr val="00746F"/>
              </a:gs>
            </a:gsLst>
            <a:lin ang="16200000" scaled="0"/>
            <a:tileRect/>
          </a:gradFill>
          <a:ln>
            <a:solidFill>
              <a:srgbClr val="00746F"/>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6674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05E814B0-127C-BE77-A37E-C9E9455BC216}"/>
              </a:ext>
            </a:extLst>
          </p:cNvPr>
          <p:cNvSpPr>
            <a:spLocks noGrp="1"/>
          </p:cNvSpPr>
          <p:nvPr>
            <p:ph type="dt" sz="half" idx="10"/>
          </p:nvPr>
        </p:nvSpPr>
        <p:spPr/>
        <p:txBody>
          <a:bodyPr/>
          <a:lstStyle/>
          <a:p>
            <a:fld id="{C87E2BDB-0CE4-7948-A581-F94DBF8CEB3E}" type="datetime1">
              <a:rPr lang="fr-FR" smtClean="0"/>
              <a:t>21/11/2025</a:t>
            </a:fld>
            <a:endParaRPr lang="fr-FR" dirty="0"/>
          </a:p>
        </p:txBody>
      </p:sp>
      <p:sp>
        <p:nvSpPr>
          <p:cNvPr id="6" name="Espace réservé du pied de page 5">
            <a:extLst>
              <a:ext uri="{FF2B5EF4-FFF2-40B4-BE49-F238E27FC236}">
                <a16:creationId xmlns:a16="http://schemas.microsoft.com/office/drawing/2014/main" id="{6FB605D1-E405-E575-EC58-035BE584B1D6}"/>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E1E037E-5835-1CCF-832F-D0230285176A}"/>
              </a:ext>
            </a:extLst>
          </p:cNvPr>
          <p:cNvSpPr>
            <a:spLocks noGrp="1"/>
          </p:cNvSpPr>
          <p:nvPr>
            <p:ph type="sldNum" sz="quarter" idx="12"/>
          </p:nvPr>
        </p:nvSpPr>
        <p:spPr/>
        <p:txBody>
          <a:bodyPr/>
          <a:lstStyle/>
          <a:p>
            <a:pPr algn="l"/>
            <a:fld id="{6AAE8558-75FA-854A-9304-68C532F9217F}" type="slidenum">
              <a:rPr lang="fr-FR" smtClean="0"/>
              <a:t>22</a:t>
            </a:fld>
            <a:endParaRPr lang="fr-FR" dirty="0"/>
          </a:p>
        </p:txBody>
      </p:sp>
      <p:graphicFrame>
        <p:nvGraphicFramePr>
          <p:cNvPr id="8" name="Graphique 7">
            <a:extLst>
              <a:ext uri="{FF2B5EF4-FFF2-40B4-BE49-F238E27FC236}">
                <a16:creationId xmlns:a16="http://schemas.microsoft.com/office/drawing/2014/main" id="{D7396823-75A1-BF6A-3D5D-DEADDDC9A26A}"/>
              </a:ext>
            </a:extLst>
          </p:cNvPr>
          <p:cNvGraphicFramePr/>
          <p:nvPr>
            <p:extLst>
              <p:ext uri="{D42A27DB-BD31-4B8C-83A1-F6EECF244321}">
                <p14:modId xmlns:p14="http://schemas.microsoft.com/office/powerpoint/2010/main" val="4286180033"/>
              </p:ext>
            </p:extLst>
          </p:nvPr>
        </p:nvGraphicFramePr>
        <p:xfrm>
          <a:off x="238417" y="717658"/>
          <a:ext cx="4633547" cy="2352675"/>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541C30C8-90EF-DBB8-12D5-8803E875B120}"/>
              </a:ext>
            </a:extLst>
          </p:cNvPr>
          <p:cNvSpPr txBox="1"/>
          <p:nvPr/>
        </p:nvSpPr>
        <p:spPr>
          <a:xfrm>
            <a:off x="353531" y="3208741"/>
            <a:ext cx="4615962" cy="461665"/>
          </a:xfrm>
          <a:prstGeom prst="rect">
            <a:avLst/>
          </a:prstGeom>
          <a:noFill/>
        </p:spPr>
        <p:txBody>
          <a:bodyPr wrap="square">
            <a:spAutoFit/>
          </a:bodyPr>
          <a:lstStyle/>
          <a:p>
            <a:r>
              <a:rPr lang="fr-FR" sz="1200" i="1" dirty="0"/>
              <a:t>Comparaison de l’IFT moyen hors biocontrôle sur pommier entre le réseau DEPHY (moyenne 2018-2021) et les enquêtes PK Agreste 2018</a:t>
            </a:r>
          </a:p>
        </p:txBody>
      </p:sp>
      <p:sp>
        <p:nvSpPr>
          <p:cNvPr id="9" name="ZoneTexte 8">
            <a:extLst>
              <a:ext uri="{FF2B5EF4-FFF2-40B4-BE49-F238E27FC236}">
                <a16:creationId xmlns:a16="http://schemas.microsoft.com/office/drawing/2014/main" id="{69E854C5-2C1A-F683-FBF1-ED0C71F04CDF}"/>
              </a:ext>
            </a:extLst>
          </p:cNvPr>
          <p:cNvSpPr txBox="1"/>
          <p:nvPr/>
        </p:nvSpPr>
        <p:spPr>
          <a:xfrm>
            <a:off x="5319077" y="3284227"/>
            <a:ext cx="3593486" cy="261610"/>
          </a:xfrm>
          <a:prstGeom prst="rect">
            <a:avLst/>
          </a:prstGeom>
          <a:noFill/>
        </p:spPr>
        <p:txBody>
          <a:bodyPr wrap="square">
            <a:spAutoFit/>
          </a:bodyPr>
          <a:lstStyle/>
          <a:p>
            <a:r>
              <a:rPr lang="fr-FR" sz="1100" dirty="0"/>
              <a:t>baisse de 6,3% (différence non statistiquement significative)</a:t>
            </a:r>
          </a:p>
        </p:txBody>
      </p:sp>
      <p:pic>
        <p:nvPicPr>
          <p:cNvPr id="11" name="Image 10">
            <a:extLst>
              <a:ext uri="{FF2B5EF4-FFF2-40B4-BE49-F238E27FC236}">
                <a16:creationId xmlns:a16="http://schemas.microsoft.com/office/drawing/2014/main" id="{A49233DB-6834-BF3D-FC8F-C73D5C238695}"/>
              </a:ext>
            </a:extLst>
          </p:cNvPr>
          <p:cNvPicPr>
            <a:picLocks noChangeAspect="1"/>
          </p:cNvPicPr>
          <p:nvPr/>
        </p:nvPicPr>
        <p:blipFill>
          <a:blip r:embed="rId3"/>
          <a:stretch>
            <a:fillRect/>
          </a:stretch>
        </p:blipFill>
        <p:spPr>
          <a:xfrm>
            <a:off x="5018024" y="635145"/>
            <a:ext cx="3772445" cy="2615974"/>
          </a:xfrm>
          <a:prstGeom prst="rect">
            <a:avLst/>
          </a:prstGeom>
        </p:spPr>
      </p:pic>
    </p:spTree>
    <p:extLst>
      <p:ext uri="{BB962C8B-B14F-4D97-AF65-F5344CB8AC3E}">
        <p14:creationId xmlns:p14="http://schemas.microsoft.com/office/powerpoint/2010/main" val="3868133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5465D19-5A98-19AD-CD89-3EB48E50CE1D}"/>
              </a:ext>
            </a:extLst>
          </p:cNvPr>
          <p:cNvSpPr>
            <a:spLocks noGrp="1"/>
          </p:cNvSpPr>
          <p:nvPr>
            <p:ph type="sldNum" sz="quarter" idx="12"/>
          </p:nvPr>
        </p:nvSpPr>
        <p:spPr/>
        <p:txBody>
          <a:bodyPr/>
          <a:lstStyle/>
          <a:p>
            <a:pPr algn="l"/>
            <a:fld id="{2918092F-4D8B-6848-9017-36199249D47C}" type="slidenum">
              <a:rPr lang="fr-FR" smtClean="0"/>
              <a:t>23</a:t>
            </a:fld>
            <a:endParaRPr lang="fr-FR" dirty="0"/>
          </a:p>
        </p:txBody>
      </p:sp>
      <p:pic>
        <p:nvPicPr>
          <p:cNvPr id="8" name="Image 7">
            <a:extLst>
              <a:ext uri="{FF2B5EF4-FFF2-40B4-BE49-F238E27FC236}">
                <a16:creationId xmlns:a16="http://schemas.microsoft.com/office/drawing/2014/main" id="{6E770813-BD10-1BEC-3683-4BA8FDC51DB5}"/>
              </a:ext>
            </a:extLst>
          </p:cNvPr>
          <p:cNvPicPr>
            <a:picLocks noChangeAspect="1"/>
          </p:cNvPicPr>
          <p:nvPr/>
        </p:nvPicPr>
        <p:blipFill>
          <a:blip r:embed="rId2"/>
          <a:stretch>
            <a:fillRect/>
          </a:stretch>
        </p:blipFill>
        <p:spPr>
          <a:xfrm>
            <a:off x="372269" y="1088968"/>
            <a:ext cx="3790950" cy="2757831"/>
          </a:xfrm>
          <a:prstGeom prst="rect">
            <a:avLst/>
          </a:prstGeom>
        </p:spPr>
      </p:pic>
      <p:pic>
        <p:nvPicPr>
          <p:cNvPr id="10" name="Image 9">
            <a:extLst>
              <a:ext uri="{FF2B5EF4-FFF2-40B4-BE49-F238E27FC236}">
                <a16:creationId xmlns:a16="http://schemas.microsoft.com/office/drawing/2014/main" id="{7922518C-39AC-5960-C8C1-A380923A734F}"/>
              </a:ext>
            </a:extLst>
          </p:cNvPr>
          <p:cNvPicPr>
            <a:picLocks noChangeAspect="1"/>
          </p:cNvPicPr>
          <p:nvPr/>
        </p:nvPicPr>
        <p:blipFill>
          <a:blip r:embed="rId3"/>
          <a:stretch>
            <a:fillRect/>
          </a:stretch>
        </p:blipFill>
        <p:spPr>
          <a:xfrm>
            <a:off x="4490975" y="1088968"/>
            <a:ext cx="3995366" cy="2812473"/>
          </a:xfrm>
          <a:prstGeom prst="rect">
            <a:avLst/>
          </a:prstGeom>
        </p:spPr>
      </p:pic>
      <p:sp>
        <p:nvSpPr>
          <p:cNvPr id="11" name="ZoneTexte 10">
            <a:extLst>
              <a:ext uri="{FF2B5EF4-FFF2-40B4-BE49-F238E27FC236}">
                <a16:creationId xmlns:a16="http://schemas.microsoft.com/office/drawing/2014/main" id="{7DBF5EC7-3998-6CFF-8CEB-651E77842D39}"/>
              </a:ext>
            </a:extLst>
          </p:cNvPr>
          <p:cNvSpPr txBox="1"/>
          <p:nvPr/>
        </p:nvSpPr>
        <p:spPr>
          <a:xfrm>
            <a:off x="477636" y="228903"/>
            <a:ext cx="7622756" cy="58477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Évolution selon les modes de conduite</a:t>
            </a:r>
          </a:p>
          <a:p>
            <a:endParaRPr lang="fr-FR" sz="800" dirty="0">
              <a:solidFill>
                <a:schemeClr val="accent1"/>
              </a:solidFill>
            </a:endParaRPr>
          </a:p>
        </p:txBody>
      </p:sp>
    </p:spTree>
    <p:extLst>
      <p:ext uri="{BB962C8B-B14F-4D97-AF65-F5344CB8AC3E}">
        <p14:creationId xmlns:p14="http://schemas.microsoft.com/office/powerpoint/2010/main" val="143568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Le réseau DEPHY Ecophyto</a:t>
            </a:r>
          </a:p>
        </p:txBody>
      </p:sp>
      <p:sp>
        <p:nvSpPr>
          <p:cNvPr id="7" name="Espace réservé du contenu 6"/>
          <p:cNvSpPr>
            <a:spLocks noGrp="1"/>
          </p:cNvSpPr>
          <p:nvPr>
            <p:ph sz="quarter" idx="11"/>
          </p:nvPr>
        </p:nvSpPr>
        <p:spPr>
          <a:xfrm>
            <a:off x="683568" y="3456106"/>
            <a:ext cx="8064896" cy="464841"/>
          </a:xfrm>
        </p:spPr>
        <p:txBody>
          <a:bodyPr/>
          <a:lstStyle/>
          <a:p>
            <a:r>
              <a:rPr lang="fr-FR" dirty="0"/>
              <a:t>Bilan des travaux en arboriculture et perspectives</a:t>
            </a:r>
          </a:p>
        </p:txBody>
      </p:sp>
      <p:sp>
        <p:nvSpPr>
          <p:cNvPr id="4" name="Espace réservé de la date 1"/>
          <p:cNvSpPr>
            <a:spLocks noGrp="1"/>
          </p:cNvSpPr>
          <p:nvPr>
            <p:ph type="dt" sz="half" idx="10"/>
          </p:nvPr>
        </p:nvSpPr>
        <p:spPr>
          <a:xfrm>
            <a:off x="7329012" y="4646786"/>
            <a:ext cx="1440160" cy="365125"/>
          </a:xfrm>
        </p:spPr>
        <p:txBody>
          <a:bodyPr/>
          <a:lstStyle/>
          <a:p>
            <a:fld id="{B2C2DC90-4150-E149-96F9-004E97CE37A4}" type="datetime1">
              <a:rPr lang="fr-FR" smtClean="0"/>
              <a:t>21/11/2025</a:t>
            </a:fld>
            <a:endParaRPr lang="fr-FR" dirty="0"/>
          </a:p>
        </p:txBody>
      </p:sp>
      <p:sp>
        <p:nvSpPr>
          <p:cNvPr id="2" name="Espace réservé de la date 1">
            <a:extLst>
              <a:ext uri="{FF2B5EF4-FFF2-40B4-BE49-F238E27FC236}">
                <a16:creationId xmlns:a16="http://schemas.microsoft.com/office/drawing/2014/main" id="{7D6C3A7D-CE4D-DEFD-B8B7-BE255C80A530}"/>
              </a:ext>
            </a:extLst>
          </p:cNvPr>
          <p:cNvSpPr txBox="1">
            <a:spLocks/>
          </p:cNvSpPr>
          <p:nvPr/>
        </p:nvSpPr>
        <p:spPr>
          <a:xfrm>
            <a:off x="683567" y="4725223"/>
            <a:ext cx="3193489"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fr-FR" dirty="0"/>
              <a:t>Baptiste Labeyrie, </a:t>
            </a:r>
            <a:r>
              <a:rPr lang="fr-FR" dirty="0">
                <a:solidFill>
                  <a:schemeClr val="accent3"/>
                </a:solidFill>
                <a:hlinkClick r:id="rId3">
                  <a:extLst>
                    <a:ext uri="{A12FA001-AC4F-418D-AE19-62706E023703}">
                      <ahyp:hlinkClr xmlns:ahyp="http://schemas.microsoft.com/office/drawing/2018/hyperlinkcolor" val="tx"/>
                    </a:ext>
                  </a:extLst>
                </a:hlinkClick>
              </a:rPr>
              <a:t>baptiste.labeyrie@ctifl.fr</a:t>
            </a:r>
            <a:endParaRPr lang="fr-FR" dirty="0">
              <a:solidFill>
                <a:schemeClr val="accent3"/>
              </a:solidFill>
            </a:endParaRPr>
          </a:p>
          <a:p>
            <a:pPr algn="l"/>
            <a:endParaRPr lang="fr-FR" dirty="0"/>
          </a:p>
        </p:txBody>
      </p:sp>
    </p:spTree>
    <p:extLst>
      <p:ext uri="{BB962C8B-B14F-4D97-AF65-F5344CB8AC3E}">
        <p14:creationId xmlns:p14="http://schemas.microsoft.com/office/powerpoint/2010/main" val="205545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570586" y="1824964"/>
            <a:ext cx="7957390" cy="2231881"/>
          </a:xfrm>
        </p:spPr>
        <p:txBody>
          <a:bodyPr>
            <a:normAutofit/>
          </a:bodyPr>
          <a:lstStyle/>
          <a:p>
            <a:r>
              <a:rPr lang="fr-FR" sz="2800" dirty="0"/>
              <a:t>Le réseau </a:t>
            </a:r>
            <a:r>
              <a:rPr lang="fr-FR" sz="2800" dirty="0" err="1"/>
              <a:t>DEPhy</a:t>
            </a:r>
            <a:r>
              <a:rPr lang="fr-FR" sz="2800" dirty="0"/>
              <a:t> : </a:t>
            </a:r>
            <a:br>
              <a:rPr lang="fr-FR" sz="2800" dirty="0"/>
            </a:br>
            <a:r>
              <a:rPr lang="fr-FR" sz="2800" dirty="0"/>
              <a:t>présentation, objectifs et méthodes</a:t>
            </a:r>
          </a:p>
        </p:txBody>
      </p:sp>
      <p:sp>
        <p:nvSpPr>
          <p:cNvPr id="5" name="Espace réservé du numéro de diapositive 4"/>
          <p:cNvSpPr>
            <a:spLocks noGrp="1"/>
          </p:cNvSpPr>
          <p:nvPr>
            <p:ph type="sldNum" sz="quarter" idx="12"/>
          </p:nvPr>
        </p:nvSpPr>
        <p:spPr/>
        <p:txBody>
          <a:bodyPr/>
          <a:lstStyle/>
          <a:p>
            <a:fld id="{DCA697B1-CB60-B541-AB28-6518685F97B0}" type="slidenum">
              <a:rPr lang="fr-FR" smtClean="0"/>
              <a:t>4</a:t>
            </a:fld>
            <a:endParaRPr lang="fr-FR" dirty="0"/>
          </a:p>
        </p:txBody>
      </p:sp>
    </p:spTree>
    <p:extLst>
      <p:ext uri="{BB962C8B-B14F-4D97-AF65-F5344CB8AC3E}">
        <p14:creationId xmlns:p14="http://schemas.microsoft.com/office/powerpoint/2010/main" val="2696294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lgn="l"/>
            <a:fld id="{2918092F-4D8B-6848-9017-36199249D47C}" type="slidenum">
              <a:rPr lang="fr-FR" smtClean="0"/>
              <a:t>5</a:t>
            </a:fld>
            <a:endParaRPr lang="fr-FR" dirty="0"/>
          </a:p>
        </p:txBody>
      </p:sp>
      <p:pic>
        <p:nvPicPr>
          <p:cNvPr id="12" name="Image 11">
            <a:extLst>
              <a:ext uri="{FF2B5EF4-FFF2-40B4-BE49-F238E27FC236}">
                <a16:creationId xmlns:a16="http://schemas.microsoft.com/office/drawing/2014/main" id="{613E4E72-BDDC-8382-8264-7AAF2648702C}"/>
              </a:ext>
            </a:extLst>
          </p:cNvPr>
          <p:cNvPicPr>
            <a:picLocks noChangeAspect="1"/>
          </p:cNvPicPr>
          <p:nvPr/>
        </p:nvPicPr>
        <p:blipFill>
          <a:blip r:embed="rId2"/>
          <a:stretch>
            <a:fillRect/>
          </a:stretch>
        </p:blipFill>
        <p:spPr>
          <a:xfrm>
            <a:off x="11441579" y="5822315"/>
            <a:ext cx="463550" cy="717550"/>
          </a:xfrm>
          <a:prstGeom prst="rect">
            <a:avLst/>
          </a:prstGeom>
        </p:spPr>
      </p:pic>
      <p:cxnSp>
        <p:nvCxnSpPr>
          <p:cNvPr id="13" name="Connecteur droit 12">
            <a:extLst>
              <a:ext uri="{FF2B5EF4-FFF2-40B4-BE49-F238E27FC236}">
                <a16:creationId xmlns:a16="http://schemas.microsoft.com/office/drawing/2014/main" id="{C840F6EE-9924-720B-B711-B5B40A4A03E5}"/>
              </a:ext>
            </a:extLst>
          </p:cNvPr>
          <p:cNvCxnSpPr>
            <a:cxnSpLocks/>
          </p:cNvCxnSpPr>
          <p:nvPr/>
        </p:nvCxnSpPr>
        <p:spPr>
          <a:xfrm flipH="1">
            <a:off x="376518" y="6539865"/>
            <a:ext cx="10936941" cy="0"/>
          </a:xfrm>
          <a:prstGeom prst="line">
            <a:avLst/>
          </a:prstGeom>
          <a:ln>
            <a:solidFill>
              <a:srgbClr val="F18105"/>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8CC6D076-4A11-0B78-50D8-22F217E58CFA}"/>
              </a:ext>
            </a:extLst>
          </p:cNvPr>
          <p:cNvSpPr txBox="1"/>
          <p:nvPr/>
        </p:nvSpPr>
        <p:spPr>
          <a:xfrm>
            <a:off x="527642" y="367991"/>
            <a:ext cx="6191210" cy="600164"/>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Le réseau DEPHY FERME</a:t>
            </a:r>
          </a:p>
          <a:p>
            <a:endParaRPr lang="fr-FR" sz="800" dirty="0">
              <a:solidFill>
                <a:schemeClr val="accent1"/>
              </a:solidFill>
            </a:endParaRPr>
          </a:p>
        </p:txBody>
      </p:sp>
      <p:sp>
        <p:nvSpPr>
          <p:cNvPr id="15" name="ZoneTexte 14">
            <a:extLst>
              <a:ext uri="{FF2B5EF4-FFF2-40B4-BE49-F238E27FC236}">
                <a16:creationId xmlns:a16="http://schemas.microsoft.com/office/drawing/2014/main" id="{7C578839-A8CE-3EF2-97E1-0AA1FE0AB00D}"/>
              </a:ext>
            </a:extLst>
          </p:cNvPr>
          <p:cNvSpPr txBox="1"/>
          <p:nvPr/>
        </p:nvSpPr>
        <p:spPr>
          <a:xfrm>
            <a:off x="527642" y="968155"/>
            <a:ext cx="8278030" cy="2893100"/>
          </a:xfrm>
          <a:prstGeom prst="rect">
            <a:avLst/>
          </a:prstGeom>
          <a:noFill/>
        </p:spPr>
        <p:txBody>
          <a:bodyPr wrap="square" rtlCol="0">
            <a:spAutoFit/>
          </a:bodyPr>
          <a:lstStyle/>
          <a:p>
            <a:pPr marL="171450" indent="-171450">
              <a:buFont typeface="Arial" panose="020B0604020202020204" pitchFamily="34" charset="0"/>
              <a:buChar char="•"/>
            </a:pPr>
            <a:r>
              <a:rPr lang="fr-FR" sz="1400" i="0" dirty="0">
                <a:solidFill>
                  <a:srgbClr val="000000"/>
                </a:solidFill>
                <a:effectLst/>
                <a:ea typeface="Helvetica" panose="020B0604020202020204" pitchFamily="2" charset="0"/>
              </a:rPr>
              <a:t>Action phare de la Stratégie Ecophyto 2030, le dispositif DEPHY FERME est un réseau de démonstration et de production de références sur les systèmes de culture économes en produits phytosanitaires, s’appuyant directement sur des exploitations agricoles.</a:t>
            </a:r>
            <a:endParaRPr lang="fr-FR" sz="1400" dirty="0">
              <a:solidFill>
                <a:srgbClr val="000000"/>
              </a:solidFill>
              <a:ea typeface="Helvetica" panose="020B0604020202020204" pitchFamily="2" charset="0"/>
            </a:endParaRPr>
          </a:p>
          <a:p>
            <a:pPr marL="171450" indent="-171450">
              <a:buFont typeface="Arial" panose="020B0604020202020204" pitchFamily="34" charset="0"/>
              <a:buChar char="•"/>
            </a:pPr>
            <a:endParaRPr lang="fr-FR" sz="1400" dirty="0">
              <a:solidFill>
                <a:srgbClr val="000000"/>
              </a:solidFill>
            </a:endParaRPr>
          </a:p>
          <a:p>
            <a:pPr marL="171450" indent="-171450">
              <a:buFont typeface="Arial" panose="020B0604020202020204" pitchFamily="34" charset="0"/>
              <a:buChar char="•"/>
            </a:pPr>
            <a:r>
              <a:rPr lang="fr-FR" sz="1400" dirty="0"/>
              <a:t>Il rassemble un peu plus de 2 000 exploitations, réunies au sein de 180 groupes d’une douzaine d’agriculteurs et agricultrices, animés et accompagnés par des Ingénieurs Réseau (IR)</a:t>
            </a:r>
          </a:p>
          <a:p>
            <a:pPr marL="171450" indent="-171450">
              <a:buFont typeface="Arial" panose="020B0604020202020204" pitchFamily="34" charset="0"/>
              <a:buChar char="•"/>
            </a:pPr>
            <a:endParaRPr lang="fr-FR" sz="1400" dirty="0"/>
          </a:p>
          <a:p>
            <a:pPr marL="171450" indent="-171450">
              <a:buFont typeface="Arial" panose="020B0604020202020204" pitchFamily="34" charset="0"/>
              <a:buChar char="•"/>
            </a:pPr>
            <a:r>
              <a:rPr lang="fr-FR" sz="1400" dirty="0"/>
              <a:t>Un engagement dans une démarche volontaire de réduction des produits phytosanitaires. Réparties sur l’ensemble du territoire national, le réseau couvre les principales grandes filières de production française : grandes cultures, polyculture-élevage, viticulture, arboriculture, cultures légumières, horticulture et cultures tropicales.</a:t>
            </a:r>
          </a:p>
          <a:p>
            <a:pPr marL="171450" indent="-171450">
              <a:buFont typeface="Arial" panose="020B0604020202020204" pitchFamily="34" charset="0"/>
              <a:buChar char="•"/>
            </a:pPr>
            <a:endParaRPr lang="fr-FR" sz="1400" dirty="0">
              <a:ea typeface="Helvetica" panose="020B0604020202020204" pitchFamily="2" charset="0"/>
            </a:endParaRPr>
          </a:p>
          <a:p>
            <a:pPr marL="171450" indent="-171450">
              <a:buFont typeface="Arial" panose="020B0604020202020204" pitchFamily="34" charset="0"/>
              <a:buChar char="•"/>
            </a:pPr>
            <a:r>
              <a:rPr lang="fr-FR" sz="1400" dirty="0">
                <a:ea typeface="Helvetica" panose="020B0604020202020204" pitchFamily="2" charset="0"/>
              </a:rPr>
              <a:t>Un démarrage en 2012 et depuis, 2 renouvellements en 2016 et 2021 (cycles de 5-6 ans).</a:t>
            </a:r>
          </a:p>
        </p:txBody>
      </p:sp>
      <p:pic>
        <p:nvPicPr>
          <p:cNvPr id="19" name="Image 18">
            <a:extLst>
              <a:ext uri="{FF2B5EF4-FFF2-40B4-BE49-F238E27FC236}">
                <a16:creationId xmlns:a16="http://schemas.microsoft.com/office/drawing/2014/main" id="{8AD40391-3403-A8F2-4A1B-B8AF148F4DB7}"/>
              </a:ext>
            </a:extLst>
          </p:cNvPr>
          <p:cNvPicPr>
            <a:picLocks noChangeAspect="1"/>
          </p:cNvPicPr>
          <p:nvPr/>
        </p:nvPicPr>
        <p:blipFill>
          <a:blip r:embed="rId3"/>
          <a:stretch>
            <a:fillRect/>
          </a:stretch>
        </p:blipFill>
        <p:spPr>
          <a:xfrm>
            <a:off x="7296940" y="5640748"/>
            <a:ext cx="3759147" cy="894439"/>
          </a:xfrm>
          <a:prstGeom prst="rect">
            <a:avLst/>
          </a:prstGeom>
        </p:spPr>
      </p:pic>
    </p:spTree>
    <p:extLst>
      <p:ext uri="{BB962C8B-B14F-4D97-AF65-F5344CB8AC3E}">
        <p14:creationId xmlns:p14="http://schemas.microsoft.com/office/powerpoint/2010/main" val="224851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96A81F15-8D6B-119A-7A92-F44F88088A1F}"/>
              </a:ext>
            </a:extLst>
          </p:cNvPr>
          <p:cNvSpPr txBox="1"/>
          <p:nvPr/>
        </p:nvSpPr>
        <p:spPr>
          <a:xfrm>
            <a:off x="697931" y="2738430"/>
            <a:ext cx="8089453" cy="1169551"/>
          </a:xfrm>
          <a:prstGeom prst="rect">
            <a:avLst/>
          </a:prstGeom>
          <a:noFill/>
        </p:spPr>
        <p:txBody>
          <a:bodyPr wrap="square" rtlCol="0">
            <a:spAutoFit/>
          </a:bodyPr>
          <a:lstStyle/>
          <a:p>
            <a:pPr marL="285750" indent="-285750">
              <a:buFont typeface="Arial" panose="020B0604020202020204" pitchFamily="34" charset="0"/>
              <a:buChar char="•"/>
            </a:pPr>
            <a:r>
              <a:rPr lang="fr-FR" sz="1400" dirty="0"/>
              <a:t>L’objet d’étude dans le réseau DEPHY est le </a:t>
            </a:r>
            <a:r>
              <a:rPr lang="fr-FR" sz="1400" b="1" u="sng" dirty="0"/>
              <a:t>système de culture (</a:t>
            </a:r>
            <a:r>
              <a:rPr lang="fr-FR" sz="1400" b="1" u="sng" dirty="0" err="1"/>
              <a:t>SdC</a:t>
            </a:r>
            <a:r>
              <a:rPr lang="fr-FR" sz="1400" b="1" u="sng" dirty="0"/>
              <a:t>)</a:t>
            </a:r>
            <a:r>
              <a:rPr lang="fr-FR" sz="1400" dirty="0"/>
              <a:t>.</a:t>
            </a:r>
          </a:p>
          <a:p>
            <a:pPr marL="285750" indent="-285750">
              <a:buFont typeface="Arial" panose="020B0604020202020204" pitchFamily="34" charset="0"/>
              <a:buChar char="•"/>
            </a:pPr>
            <a:r>
              <a:rPr lang="fr-FR" sz="1400" dirty="0"/>
              <a:t>Un suivi au fil des ans sur les objectifs définis en termes de gestion des bioagresseurs, sur les techniques culturales mises en place et les performances réalisées. Un </a:t>
            </a:r>
            <a:r>
              <a:rPr lang="fr-FR" sz="1400" b="1" u="sng" dirty="0"/>
              <a:t>état initial </a:t>
            </a:r>
            <a:r>
              <a:rPr lang="fr-FR" sz="1400" dirty="0"/>
              <a:t>est défini à l’entrée dans le réseau.</a:t>
            </a:r>
            <a:endParaRPr lang="fr-FR" sz="1400" dirty="0">
              <a:latin typeface="Helvetica" panose="020B0604020202020204" pitchFamily="2" charset="0"/>
              <a:ea typeface="Helvetica" panose="020B0604020202020204" pitchFamily="2" charset="0"/>
            </a:endParaRPr>
          </a:p>
          <a:p>
            <a:pPr marL="285750" indent="-285750">
              <a:buFont typeface="Arial" panose="020B0604020202020204" pitchFamily="34" charset="0"/>
              <a:buChar char="•"/>
            </a:pPr>
            <a:r>
              <a:rPr lang="fr-FR" sz="1400" dirty="0"/>
              <a:t>Les informations collectées chez les agriculteurs sont renseignées dans le </a:t>
            </a:r>
            <a:r>
              <a:rPr lang="fr-FR" sz="1400" b="1" u="sng" dirty="0"/>
              <a:t>système d’information </a:t>
            </a:r>
            <a:r>
              <a:rPr lang="fr-FR" sz="1400" dirty="0"/>
              <a:t>(SI) Agrosyst du réseau DEPHY</a:t>
            </a:r>
            <a:endParaRPr lang="fr-FR" sz="1400" dirty="0">
              <a:latin typeface="Helvetica" panose="020B0604020202020204" pitchFamily="2" charset="0"/>
              <a:ea typeface="Helvetica" panose="020B0604020202020204" pitchFamily="2" charset="0"/>
            </a:endParaRPr>
          </a:p>
        </p:txBody>
      </p:sp>
      <p:pic>
        <p:nvPicPr>
          <p:cNvPr id="21" name="Image 20">
            <a:extLst>
              <a:ext uri="{FF2B5EF4-FFF2-40B4-BE49-F238E27FC236}">
                <a16:creationId xmlns:a16="http://schemas.microsoft.com/office/drawing/2014/main" id="{93A32B62-4227-4D54-29DD-15F8DD7A9FA5}"/>
              </a:ext>
            </a:extLst>
          </p:cNvPr>
          <p:cNvPicPr>
            <a:picLocks noChangeAspect="1"/>
          </p:cNvPicPr>
          <p:nvPr/>
        </p:nvPicPr>
        <p:blipFill>
          <a:blip r:embed="rId2"/>
          <a:stretch>
            <a:fillRect/>
          </a:stretch>
        </p:blipFill>
        <p:spPr>
          <a:xfrm>
            <a:off x="794053" y="420912"/>
            <a:ext cx="1884058" cy="2050761"/>
          </a:xfrm>
          <a:prstGeom prst="rect">
            <a:avLst/>
          </a:prstGeom>
        </p:spPr>
      </p:pic>
      <p:pic>
        <p:nvPicPr>
          <p:cNvPr id="22" name="Image 21">
            <a:extLst>
              <a:ext uri="{FF2B5EF4-FFF2-40B4-BE49-F238E27FC236}">
                <a16:creationId xmlns:a16="http://schemas.microsoft.com/office/drawing/2014/main" id="{9A64638B-B197-B1BA-6331-0C971CBBDC17}"/>
              </a:ext>
            </a:extLst>
          </p:cNvPr>
          <p:cNvPicPr>
            <a:picLocks noChangeAspect="1"/>
          </p:cNvPicPr>
          <p:nvPr/>
        </p:nvPicPr>
        <p:blipFill>
          <a:blip r:embed="rId3"/>
          <a:stretch>
            <a:fillRect/>
          </a:stretch>
        </p:blipFill>
        <p:spPr>
          <a:xfrm>
            <a:off x="2727603" y="420911"/>
            <a:ext cx="3573841" cy="2050761"/>
          </a:xfrm>
          <a:prstGeom prst="rect">
            <a:avLst/>
          </a:prstGeom>
        </p:spPr>
      </p:pic>
      <p:pic>
        <p:nvPicPr>
          <p:cNvPr id="23" name="Image 22">
            <a:extLst>
              <a:ext uri="{FF2B5EF4-FFF2-40B4-BE49-F238E27FC236}">
                <a16:creationId xmlns:a16="http://schemas.microsoft.com/office/drawing/2014/main" id="{BB88616E-9461-6E8F-1A12-4C381D007DFE}"/>
              </a:ext>
            </a:extLst>
          </p:cNvPr>
          <p:cNvPicPr>
            <a:picLocks noChangeAspect="1"/>
          </p:cNvPicPr>
          <p:nvPr/>
        </p:nvPicPr>
        <p:blipFill>
          <a:blip r:embed="rId4"/>
          <a:stretch>
            <a:fillRect/>
          </a:stretch>
        </p:blipFill>
        <p:spPr>
          <a:xfrm>
            <a:off x="6301444" y="380558"/>
            <a:ext cx="2551472" cy="1433544"/>
          </a:xfrm>
          <a:prstGeom prst="rect">
            <a:avLst/>
          </a:prstGeom>
        </p:spPr>
      </p:pic>
    </p:spTree>
    <p:extLst>
      <p:ext uri="{BB962C8B-B14F-4D97-AF65-F5344CB8AC3E}">
        <p14:creationId xmlns:p14="http://schemas.microsoft.com/office/powerpoint/2010/main" val="34211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lgn="l"/>
            <a:fld id="{6AAE8558-75FA-854A-9304-68C532F9217F}" type="slidenum">
              <a:rPr lang="fr-FR" smtClean="0"/>
              <a:t>7</a:t>
            </a:fld>
            <a:endParaRPr lang="fr-FR" dirty="0"/>
          </a:p>
        </p:txBody>
      </p:sp>
      <p:pic>
        <p:nvPicPr>
          <p:cNvPr id="15" name="Image 14">
            <a:extLst>
              <a:ext uri="{FF2B5EF4-FFF2-40B4-BE49-F238E27FC236}">
                <a16:creationId xmlns:a16="http://schemas.microsoft.com/office/drawing/2014/main" id="{EB96EC2F-C9C6-FE89-5F14-4986FA7813FA}"/>
              </a:ext>
            </a:extLst>
          </p:cNvPr>
          <p:cNvPicPr>
            <a:picLocks noChangeAspect="1"/>
          </p:cNvPicPr>
          <p:nvPr/>
        </p:nvPicPr>
        <p:blipFill>
          <a:blip r:embed="rId2"/>
          <a:stretch>
            <a:fillRect/>
          </a:stretch>
        </p:blipFill>
        <p:spPr>
          <a:xfrm>
            <a:off x="277484" y="946100"/>
            <a:ext cx="2720089" cy="2062143"/>
          </a:xfrm>
          <a:prstGeom prst="rect">
            <a:avLst/>
          </a:prstGeom>
        </p:spPr>
      </p:pic>
      <p:sp>
        <p:nvSpPr>
          <p:cNvPr id="16" name="ZoneTexte 15">
            <a:extLst>
              <a:ext uri="{FF2B5EF4-FFF2-40B4-BE49-F238E27FC236}">
                <a16:creationId xmlns:a16="http://schemas.microsoft.com/office/drawing/2014/main" id="{4DD8AD3E-BC5D-F0EB-5327-0CD76AB6BB6C}"/>
              </a:ext>
            </a:extLst>
          </p:cNvPr>
          <p:cNvSpPr txBox="1"/>
          <p:nvPr/>
        </p:nvSpPr>
        <p:spPr>
          <a:xfrm>
            <a:off x="112846" y="3116475"/>
            <a:ext cx="4187483" cy="900246"/>
          </a:xfrm>
          <a:prstGeom prst="rect">
            <a:avLst/>
          </a:prstGeom>
          <a:noFill/>
          <a:ln w="28575">
            <a:noFill/>
          </a:ln>
        </p:spPr>
        <p:txBody>
          <a:bodyPr wrap="square" rtlCol="0">
            <a:spAutoFit/>
          </a:bodyPr>
          <a:lstStyle/>
          <a:p>
            <a:r>
              <a:rPr lang="fr-FR" sz="1050" dirty="0">
                <a:cs typeface="Arial" panose="020B0604020202020204" pitchFamily="34" charset="0"/>
              </a:rPr>
              <a:t>Les</a:t>
            </a:r>
            <a:r>
              <a:rPr lang="fr-FR" sz="1050" b="1" dirty="0">
                <a:cs typeface="Arial" panose="020B0604020202020204" pitchFamily="34" charset="0"/>
              </a:rPr>
              <a:t> </a:t>
            </a:r>
            <a:r>
              <a:rPr lang="fr-FR" sz="1050" b="1" dirty="0">
                <a:solidFill>
                  <a:srgbClr val="03B3E5"/>
                </a:solidFill>
                <a:cs typeface="Arial" panose="020B0604020202020204" pitchFamily="34" charset="0"/>
              </a:rPr>
              <a:t>principales thématiques travaillées </a:t>
            </a:r>
            <a:r>
              <a:rPr lang="fr-FR" sz="1050" dirty="0">
                <a:cs typeface="Arial" panose="020B0604020202020204" pitchFamily="34" charset="0"/>
              </a:rPr>
              <a:t>sont</a:t>
            </a:r>
            <a:r>
              <a:rPr lang="fr-FR" sz="1050" b="1" dirty="0">
                <a:cs typeface="Arial" panose="020B0604020202020204" pitchFamily="34" charset="0"/>
              </a:rPr>
              <a:t> :</a:t>
            </a:r>
          </a:p>
          <a:p>
            <a:pPr marL="171450" indent="-171450">
              <a:buFont typeface="Arial" panose="020B0604020202020204" pitchFamily="34" charset="0"/>
              <a:buChar char="•"/>
            </a:pPr>
            <a:r>
              <a:rPr lang="fr-FR" sz="1050" dirty="0">
                <a:cs typeface="Arial" panose="020B0604020202020204" pitchFamily="34" charset="0"/>
              </a:rPr>
              <a:t>la gestion des adventices</a:t>
            </a:r>
          </a:p>
          <a:p>
            <a:pPr marL="171450" indent="-171450">
              <a:buFont typeface="Arial" panose="020B0604020202020204" pitchFamily="34" charset="0"/>
              <a:buChar char="•"/>
            </a:pPr>
            <a:r>
              <a:rPr lang="fr-FR" sz="1050" dirty="0">
                <a:cs typeface="Arial" panose="020B0604020202020204" pitchFamily="34" charset="0"/>
              </a:rPr>
              <a:t>la régulation biologique, les auxiliaires et l’environnement</a:t>
            </a:r>
          </a:p>
          <a:p>
            <a:pPr marL="171450" indent="-171450">
              <a:buFont typeface="Arial" panose="020B0604020202020204" pitchFamily="34" charset="0"/>
              <a:buChar char="•"/>
            </a:pPr>
            <a:r>
              <a:rPr lang="fr-FR" sz="1050" dirty="0">
                <a:cs typeface="Arial" panose="020B0604020202020204" pitchFamily="34" charset="0"/>
              </a:rPr>
              <a:t>l’optimisation du matériel et l’agriculture de précision</a:t>
            </a:r>
          </a:p>
          <a:p>
            <a:pPr marL="171450" indent="-171450">
              <a:buFont typeface="Arial" panose="020B0604020202020204" pitchFamily="34" charset="0"/>
              <a:buChar char="•"/>
            </a:pPr>
            <a:r>
              <a:rPr lang="fr-FR" sz="1050" dirty="0">
                <a:cs typeface="Arial" panose="020B0604020202020204" pitchFamily="34" charset="0"/>
              </a:rPr>
              <a:t>le biocontrôle.</a:t>
            </a:r>
          </a:p>
        </p:txBody>
      </p:sp>
      <p:sp>
        <p:nvSpPr>
          <p:cNvPr id="17" name="Rectangle 16">
            <a:extLst>
              <a:ext uri="{FF2B5EF4-FFF2-40B4-BE49-F238E27FC236}">
                <a16:creationId xmlns:a16="http://schemas.microsoft.com/office/drawing/2014/main" id="{939A5588-2DF2-7ECF-B212-032FA0581F0C}"/>
              </a:ext>
            </a:extLst>
          </p:cNvPr>
          <p:cNvSpPr/>
          <p:nvPr/>
        </p:nvSpPr>
        <p:spPr>
          <a:xfrm>
            <a:off x="4078826" y="968530"/>
            <a:ext cx="3629275" cy="400110"/>
          </a:xfrm>
          <a:prstGeom prst="rect">
            <a:avLst/>
          </a:prstGeom>
        </p:spPr>
        <p:txBody>
          <a:bodyPr wrap="square">
            <a:spAutoFit/>
          </a:bodyPr>
          <a:lstStyle/>
          <a:p>
            <a:pPr algn="just"/>
            <a:r>
              <a:rPr lang="fr-FR" sz="1000" b="1" dirty="0">
                <a:solidFill>
                  <a:srgbClr val="03B3E5"/>
                </a:solidFill>
                <a:cs typeface="Arial" panose="020B0604020202020204" pitchFamily="34" charset="0"/>
              </a:rPr>
              <a:t>producteurs </a:t>
            </a:r>
            <a:r>
              <a:rPr lang="fr-FR" sz="1000" dirty="0">
                <a:cs typeface="Arial" panose="020B0604020202020204" pitchFamily="34" charset="0"/>
              </a:rPr>
              <a:t>mobilisés pour trouver des pratiques alternatives aux produits phytosanitaires.</a:t>
            </a:r>
            <a:endParaRPr lang="fr-FR" sz="1000" dirty="0"/>
          </a:p>
        </p:txBody>
      </p:sp>
      <p:sp>
        <p:nvSpPr>
          <p:cNvPr id="18" name="Rectangle 10">
            <a:extLst>
              <a:ext uri="{FF2B5EF4-FFF2-40B4-BE49-F238E27FC236}">
                <a16:creationId xmlns:a16="http://schemas.microsoft.com/office/drawing/2014/main" id="{75829D7E-F433-6B33-0BAD-97AE5910B4DC}"/>
              </a:ext>
            </a:extLst>
          </p:cNvPr>
          <p:cNvSpPr>
            <a:spLocks noChangeArrowheads="1"/>
          </p:cNvSpPr>
          <p:nvPr/>
        </p:nvSpPr>
        <p:spPr bwMode="auto">
          <a:xfrm>
            <a:off x="3522070" y="964843"/>
            <a:ext cx="486877" cy="375465"/>
          </a:xfrm>
          <a:prstGeom prst="rect">
            <a:avLst/>
          </a:prstGeom>
          <a:solidFill>
            <a:srgbClr val="C0E7F2"/>
          </a:solidFill>
          <a:ln w="9525" algn="in">
            <a:noFill/>
            <a:miter lim="800000"/>
            <a:headEnd/>
            <a:tailEnd/>
          </a:ln>
          <a:effectLst/>
        </p:spPr>
        <p:txBody>
          <a:bodyPr vert="horz" wrap="square" lIns="108000" tIns="36576" rIns="108000" bIns="36576" numCol="1" anchor="ctr" anchorCtr="0" compatLnSpc="1">
            <a:prstTxWarp prst="textNoShape">
              <a:avLst/>
            </a:prstTxWarp>
          </a:bodyPr>
          <a:lstStyle/>
          <a:p>
            <a:pPr lvl="0" algn="ctr" fontAlgn="base">
              <a:spcBef>
                <a:spcPct val="0"/>
              </a:spcBef>
              <a:spcAft>
                <a:spcPct val="0"/>
              </a:spcAft>
            </a:pPr>
            <a:r>
              <a:rPr lang="fr-FR" altLang="fr-FR" sz="1200" b="1" cap="all" dirty="0">
                <a:latin typeface="+mj-lt"/>
                <a:cs typeface="Arial" pitchFamily="34" charset="0"/>
              </a:rPr>
              <a:t>200</a:t>
            </a:r>
          </a:p>
        </p:txBody>
      </p:sp>
      <p:sp>
        <p:nvSpPr>
          <p:cNvPr id="19" name="Rectangle 18">
            <a:extLst>
              <a:ext uri="{FF2B5EF4-FFF2-40B4-BE49-F238E27FC236}">
                <a16:creationId xmlns:a16="http://schemas.microsoft.com/office/drawing/2014/main" id="{C8956D0E-5256-8B75-B392-AEFF68B1C300}"/>
              </a:ext>
            </a:extLst>
          </p:cNvPr>
          <p:cNvSpPr/>
          <p:nvPr/>
        </p:nvSpPr>
        <p:spPr>
          <a:xfrm>
            <a:off x="4078826" y="1470027"/>
            <a:ext cx="3629274" cy="707886"/>
          </a:xfrm>
          <a:prstGeom prst="rect">
            <a:avLst/>
          </a:prstGeom>
        </p:spPr>
        <p:txBody>
          <a:bodyPr wrap="square">
            <a:spAutoFit/>
          </a:bodyPr>
          <a:lstStyle/>
          <a:p>
            <a:pPr algn="just"/>
            <a:r>
              <a:rPr lang="fr-FR" sz="1000" b="1" dirty="0">
                <a:solidFill>
                  <a:srgbClr val="03B3E5"/>
                </a:solidFill>
                <a:cs typeface="Arial" panose="020B0604020202020204" pitchFamily="34" charset="0"/>
              </a:rPr>
              <a:t>groupes DEPHY </a:t>
            </a:r>
            <a:r>
              <a:rPr lang="fr-FR" sz="1000" dirty="0">
                <a:cs typeface="Arial" panose="020B0604020202020204" pitchFamily="34" charset="0"/>
              </a:rPr>
              <a:t>d’une douzaine d’agriculteurs accompagnés au quotidien dans leurs démarches par un </a:t>
            </a:r>
            <a:r>
              <a:rPr lang="fr-FR" sz="1000" b="1" dirty="0">
                <a:solidFill>
                  <a:srgbClr val="03B3E5"/>
                </a:solidFill>
                <a:cs typeface="Arial" panose="020B0604020202020204" pitchFamily="34" charset="0"/>
              </a:rPr>
              <a:t>ingénieur réseau (IR) </a:t>
            </a:r>
            <a:r>
              <a:rPr lang="fr-FR" sz="1000" dirty="0">
                <a:cs typeface="Arial" panose="020B0604020202020204" pitchFamily="34" charset="0"/>
              </a:rPr>
              <a:t>qui les suit individuellement et collectivement sur un projet commun de réduction d’usage des </a:t>
            </a:r>
            <a:r>
              <a:rPr lang="fr-FR" sz="1000" dirty="0" err="1">
                <a:cs typeface="Arial" panose="020B0604020202020204" pitchFamily="34" charset="0"/>
              </a:rPr>
              <a:t>phytos</a:t>
            </a:r>
            <a:r>
              <a:rPr lang="fr-FR" sz="1000" dirty="0">
                <a:cs typeface="Arial" panose="020B0604020202020204" pitchFamily="34" charset="0"/>
              </a:rPr>
              <a:t>.</a:t>
            </a:r>
          </a:p>
        </p:txBody>
      </p:sp>
      <p:sp>
        <p:nvSpPr>
          <p:cNvPr id="20" name="Rectangle 10">
            <a:extLst>
              <a:ext uri="{FF2B5EF4-FFF2-40B4-BE49-F238E27FC236}">
                <a16:creationId xmlns:a16="http://schemas.microsoft.com/office/drawing/2014/main" id="{7345B965-39DA-1ED7-8D2A-DB638BED8639}"/>
              </a:ext>
            </a:extLst>
          </p:cNvPr>
          <p:cNvSpPr>
            <a:spLocks noChangeArrowheads="1"/>
          </p:cNvSpPr>
          <p:nvPr/>
        </p:nvSpPr>
        <p:spPr bwMode="auto">
          <a:xfrm>
            <a:off x="3522071" y="1500969"/>
            <a:ext cx="486877" cy="375465"/>
          </a:xfrm>
          <a:prstGeom prst="rect">
            <a:avLst/>
          </a:prstGeom>
          <a:solidFill>
            <a:srgbClr val="C0E7F2"/>
          </a:solidFill>
          <a:ln w="9525" algn="in">
            <a:noFill/>
            <a:miter lim="800000"/>
            <a:headEnd/>
            <a:tailEnd/>
          </a:ln>
          <a:effectLst/>
        </p:spPr>
        <p:txBody>
          <a:bodyPr vert="horz" wrap="square" lIns="108000" tIns="36576" rIns="108000" bIns="36576" numCol="1" anchor="ctr" anchorCtr="0" compatLnSpc="1">
            <a:prstTxWarp prst="textNoShape">
              <a:avLst/>
            </a:prstTxWarp>
          </a:bodyPr>
          <a:lstStyle/>
          <a:p>
            <a:pPr lvl="0" algn="ctr" fontAlgn="base">
              <a:spcBef>
                <a:spcPct val="0"/>
              </a:spcBef>
              <a:spcAft>
                <a:spcPct val="0"/>
              </a:spcAft>
            </a:pPr>
            <a:r>
              <a:rPr lang="fr-FR" altLang="fr-FR" sz="1200" b="1" cap="all" dirty="0">
                <a:latin typeface="+mj-lt"/>
                <a:cs typeface="Arial" pitchFamily="34" charset="0"/>
              </a:rPr>
              <a:t>15</a:t>
            </a:r>
          </a:p>
        </p:txBody>
      </p:sp>
      <p:sp>
        <p:nvSpPr>
          <p:cNvPr id="21" name="Rectangle 20">
            <a:extLst>
              <a:ext uri="{FF2B5EF4-FFF2-40B4-BE49-F238E27FC236}">
                <a16:creationId xmlns:a16="http://schemas.microsoft.com/office/drawing/2014/main" id="{8AE7CFBC-283A-90CF-728F-9B72B9DAA6C3}"/>
              </a:ext>
            </a:extLst>
          </p:cNvPr>
          <p:cNvSpPr/>
          <p:nvPr/>
        </p:nvSpPr>
        <p:spPr>
          <a:xfrm>
            <a:off x="4078825" y="2163392"/>
            <a:ext cx="3629275" cy="400110"/>
          </a:xfrm>
          <a:prstGeom prst="rect">
            <a:avLst/>
          </a:prstGeom>
        </p:spPr>
        <p:txBody>
          <a:bodyPr wrap="square">
            <a:spAutoFit/>
          </a:bodyPr>
          <a:lstStyle/>
          <a:p>
            <a:r>
              <a:rPr lang="fr-FR" sz="1000" b="1" dirty="0">
                <a:solidFill>
                  <a:srgbClr val="03B3E5"/>
                </a:solidFill>
                <a:cs typeface="Arial" panose="020B0604020202020204" pitchFamily="34" charset="0"/>
              </a:rPr>
              <a:t>espèces fruitières </a:t>
            </a:r>
            <a:r>
              <a:rPr lang="fr-FR" sz="1000" dirty="0">
                <a:cs typeface="Arial" panose="020B0604020202020204" pitchFamily="34" charset="0"/>
              </a:rPr>
              <a:t>cultivées au sein du réseau dans différents types d’exploitations.</a:t>
            </a:r>
            <a:endParaRPr lang="fr-FR" sz="1000" dirty="0">
              <a:latin typeface="Arial" panose="020B0604020202020204" pitchFamily="34" charset="0"/>
              <a:cs typeface="Arial" panose="020B0604020202020204" pitchFamily="34" charset="0"/>
            </a:endParaRPr>
          </a:p>
        </p:txBody>
      </p:sp>
      <p:grpSp>
        <p:nvGrpSpPr>
          <p:cNvPr id="22" name="Groupe 21">
            <a:extLst>
              <a:ext uri="{FF2B5EF4-FFF2-40B4-BE49-F238E27FC236}">
                <a16:creationId xmlns:a16="http://schemas.microsoft.com/office/drawing/2014/main" id="{7376D40B-F990-5FA7-3880-34FB35287179}"/>
              </a:ext>
            </a:extLst>
          </p:cNvPr>
          <p:cNvGrpSpPr/>
          <p:nvPr/>
        </p:nvGrpSpPr>
        <p:grpSpPr>
          <a:xfrm>
            <a:off x="3428267" y="2202966"/>
            <a:ext cx="674483" cy="400110"/>
            <a:chOff x="360516" y="3624509"/>
            <a:chExt cx="783437" cy="537142"/>
          </a:xfrm>
        </p:grpSpPr>
        <p:sp>
          <p:nvSpPr>
            <p:cNvPr id="23" name="Rectangle 10">
              <a:extLst>
                <a:ext uri="{FF2B5EF4-FFF2-40B4-BE49-F238E27FC236}">
                  <a16:creationId xmlns:a16="http://schemas.microsoft.com/office/drawing/2014/main" id="{193A169B-16A7-B207-C37F-F85B2F286FA4}"/>
                </a:ext>
              </a:extLst>
            </p:cNvPr>
            <p:cNvSpPr>
              <a:spLocks noChangeArrowheads="1"/>
            </p:cNvSpPr>
            <p:nvPr/>
          </p:nvSpPr>
          <p:spPr bwMode="auto">
            <a:xfrm>
              <a:off x="469472" y="3657595"/>
              <a:ext cx="565527" cy="504056"/>
            </a:xfrm>
            <a:prstGeom prst="rect">
              <a:avLst/>
            </a:prstGeom>
            <a:solidFill>
              <a:srgbClr val="C0E7F2"/>
            </a:solidFill>
            <a:ln w="9525" algn="in">
              <a:noFill/>
              <a:miter lim="800000"/>
              <a:headEnd/>
              <a:tailEnd/>
            </a:ln>
            <a:effectLst/>
          </p:spPr>
          <p:txBody>
            <a:bodyPr vert="horz" wrap="square" lIns="108000" tIns="36576" rIns="108000" bIns="36576" numCol="1" anchor="ctr" anchorCtr="0" compatLnSpc="1">
              <a:prstTxWarp prst="textNoShape">
                <a:avLst/>
              </a:prstTxWarp>
            </a:bodyPr>
            <a:lstStyle/>
            <a:p>
              <a:pPr lvl="0" algn="ctr" fontAlgn="base">
                <a:spcBef>
                  <a:spcPct val="0"/>
                </a:spcBef>
                <a:spcAft>
                  <a:spcPct val="0"/>
                </a:spcAft>
              </a:pPr>
              <a:r>
                <a:rPr lang="fr-FR" altLang="fr-FR" sz="1200" b="1" cap="all" dirty="0">
                  <a:latin typeface="+mj-lt"/>
                  <a:cs typeface="Arial" pitchFamily="34" charset="0"/>
                </a:rPr>
                <a:t>9</a:t>
              </a:r>
            </a:p>
          </p:txBody>
        </p:sp>
        <p:sp>
          <p:nvSpPr>
            <p:cNvPr id="24" name="ZoneTexte 23">
              <a:extLst>
                <a:ext uri="{FF2B5EF4-FFF2-40B4-BE49-F238E27FC236}">
                  <a16:creationId xmlns:a16="http://schemas.microsoft.com/office/drawing/2014/main" id="{56D3155B-C748-EC54-CF6B-42F5E823E14D}"/>
                </a:ext>
              </a:extLst>
            </p:cNvPr>
            <p:cNvSpPr txBox="1"/>
            <p:nvPr/>
          </p:nvSpPr>
          <p:spPr>
            <a:xfrm>
              <a:off x="360516" y="3624509"/>
              <a:ext cx="783437" cy="215444"/>
            </a:xfrm>
            <a:prstGeom prst="rect">
              <a:avLst/>
            </a:prstGeom>
            <a:noFill/>
          </p:spPr>
          <p:txBody>
            <a:bodyPr wrap="square" rtlCol="0">
              <a:spAutoFit/>
            </a:bodyPr>
            <a:lstStyle/>
            <a:p>
              <a:pPr algn="ctr"/>
              <a:r>
                <a:rPr lang="fr-FR" sz="800" i="1" dirty="0"/>
                <a:t>plus de</a:t>
              </a:r>
            </a:p>
          </p:txBody>
        </p:sp>
      </p:grpSp>
      <p:sp>
        <p:nvSpPr>
          <p:cNvPr id="25" name="ZoneTexte 24">
            <a:extLst>
              <a:ext uri="{FF2B5EF4-FFF2-40B4-BE49-F238E27FC236}">
                <a16:creationId xmlns:a16="http://schemas.microsoft.com/office/drawing/2014/main" id="{5E25CB24-E0D7-80F5-79A4-34ABE75BE2B9}"/>
              </a:ext>
            </a:extLst>
          </p:cNvPr>
          <p:cNvSpPr txBox="1"/>
          <p:nvPr/>
        </p:nvSpPr>
        <p:spPr>
          <a:xfrm>
            <a:off x="352622" y="281821"/>
            <a:ext cx="5969048" cy="600164"/>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Le réseau DEPHY FERME arboriculture</a:t>
            </a:r>
          </a:p>
          <a:p>
            <a:endParaRPr lang="fr-FR" sz="800" dirty="0">
              <a:solidFill>
                <a:schemeClr val="accent1"/>
              </a:solidFill>
            </a:endParaRPr>
          </a:p>
        </p:txBody>
      </p:sp>
      <p:sp>
        <p:nvSpPr>
          <p:cNvPr id="26" name="ZoneTexte 25">
            <a:extLst>
              <a:ext uri="{FF2B5EF4-FFF2-40B4-BE49-F238E27FC236}">
                <a16:creationId xmlns:a16="http://schemas.microsoft.com/office/drawing/2014/main" id="{547C5C46-A20E-61E8-0EDB-4B23C49FED3F}"/>
              </a:ext>
            </a:extLst>
          </p:cNvPr>
          <p:cNvSpPr txBox="1"/>
          <p:nvPr/>
        </p:nvSpPr>
        <p:spPr>
          <a:xfrm>
            <a:off x="5863645" y="2951127"/>
            <a:ext cx="2973054" cy="1200329"/>
          </a:xfrm>
          <a:prstGeom prst="rect">
            <a:avLst/>
          </a:prstGeom>
          <a:noFill/>
        </p:spPr>
        <p:txBody>
          <a:bodyPr wrap="square" rtlCol="0">
            <a:spAutoFit/>
          </a:bodyPr>
          <a:lstStyle/>
          <a:p>
            <a:pPr algn="just"/>
            <a:r>
              <a:rPr lang="fr-FR" sz="900" dirty="0">
                <a:cs typeface="Arial" panose="020B0604020202020204" pitchFamily="34" charset="0"/>
              </a:rPr>
              <a:t>Le réseau DEPHY Arboriculture est présent sur la </a:t>
            </a:r>
            <a:r>
              <a:rPr lang="fr-FR" sz="900" b="1" dirty="0">
                <a:solidFill>
                  <a:srgbClr val="03B3E5"/>
                </a:solidFill>
                <a:cs typeface="Arial" panose="020B0604020202020204" pitchFamily="34" charset="0"/>
              </a:rPr>
              <a:t>quasi-totalité des bassins de production arboricoles </a:t>
            </a:r>
            <a:r>
              <a:rPr lang="fr-FR" sz="900" dirty="0">
                <a:cs typeface="Arial" panose="020B0604020202020204" pitchFamily="34" charset="0"/>
              </a:rPr>
              <a:t>et tient compte de la diversité des systèmes de production et des conditions pédoclimatiques concernés.</a:t>
            </a:r>
          </a:p>
          <a:p>
            <a:pPr algn="just"/>
            <a:r>
              <a:rPr lang="fr-FR" sz="900" dirty="0">
                <a:cs typeface="Arial" panose="020B0604020202020204" pitchFamily="34" charset="0"/>
              </a:rPr>
              <a:t>Il s’appuie sur une </a:t>
            </a:r>
            <a:r>
              <a:rPr lang="fr-FR" sz="900" b="1" dirty="0">
                <a:solidFill>
                  <a:srgbClr val="03B3E5"/>
                </a:solidFill>
                <a:cs typeface="Arial" panose="020B0604020202020204" pitchFamily="34" charset="0"/>
              </a:rPr>
              <a:t>pluralité de partenaires </a:t>
            </a:r>
            <a:r>
              <a:rPr lang="fr-FR" sz="900" dirty="0">
                <a:cs typeface="Arial" panose="020B0604020202020204" pitchFamily="34" charset="0"/>
              </a:rPr>
              <a:t>et</a:t>
            </a:r>
            <a:r>
              <a:rPr lang="fr-FR" sz="900" dirty="0">
                <a:solidFill>
                  <a:srgbClr val="03B3E5"/>
                </a:solidFill>
                <a:cs typeface="Arial" panose="020B0604020202020204" pitchFamily="34" charset="0"/>
              </a:rPr>
              <a:t> </a:t>
            </a:r>
            <a:r>
              <a:rPr lang="fr-FR" sz="900" dirty="0">
                <a:cs typeface="Arial" panose="020B0604020202020204" pitchFamily="34" charset="0"/>
              </a:rPr>
              <a:t>d’acteurs. Cette diversité se retrouve dans les structures d’appartenance des IR qui accompagnent les groupes d’arboriculteurs.</a:t>
            </a:r>
          </a:p>
        </p:txBody>
      </p:sp>
      <p:graphicFrame>
        <p:nvGraphicFramePr>
          <p:cNvPr id="27" name="Graphique 26">
            <a:extLst>
              <a:ext uri="{FF2B5EF4-FFF2-40B4-BE49-F238E27FC236}">
                <a16:creationId xmlns:a16="http://schemas.microsoft.com/office/drawing/2014/main" id="{84C10DCF-A4CC-FCF4-D271-DC4CFA05C18B}"/>
              </a:ext>
            </a:extLst>
          </p:cNvPr>
          <p:cNvGraphicFramePr>
            <a:graphicFrameLocks/>
          </p:cNvGraphicFramePr>
          <p:nvPr>
            <p:extLst>
              <p:ext uri="{D42A27DB-BD31-4B8C-83A1-F6EECF244321}">
                <p14:modId xmlns:p14="http://schemas.microsoft.com/office/powerpoint/2010/main" val="3291572804"/>
              </p:ext>
            </p:extLst>
          </p:nvPr>
        </p:nvGraphicFramePr>
        <p:xfrm>
          <a:off x="3595261" y="2837074"/>
          <a:ext cx="2063417" cy="14642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768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59DC3F0-E3DE-6F19-9A51-21EF84230EEC}"/>
              </a:ext>
            </a:extLst>
          </p:cNvPr>
          <p:cNvSpPr>
            <a:spLocks noGrp="1"/>
          </p:cNvSpPr>
          <p:nvPr>
            <p:ph type="sldNum" sz="quarter" idx="12"/>
          </p:nvPr>
        </p:nvSpPr>
        <p:spPr/>
        <p:txBody>
          <a:bodyPr/>
          <a:lstStyle/>
          <a:p>
            <a:pPr algn="l"/>
            <a:fld id="{6AAE8558-75FA-854A-9304-68C532F9217F}" type="slidenum">
              <a:rPr lang="fr-FR" smtClean="0"/>
              <a:t>8</a:t>
            </a:fld>
            <a:endParaRPr lang="fr-FR" dirty="0"/>
          </a:p>
        </p:txBody>
      </p:sp>
      <p:sp>
        <p:nvSpPr>
          <p:cNvPr id="8" name="ZoneTexte 7">
            <a:extLst>
              <a:ext uri="{FF2B5EF4-FFF2-40B4-BE49-F238E27FC236}">
                <a16:creationId xmlns:a16="http://schemas.microsoft.com/office/drawing/2014/main" id="{6B907038-4F9B-E63D-9B53-A9B9A4E35EC5}"/>
              </a:ext>
            </a:extLst>
          </p:cNvPr>
          <p:cNvSpPr txBox="1"/>
          <p:nvPr/>
        </p:nvSpPr>
        <p:spPr>
          <a:xfrm>
            <a:off x="352622" y="281821"/>
            <a:ext cx="5969048" cy="461665"/>
          </a:xfrm>
          <a:prstGeom prst="rect">
            <a:avLst/>
          </a:prstGeom>
          <a:noFill/>
        </p:spPr>
        <p:txBody>
          <a:bodyPr wrap="square" rtlCol="0">
            <a:spAutoFit/>
          </a:bodyPr>
          <a:lstStyle/>
          <a:p>
            <a:r>
              <a:rPr lang="fr-FR" sz="2400" dirty="0">
                <a:solidFill>
                  <a:schemeClr val="accent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Le réseau DEPHY EXPE</a:t>
            </a:r>
            <a:endParaRPr lang="fr-FR" sz="800" dirty="0">
              <a:solidFill>
                <a:schemeClr val="accent1"/>
              </a:solidFill>
            </a:endParaRPr>
          </a:p>
        </p:txBody>
      </p:sp>
      <p:pic>
        <p:nvPicPr>
          <p:cNvPr id="10" name="Image 9">
            <a:extLst>
              <a:ext uri="{FF2B5EF4-FFF2-40B4-BE49-F238E27FC236}">
                <a16:creationId xmlns:a16="http://schemas.microsoft.com/office/drawing/2014/main" id="{CFB18093-65E8-1EFC-77DD-C014720A4CB9}"/>
              </a:ext>
            </a:extLst>
          </p:cNvPr>
          <p:cNvPicPr>
            <a:picLocks noChangeAspect="1"/>
          </p:cNvPicPr>
          <p:nvPr/>
        </p:nvPicPr>
        <p:blipFill>
          <a:blip r:embed="rId2"/>
          <a:srcRect l="4203"/>
          <a:stretch>
            <a:fillRect/>
          </a:stretch>
        </p:blipFill>
        <p:spPr>
          <a:xfrm>
            <a:off x="6176560" y="929533"/>
            <a:ext cx="2667804" cy="2757803"/>
          </a:xfrm>
          <a:prstGeom prst="rect">
            <a:avLst/>
          </a:prstGeom>
        </p:spPr>
      </p:pic>
      <p:pic>
        <p:nvPicPr>
          <p:cNvPr id="3" name="Image 2">
            <a:extLst>
              <a:ext uri="{FF2B5EF4-FFF2-40B4-BE49-F238E27FC236}">
                <a16:creationId xmlns:a16="http://schemas.microsoft.com/office/drawing/2014/main" id="{64753415-677D-A7B5-226A-A06F96289CC4}"/>
              </a:ext>
            </a:extLst>
          </p:cNvPr>
          <p:cNvPicPr>
            <a:picLocks noChangeAspect="1"/>
          </p:cNvPicPr>
          <p:nvPr/>
        </p:nvPicPr>
        <p:blipFill>
          <a:blip r:embed="rId3"/>
          <a:stretch>
            <a:fillRect/>
          </a:stretch>
        </p:blipFill>
        <p:spPr>
          <a:xfrm>
            <a:off x="337334" y="1038505"/>
            <a:ext cx="5575342" cy="2325678"/>
          </a:xfrm>
          <a:prstGeom prst="rect">
            <a:avLst/>
          </a:prstGeom>
        </p:spPr>
      </p:pic>
      <p:sp>
        <p:nvSpPr>
          <p:cNvPr id="11" name="ZoneTexte 10">
            <a:extLst>
              <a:ext uri="{FF2B5EF4-FFF2-40B4-BE49-F238E27FC236}">
                <a16:creationId xmlns:a16="http://schemas.microsoft.com/office/drawing/2014/main" id="{2BD83E8E-24A0-421F-C3F5-6BC73608E94E}"/>
              </a:ext>
            </a:extLst>
          </p:cNvPr>
          <p:cNvSpPr txBox="1"/>
          <p:nvPr/>
        </p:nvSpPr>
        <p:spPr>
          <a:xfrm>
            <a:off x="176069" y="3453018"/>
            <a:ext cx="6145601" cy="769441"/>
          </a:xfrm>
          <a:prstGeom prst="rect">
            <a:avLst/>
          </a:prstGeom>
          <a:noFill/>
        </p:spPr>
        <p:txBody>
          <a:bodyPr wrap="square">
            <a:spAutoFit/>
          </a:bodyPr>
          <a:lstStyle/>
          <a:p>
            <a:pPr algn="just"/>
            <a:r>
              <a:rPr lang="fr-FR" sz="1100" b="1" dirty="0"/>
              <a:t>Les objectifs des projets </a:t>
            </a:r>
            <a:r>
              <a:rPr lang="fr-FR" sz="1100" dirty="0"/>
              <a:t>: Évaluer des systèmes sur un temps long ; Améliorer les performances de systèmes ; Intégrer de nouveaux leviers innovants ; Prendre en compte l’émergence de nouveaux bioagresseurs ; Intégrer de nouveaux enjeux (changement climatique…) ; Raisonner à l’échelle de l’exploitation et du territoire</a:t>
            </a:r>
          </a:p>
        </p:txBody>
      </p:sp>
    </p:spTree>
    <p:extLst>
      <p:ext uri="{BB962C8B-B14F-4D97-AF65-F5344CB8AC3E}">
        <p14:creationId xmlns:p14="http://schemas.microsoft.com/office/powerpoint/2010/main" val="66352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B2096E7-9216-DBA3-5413-D4741C5CED34}"/>
              </a:ext>
            </a:extLst>
          </p:cNvPr>
          <p:cNvSpPr>
            <a:spLocks noGrp="1"/>
          </p:cNvSpPr>
          <p:nvPr>
            <p:ph type="sldNum" sz="quarter" idx="12"/>
          </p:nvPr>
        </p:nvSpPr>
        <p:spPr/>
        <p:txBody>
          <a:bodyPr/>
          <a:lstStyle/>
          <a:p>
            <a:pPr algn="l"/>
            <a:fld id="{6AAE8558-75FA-854A-9304-68C532F9217F}" type="slidenum">
              <a:rPr lang="fr-FR" smtClean="0"/>
              <a:t>9</a:t>
            </a:fld>
            <a:endParaRPr lang="fr-FR" dirty="0"/>
          </a:p>
        </p:txBody>
      </p:sp>
      <p:pic>
        <p:nvPicPr>
          <p:cNvPr id="8" name="Image 7">
            <a:extLst>
              <a:ext uri="{FF2B5EF4-FFF2-40B4-BE49-F238E27FC236}">
                <a16:creationId xmlns:a16="http://schemas.microsoft.com/office/drawing/2014/main" id="{1E728A4A-C121-E2BA-5AB1-CFA5079E2C7D}"/>
              </a:ext>
            </a:extLst>
          </p:cNvPr>
          <p:cNvPicPr>
            <a:picLocks noChangeAspect="1"/>
          </p:cNvPicPr>
          <p:nvPr/>
        </p:nvPicPr>
        <p:blipFill>
          <a:blip r:embed="rId2"/>
          <a:stretch>
            <a:fillRect/>
          </a:stretch>
        </p:blipFill>
        <p:spPr>
          <a:xfrm>
            <a:off x="5370968" y="1075349"/>
            <a:ext cx="2119367" cy="2992802"/>
          </a:xfrm>
          <a:prstGeom prst="rect">
            <a:avLst/>
          </a:prstGeom>
        </p:spPr>
      </p:pic>
      <p:pic>
        <p:nvPicPr>
          <p:cNvPr id="11" name="Image 10">
            <a:extLst>
              <a:ext uri="{FF2B5EF4-FFF2-40B4-BE49-F238E27FC236}">
                <a16:creationId xmlns:a16="http://schemas.microsoft.com/office/drawing/2014/main" id="{D42676A9-C9E6-6A31-F1C4-77361EBBC746}"/>
              </a:ext>
            </a:extLst>
          </p:cNvPr>
          <p:cNvPicPr>
            <a:picLocks noChangeAspect="1"/>
          </p:cNvPicPr>
          <p:nvPr/>
        </p:nvPicPr>
        <p:blipFill>
          <a:blip r:embed="rId3"/>
          <a:stretch>
            <a:fillRect/>
          </a:stretch>
        </p:blipFill>
        <p:spPr>
          <a:xfrm>
            <a:off x="240302" y="861646"/>
            <a:ext cx="4580636" cy="1710104"/>
          </a:xfrm>
          <a:prstGeom prst="rect">
            <a:avLst/>
          </a:prstGeom>
        </p:spPr>
      </p:pic>
      <p:pic>
        <p:nvPicPr>
          <p:cNvPr id="13" name="Image 12">
            <a:extLst>
              <a:ext uri="{FF2B5EF4-FFF2-40B4-BE49-F238E27FC236}">
                <a16:creationId xmlns:a16="http://schemas.microsoft.com/office/drawing/2014/main" id="{E66A09C4-9AA6-EDE3-5AFE-0F8D98A4952E}"/>
              </a:ext>
            </a:extLst>
          </p:cNvPr>
          <p:cNvPicPr>
            <a:picLocks noChangeAspect="1"/>
          </p:cNvPicPr>
          <p:nvPr/>
        </p:nvPicPr>
        <p:blipFill>
          <a:blip r:embed="rId4"/>
          <a:stretch>
            <a:fillRect/>
          </a:stretch>
        </p:blipFill>
        <p:spPr>
          <a:xfrm>
            <a:off x="310928" y="2702239"/>
            <a:ext cx="4439383" cy="1580615"/>
          </a:xfrm>
          <a:prstGeom prst="rect">
            <a:avLst/>
          </a:prstGeom>
        </p:spPr>
      </p:pic>
      <p:sp>
        <p:nvSpPr>
          <p:cNvPr id="15" name="ZoneTexte 14">
            <a:extLst>
              <a:ext uri="{FF2B5EF4-FFF2-40B4-BE49-F238E27FC236}">
                <a16:creationId xmlns:a16="http://schemas.microsoft.com/office/drawing/2014/main" id="{1C7222C5-2FE7-631B-1E7B-9EC9E17D6734}"/>
              </a:ext>
            </a:extLst>
          </p:cNvPr>
          <p:cNvSpPr txBox="1"/>
          <p:nvPr/>
        </p:nvSpPr>
        <p:spPr>
          <a:xfrm>
            <a:off x="6351373" y="386197"/>
            <a:ext cx="2734962" cy="338554"/>
          </a:xfrm>
          <a:prstGeom prst="rect">
            <a:avLst/>
          </a:prstGeom>
          <a:noFill/>
        </p:spPr>
        <p:txBody>
          <a:bodyPr wrap="square">
            <a:spAutoFit/>
          </a:bodyPr>
          <a:lstStyle/>
          <a:p>
            <a:pPr algn="ctr"/>
            <a:r>
              <a:rPr lang="fr-FR" sz="1600" dirty="0">
                <a:hlinkClick r:id="rId5"/>
              </a:rPr>
              <a:t>https://ecophytopic.fr/dephy</a:t>
            </a:r>
            <a:endParaRPr lang="fr-FR" sz="1600" dirty="0"/>
          </a:p>
        </p:txBody>
      </p:sp>
      <p:pic>
        <p:nvPicPr>
          <p:cNvPr id="17" name="Image 16">
            <a:extLst>
              <a:ext uri="{FF2B5EF4-FFF2-40B4-BE49-F238E27FC236}">
                <a16:creationId xmlns:a16="http://schemas.microsoft.com/office/drawing/2014/main" id="{F7163A19-F568-ACF4-693B-8CC3DF28704F}"/>
              </a:ext>
            </a:extLst>
          </p:cNvPr>
          <p:cNvPicPr>
            <a:picLocks noChangeAspect="1"/>
          </p:cNvPicPr>
          <p:nvPr/>
        </p:nvPicPr>
        <p:blipFill>
          <a:blip r:embed="rId6"/>
          <a:stretch>
            <a:fillRect/>
          </a:stretch>
        </p:blipFill>
        <p:spPr>
          <a:xfrm>
            <a:off x="7772920" y="1939803"/>
            <a:ext cx="1060152" cy="1263894"/>
          </a:xfrm>
          <a:prstGeom prst="rect">
            <a:avLst/>
          </a:prstGeom>
        </p:spPr>
      </p:pic>
      <p:sp>
        <p:nvSpPr>
          <p:cNvPr id="18" name="ZoneTexte 17">
            <a:extLst>
              <a:ext uri="{FF2B5EF4-FFF2-40B4-BE49-F238E27FC236}">
                <a16:creationId xmlns:a16="http://schemas.microsoft.com/office/drawing/2014/main" id="{F7836CBA-CA60-0120-FDCE-84BB56D18097}"/>
              </a:ext>
            </a:extLst>
          </p:cNvPr>
          <p:cNvSpPr txBox="1"/>
          <p:nvPr/>
        </p:nvSpPr>
        <p:spPr>
          <a:xfrm>
            <a:off x="352621" y="281821"/>
            <a:ext cx="5998752" cy="584775"/>
          </a:xfrm>
          <a:prstGeom prst="rect">
            <a:avLst/>
          </a:prstGeom>
          <a:noFill/>
        </p:spPr>
        <p:txBody>
          <a:bodyPr wrap="square" rtlCol="0">
            <a:spAutoFit/>
          </a:bodyPr>
          <a:lstStyle/>
          <a:p>
            <a:r>
              <a:rPr lang="fr-FR" sz="2400" dirty="0">
                <a:solidFill>
                  <a:schemeClr val="accent1"/>
                </a:solidFill>
                <a:latin typeface="Helvetica Neue Condensed Black" panose="02000503000000020004"/>
                <a:ea typeface="Helvetica Neue Condensed Black" panose="02000503000000020004" pitchFamily="2" charset="0"/>
                <a:cs typeface="Helvetica Neue Condensed Black" panose="02000503000000020004" pitchFamily="2" charset="0"/>
              </a:rPr>
              <a:t>Les productions du réseau DEPHY Ferme</a:t>
            </a:r>
          </a:p>
          <a:p>
            <a:endParaRPr lang="fr-FR" sz="800" dirty="0">
              <a:solidFill>
                <a:schemeClr val="accent1"/>
              </a:solidFill>
              <a:latin typeface="Helvetica Neue Condensed Black" panose="02000503000000020004"/>
            </a:endParaRPr>
          </a:p>
        </p:txBody>
      </p:sp>
    </p:spTree>
    <p:extLst>
      <p:ext uri="{BB962C8B-B14F-4D97-AF65-F5344CB8AC3E}">
        <p14:creationId xmlns:p14="http://schemas.microsoft.com/office/powerpoint/2010/main" val="365844415"/>
      </p:ext>
    </p:extLst>
  </p:cSld>
  <p:clrMapOvr>
    <a:masterClrMapping/>
  </p:clrMapOvr>
</p:sld>
</file>

<file path=ppt/theme/theme1.xml><?xml version="1.0" encoding="utf-8"?>
<a:theme xmlns:a="http://schemas.openxmlformats.org/drawingml/2006/main" name="Presentation_ctifl_Transfert - 16_9">
  <a:themeElements>
    <a:clrScheme name="CTIFL">
      <a:dk1>
        <a:sysClr val="windowText" lastClr="000000"/>
      </a:dk1>
      <a:lt1>
        <a:sysClr val="window" lastClr="FFFFFF"/>
      </a:lt1>
      <a:dk2>
        <a:srgbClr val="00736D"/>
      </a:dk2>
      <a:lt2>
        <a:srgbClr val="FFFFFF"/>
      </a:lt2>
      <a:accent1>
        <a:srgbClr val="4FA388"/>
      </a:accent1>
      <a:accent2>
        <a:srgbClr val="F6A711"/>
      </a:accent2>
      <a:accent3>
        <a:srgbClr val="41A8C6"/>
      </a:accent3>
      <a:accent4>
        <a:srgbClr val="94C124"/>
      </a:accent4>
      <a:accent5>
        <a:srgbClr val="E85259"/>
      </a:accent5>
      <a:accent6>
        <a:srgbClr val="B076AC"/>
      </a:accent6>
      <a:hlink>
        <a:srgbClr val="0070C0"/>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PHY">
    <a:dk1>
      <a:sysClr val="windowText" lastClr="000000"/>
    </a:dk1>
    <a:lt1>
      <a:sysClr val="window" lastClr="FFFFFF"/>
    </a:lt1>
    <a:dk2>
      <a:srgbClr val="004394"/>
    </a:dk2>
    <a:lt2>
      <a:srgbClr val="EEECE1"/>
    </a:lt2>
    <a:accent1>
      <a:srgbClr val="0099FF"/>
    </a:accent1>
    <a:accent2>
      <a:srgbClr val="CC3399"/>
    </a:accent2>
    <a:accent3>
      <a:srgbClr val="009930"/>
    </a:accent3>
    <a:accent4>
      <a:srgbClr val="FF9933"/>
    </a:accent4>
    <a:accent5>
      <a:srgbClr val="FF3300"/>
    </a:accent5>
    <a:accent6>
      <a:srgbClr val="99663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TIFL">
    <a:dk1>
      <a:sysClr val="windowText" lastClr="000000"/>
    </a:dk1>
    <a:lt1>
      <a:sysClr val="window" lastClr="FFFFFF"/>
    </a:lt1>
    <a:dk2>
      <a:srgbClr val="00736D"/>
    </a:dk2>
    <a:lt2>
      <a:srgbClr val="FFFFFF"/>
    </a:lt2>
    <a:accent1>
      <a:srgbClr val="4FA388"/>
    </a:accent1>
    <a:accent2>
      <a:srgbClr val="F6A711"/>
    </a:accent2>
    <a:accent3>
      <a:srgbClr val="41A8C6"/>
    </a:accent3>
    <a:accent4>
      <a:srgbClr val="94C124"/>
    </a:accent4>
    <a:accent5>
      <a:srgbClr val="E85259"/>
    </a:accent5>
    <a:accent6>
      <a:srgbClr val="B076AC"/>
    </a:accent6>
    <a:hlink>
      <a:srgbClr val="0070C0"/>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TIFL">
    <a:dk1>
      <a:sysClr val="windowText" lastClr="000000"/>
    </a:dk1>
    <a:lt1>
      <a:sysClr val="window" lastClr="FFFFFF"/>
    </a:lt1>
    <a:dk2>
      <a:srgbClr val="00736D"/>
    </a:dk2>
    <a:lt2>
      <a:srgbClr val="FFFFFF"/>
    </a:lt2>
    <a:accent1>
      <a:srgbClr val="4FA388"/>
    </a:accent1>
    <a:accent2>
      <a:srgbClr val="F6A711"/>
    </a:accent2>
    <a:accent3>
      <a:srgbClr val="41A8C6"/>
    </a:accent3>
    <a:accent4>
      <a:srgbClr val="94C124"/>
    </a:accent4>
    <a:accent5>
      <a:srgbClr val="E85259"/>
    </a:accent5>
    <a:accent6>
      <a:srgbClr val="B076AC"/>
    </a:accent6>
    <a:hlink>
      <a:srgbClr val="0070C0"/>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TIFL">
    <a:dk1>
      <a:sysClr val="windowText" lastClr="000000"/>
    </a:dk1>
    <a:lt1>
      <a:sysClr val="window" lastClr="FFFFFF"/>
    </a:lt1>
    <a:dk2>
      <a:srgbClr val="00736D"/>
    </a:dk2>
    <a:lt2>
      <a:srgbClr val="FFFFFF"/>
    </a:lt2>
    <a:accent1>
      <a:srgbClr val="4FA388"/>
    </a:accent1>
    <a:accent2>
      <a:srgbClr val="F6A711"/>
    </a:accent2>
    <a:accent3>
      <a:srgbClr val="41A8C6"/>
    </a:accent3>
    <a:accent4>
      <a:srgbClr val="94C124"/>
    </a:accent4>
    <a:accent5>
      <a:srgbClr val="E85259"/>
    </a:accent5>
    <a:accent6>
      <a:srgbClr val="B076AC"/>
    </a:accent6>
    <a:hlink>
      <a:srgbClr val="0070C0"/>
    </a:hlink>
    <a:folHlink>
      <a:srgbClr val="800080"/>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Presentation_ctifl_Transfert - 16_9</Template>
  <TotalTime>719</TotalTime>
  <Words>1391</Words>
  <Application>Microsoft Office PowerPoint</Application>
  <PresentationFormat>Affichage à l'écran (16:9)</PresentationFormat>
  <Paragraphs>173</Paragraphs>
  <Slides>23</Slides>
  <Notes>10</Notes>
  <HiddenSlides>2</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vt:i4>
      </vt:variant>
    </vt:vector>
  </HeadingPairs>
  <TitlesOfParts>
    <vt:vector size="34" baseType="lpstr">
      <vt:lpstr>Aptos</vt:lpstr>
      <vt:lpstr>Arial</vt:lpstr>
      <vt:lpstr>Arial Narrow</vt:lpstr>
      <vt:lpstr>Arial,Sans-Serif</vt:lpstr>
      <vt:lpstr>Calibri</vt:lpstr>
      <vt:lpstr>Ebrima</vt:lpstr>
      <vt:lpstr>Helvetica</vt:lpstr>
      <vt:lpstr>Helvetica Neue Condensed Black</vt:lpstr>
      <vt:lpstr>Open Sans</vt:lpstr>
      <vt:lpstr>Verdana</vt:lpstr>
      <vt:lpstr>Presentation_ctifl_Transfert - 16_9</vt:lpstr>
      <vt:lpstr>Présentation PowerPoint</vt:lpstr>
      <vt:lpstr>Présentation PowerPoint</vt:lpstr>
      <vt:lpstr>Le réseau DEPHY Ecophyto</vt:lpstr>
      <vt:lpstr>Le réseau DEPhy :  présentation, objectifs et méthodes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résultats : réduction et impacts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Agence Samarcande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PRESENTATION</dc:title>
  <dc:creator>Labeyrie Baptiste</dc:creator>
  <cp:lastModifiedBy>Jean-Marc</cp:lastModifiedBy>
  <cp:revision>4</cp:revision>
  <dcterms:created xsi:type="dcterms:W3CDTF">2020-08-20T14:04:02Z</dcterms:created>
  <dcterms:modified xsi:type="dcterms:W3CDTF">2025-11-21T11:04:24Z</dcterms:modified>
</cp:coreProperties>
</file>