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06" r:id="rId3"/>
    <p:sldId id="258" r:id="rId4"/>
    <p:sldId id="259" r:id="rId5"/>
    <p:sldId id="257" r:id="rId6"/>
    <p:sldId id="261" r:id="rId7"/>
    <p:sldId id="264" r:id="rId8"/>
    <p:sldId id="283" r:id="rId9"/>
    <p:sldId id="284" r:id="rId10"/>
    <p:sldId id="285" r:id="rId11"/>
    <p:sldId id="287" r:id="rId12"/>
    <p:sldId id="286" r:id="rId13"/>
    <p:sldId id="288" r:id="rId14"/>
    <p:sldId id="295" r:id="rId15"/>
    <p:sldId id="282" r:id="rId16"/>
    <p:sldId id="294" r:id="rId17"/>
    <p:sldId id="296" r:id="rId18"/>
    <p:sldId id="297" r:id="rId19"/>
    <p:sldId id="270" r:id="rId20"/>
    <p:sldId id="263" r:id="rId21"/>
    <p:sldId id="289" r:id="rId22"/>
    <p:sldId id="290" r:id="rId23"/>
    <p:sldId id="291" r:id="rId24"/>
    <p:sldId id="293" r:id="rId25"/>
    <p:sldId id="268" r:id="rId26"/>
    <p:sldId id="266" r:id="rId27"/>
    <p:sldId id="302" r:id="rId28"/>
    <p:sldId id="301" r:id="rId29"/>
    <p:sldId id="303" r:id="rId30"/>
    <p:sldId id="304" r:id="rId31"/>
    <p:sldId id="308" r:id="rId32"/>
    <p:sldId id="277" r:id="rId33"/>
    <p:sldId id="305" r:id="rId34"/>
    <p:sldId id="307" r:id="rId35"/>
    <p:sldId id="299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D4D4D"/>
    <a:srgbClr val="D84C59"/>
    <a:srgbClr val="5788B1"/>
    <a:srgbClr val="911B1B"/>
    <a:srgbClr val="FCBBA1"/>
    <a:srgbClr val="DEEBF7"/>
    <a:srgbClr val="00B0F0"/>
    <a:srgbClr val="F6BCF6"/>
    <a:srgbClr val="E8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853" autoAdjust="0"/>
  </p:normalViewPr>
  <p:slideViewPr>
    <p:cSldViewPr snapToGrid="0">
      <p:cViewPr varScale="1">
        <p:scale>
          <a:sx n="76" d="100"/>
          <a:sy n="76" d="100"/>
        </p:scale>
        <p:origin x="19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9ADC3-4872-4051-B28E-A4D8EB9F7C94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49CA1-CEA9-4862-90F8-EBBC35D802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55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on mesure et à quoi ça va servir ?</a:t>
            </a:r>
          </a:p>
          <a:p>
            <a:r>
              <a:rPr lang="fr-FR" dirty="0"/>
              <a:t>Floraison -&gt; suivi de l’impact climatique, développement de modèles prédictifs</a:t>
            </a:r>
          </a:p>
          <a:p>
            <a:r>
              <a:rPr lang="fr-FR" dirty="0"/>
              <a:t>Induction florale -&gt; important pour pouvoir l’étudier, quels indicateurs ?</a:t>
            </a:r>
          </a:p>
          <a:p>
            <a:r>
              <a:rPr lang="fr-FR" dirty="0"/>
              <a:t>Dormance -&gt; difficultés pour les observations, marqueurs moléculaires ? Observation du pollen</a:t>
            </a:r>
          </a:p>
          <a:p>
            <a:r>
              <a:rPr lang="fr-FR" dirty="0"/>
              <a:t>Sénescence -&gt; besoins de données pour comprendre la régulation et la variabilité</a:t>
            </a:r>
          </a:p>
          <a:p>
            <a:r>
              <a:rPr lang="fr-FR" dirty="0"/>
              <a:t>Anomalies de refloraison -&gt; Problème qui peut s’aggraver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9CA1-CEA9-4862-90F8-EBBC35D8023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19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on mesure et à quoi ça va servir ?</a:t>
            </a:r>
          </a:p>
          <a:p>
            <a:r>
              <a:rPr lang="fr-FR" dirty="0"/>
              <a:t>Floraison -&gt; suivi de l’impact climatique, développement de modèles prédictifs</a:t>
            </a:r>
          </a:p>
          <a:p>
            <a:r>
              <a:rPr lang="fr-FR" dirty="0"/>
              <a:t>Induction florale -&gt; important pour pouvoir l’étudier, quels indicateurs ?</a:t>
            </a:r>
          </a:p>
          <a:p>
            <a:r>
              <a:rPr lang="fr-FR" dirty="0"/>
              <a:t>Dormance -&gt; difficultés pour les observations, marqueurs moléculaires ? Observation du pollen</a:t>
            </a:r>
          </a:p>
          <a:p>
            <a:r>
              <a:rPr lang="fr-FR" dirty="0"/>
              <a:t>Sénescence -&gt; besoins de données pour comprendre la régulation et la variabilité</a:t>
            </a:r>
          </a:p>
          <a:p>
            <a:r>
              <a:rPr lang="fr-FR" dirty="0"/>
              <a:t>Anomalies de refloraison -&gt; Problème qui peut s’aggraver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9CA1-CEA9-4862-90F8-EBBC35D8023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61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on mesure et à quoi ça va servir ?</a:t>
            </a:r>
          </a:p>
          <a:p>
            <a:r>
              <a:rPr lang="fr-FR" dirty="0"/>
              <a:t>Floraison -&gt; suivi de l’impact climatique, développement de modèles prédictifs</a:t>
            </a:r>
          </a:p>
          <a:p>
            <a:r>
              <a:rPr lang="fr-FR" dirty="0"/>
              <a:t>Induction florale -&gt; important pour pouvoir l’étudier, quels indicateurs ?</a:t>
            </a:r>
          </a:p>
          <a:p>
            <a:r>
              <a:rPr lang="fr-FR" dirty="0"/>
              <a:t>Dormance -&gt; difficultés pour les observations, marqueurs moléculaires ? Observation du pollen</a:t>
            </a:r>
          </a:p>
          <a:p>
            <a:r>
              <a:rPr lang="fr-FR" dirty="0"/>
              <a:t>Sénescence -&gt; besoins de données pour comprendre la régulation et la variabilité</a:t>
            </a:r>
          </a:p>
          <a:p>
            <a:r>
              <a:rPr lang="fr-FR" dirty="0"/>
              <a:t>Anomalies de refloraison -&gt; Problème qui peut s’aggraver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9CA1-CEA9-4862-90F8-EBBC35D8023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548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on mesure et à quoi ça va servir ?</a:t>
            </a:r>
          </a:p>
          <a:p>
            <a:r>
              <a:rPr lang="fr-FR" dirty="0"/>
              <a:t>Floraison -&gt; suivi de l’impact climatique, développement de modèles prédictifs</a:t>
            </a:r>
          </a:p>
          <a:p>
            <a:r>
              <a:rPr lang="fr-FR" dirty="0"/>
              <a:t>Induction florale -&gt; important pour pouvoir l’étudier, quels indicateurs ?</a:t>
            </a:r>
          </a:p>
          <a:p>
            <a:r>
              <a:rPr lang="fr-FR" dirty="0"/>
              <a:t>Dormance -&gt; difficultés pour les observations, marqueurs moléculaires ? Observation du pollen</a:t>
            </a:r>
          </a:p>
          <a:p>
            <a:r>
              <a:rPr lang="fr-FR" dirty="0"/>
              <a:t>Sénescence -&gt; besoins de données pour comprendre la régulation et la variabilité</a:t>
            </a:r>
          </a:p>
          <a:p>
            <a:r>
              <a:rPr lang="fr-FR" dirty="0"/>
              <a:t>Anomalies de refloraison -&gt; Problème qui peut s’aggraver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9CA1-CEA9-4862-90F8-EBBC35D8023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775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on mesure et à quoi ça va servir ?</a:t>
            </a:r>
          </a:p>
          <a:p>
            <a:r>
              <a:rPr lang="fr-FR" dirty="0"/>
              <a:t>Floraison -&gt; suivi de l’impact climatique, développement de modèles prédictifs</a:t>
            </a:r>
          </a:p>
          <a:p>
            <a:r>
              <a:rPr lang="fr-FR" dirty="0"/>
              <a:t>Induction florale -&gt; important pour pouvoir l’étudier, quels indicateurs ?</a:t>
            </a:r>
          </a:p>
          <a:p>
            <a:r>
              <a:rPr lang="fr-FR" dirty="0"/>
              <a:t>Dormance -&gt; difficultés pour les observations, marqueurs moléculaires ? Observation du pollen</a:t>
            </a:r>
          </a:p>
          <a:p>
            <a:r>
              <a:rPr lang="fr-FR" dirty="0"/>
              <a:t>Sénescence -&gt; besoins de données pour comprendre la régulation et la variabilité</a:t>
            </a:r>
          </a:p>
          <a:p>
            <a:r>
              <a:rPr lang="fr-FR" dirty="0"/>
              <a:t>Anomalies de refloraison -&gt; Problème qui peut s’aggraver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9CA1-CEA9-4862-90F8-EBBC35D8023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3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on mesure et à quoi ça va servir ?</a:t>
            </a:r>
          </a:p>
          <a:p>
            <a:r>
              <a:rPr lang="fr-FR" dirty="0"/>
              <a:t>Floraison -&gt; suivi de l’impact climatique, développement de modèles prédictifs</a:t>
            </a:r>
          </a:p>
          <a:p>
            <a:r>
              <a:rPr lang="fr-FR" dirty="0"/>
              <a:t>Induction florale -&gt; important pour pouvoir l’étudier, quels indicateurs ?</a:t>
            </a:r>
          </a:p>
          <a:p>
            <a:r>
              <a:rPr lang="fr-FR" dirty="0"/>
              <a:t>Dormance -&gt; difficultés pour les observations, marqueurs moléculaires ? Observation du pollen</a:t>
            </a:r>
          </a:p>
          <a:p>
            <a:r>
              <a:rPr lang="fr-FR" dirty="0"/>
              <a:t>Sénescence -&gt; besoins de données pour comprendre la régulation et la variabilité</a:t>
            </a:r>
          </a:p>
          <a:p>
            <a:r>
              <a:rPr lang="fr-FR" dirty="0"/>
              <a:t>Anomalies de refloraison -&gt; Problème qui peut s’aggraver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9CA1-CEA9-4862-90F8-EBBC35D8023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Qu’est-ce qu’on doit mesurer ? Qu’est-ce qu’on peut construire pour répondre aux besoins des producteurs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9CA1-CEA9-4862-90F8-EBBC35D80232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86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BF24272-B52B-4809-ADB1-D28A709EA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/>
          <a:stretch/>
        </p:blipFill>
        <p:spPr>
          <a:xfrm>
            <a:off x="3990108" y="3505200"/>
            <a:ext cx="4981811" cy="33782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9E4379-61E3-4F01-8866-2070AF05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70B618-DE4A-4DC6-A834-A59CC49F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7003AD-BB44-4D03-89A6-7717ED81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0B5A0-5DF4-425B-A0C0-DC8D02EB0A42}"/>
              </a:ext>
            </a:extLst>
          </p:cNvPr>
          <p:cNvSpPr/>
          <p:nvPr userDrawn="1"/>
        </p:nvSpPr>
        <p:spPr>
          <a:xfrm>
            <a:off x="3990109" y="3492500"/>
            <a:ext cx="4981810" cy="3378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638790-BAC7-44A7-A6A2-0BE2424BA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r="29015"/>
          <a:stretch/>
        </p:blipFill>
        <p:spPr>
          <a:xfrm>
            <a:off x="0" y="0"/>
            <a:ext cx="406284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6079A37-91FA-4EBE-AB4D-0A4B383D5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2846" y="990600"/>
            <a:ext cx="812915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75535-AAA5-4D47-9F5F-74639E7C7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846" y="3470275"/>
            <a:ext cx="812915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4605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503A2E-D3E0-471A-B1BB-8AA6395A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FDAFF4-FBA8-41D2-AA88-8643807CF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31BF25-5C47-4F18-979B-B7699DD1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91610A-6C1C-499A-A81A-83DE8EF6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0CEB1D-8E40-497A-98CB-5E24538F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42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11AC60-3856-4FA0-AA48-E3C32D422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413CF3-5338-4A80-81C3-BAC317F8F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5490D6-0353-4F20-98CA-4E777C37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DD3E43-FDF8-470C-99AB-9EFC09F5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7B66EC-0469-4F84-8FD9-7129117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84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E65F70-B55E-4527-82BC-0E03DBA7C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" y="1"/>
            <a:ext cx="1786951" cy="13407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D4B707-FD25-4B20-81A9-C4AC92F92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4D3A20-A685-4594-9FEF-822F9602D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F0E905-9061-4542-BD9B-AEBF8279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28DCDA-A940-49B8-85B2-A3D2BD4F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F6190D-6F87-44DE-8A23-D5929F77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5C1261C-8D0E-4FBE-B711-CB50754E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56"/>
          <a:stretch/>
        </p:blipFill>
        <p:spPr>
          <a:xfrm>
            <a:off x="0" y="6076435"/>
            <a:ext cx="12192000" cy="7847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E2B091E-56E7-4AE0-9870-A951895FD2EB}"/>
              </a:ext>
            </a:extLst>
          </p:cNvPr>
          <p:cNvSpPr txBox="1"/>
          <p:nvPr userDrawn="1"/>
        </p:nvSpPr>
        <p:spPr>
          <a:xfrm>
            <a:off x="164693" y="6231811"/>
            <a:ext cx="5070037" cy="523220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Phénologie et changement climatique</a:t>
            </a:r>
          </a:p>
          <a:p>
            <a:r>
              <a:rPr lang="fr-FR" sz="1400" dirty="0">
                <a:solidFill>
                  <a:schemeClr val="tx1"/>
                </a:solidFill>
              </a:rPr>
              <a:t>28 novembre 2025 / Webinaires </a:t>
            </a:r>
            <a:r>
              <a:rPr lang="fr-FR" sz="1400" dirty="0" err="1">
                <a:solidFill>
                  <a:schemeClr val="tx1"/>
                </a:solidFill>
              </a:rPr>
              <a:t>Idéotypage</a:t>
            </a:r>
            <a:r>
              <a:rPr lang="fr-FR" sz="1400" dirty="0">
                <a:solidFill>
                  <a:schemeClr val="tx1"/>
                </a:solidFill>
              </a:rPr>
              <a:t> / Bénédicte Wenden</a:t>
            </a:r>
          </a:p>
        </p:txBody>
      </p:sp>
    </p:spTree>
    <p:extLst>
      <p:ext uri="{BB962C8B-B14F-4D97-AF65-F5344CB8AC3E}">
        <p14:creationId xmlns:p14="http://schemas.microsoft.com/office/powerpoint/2010/main" val="388274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CF30E9-37E9-4241-A83E-9211C382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303511-221D-4803-9EE5-1E4A05DDA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AAA22-BEA5-4A6A-B934-33F9434F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8CEE6B-DC96-429A-AB16-0ED5F668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7CC407-6044-40EB-8568-55725645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76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C2292-CDD5-4ADE-8722-A1609FAF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7EBBA4-32B2-4550-940B-7E2E4E85B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68C703-F27C-4811-9A29-10F10EF8F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4ADDDD-3EEE-488B-954A-F1BE2DF3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9AAD02-081D-4985-819E-F0188F6D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73463C-A58A-486D-B5E8-018FBF88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76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B614C-5AA2-4451-9CC1-10CF07C9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C2D0F5-24F1-4BD0-912C-B69AC0F33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B421B5-57CA-4ECE-9AF1-4BEA2DD58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0E8DF2-3B41-47A5-9673-D4E699B0F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BD8964C-1EC3-4625-8297-ADF22C55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95126E-C56F-4E23-9C99-BF5AA3E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2CE586-AB1E-4E9E-B209-7852EFC0F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2FD4E30-EC01-4ED9-987A-B5528CBD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30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183B0-18CC-48A1-A446-4B516CC7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92E8B4-E06C-4AF6-94AF-DBFFBC26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8739B7-2AC1-447B-969C-04E54763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29A827-F353-40AB-AA24-21B5DBD7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10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E06B9D-8E3D-4730-9206-271411A7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07F666-CB22-4F79-BDCE-B1D4EEA7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0724B0-4C87-4D21-9D54-89F89800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14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173577-5169-402E-9A1C-D4EE3945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986DC-39FA-44BA-91D9-D32920378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A15E20-CA02-4974-BA2B-4DB35BBFF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4FC175-111F-49E4-BD54-F4B6A961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BB6372-13E0-4E85-9C74-9F636BCA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2381CA-B830-414C-9F53-B9BD2B0E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43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9E537-ACBF-4CE3-AA44-D51B3FF9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BD8DE8-26C8-4328-8C88-3A7620C9A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228FA3-DB67-4BBB-98EF-D07DFF517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5230D7-1EB4-40E8-A9F3-5EC31666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44926D-7592-40EF-B060-615767BD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9AC4E2-F5D8-4E09-8F09-4A49425C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8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604D41A-9310-435B-8B08-E2CF4200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F59F76-B267-4AB6-8D92-0CDD9C648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96E3CD-0900-4D15-BE1A-BDD941095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4268E-6442-4BD6-8AFB-759F5F7AA612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B50C8F-CF16-435A-AB5F-1D10C05C4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DCA22E-55BD-4E9F-875B-316869147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DA099-D9F9-4C99-9565-253791F199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21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57668-9467-4696-B865-87F0F8E87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Webinaire</a:t>
            </a:r>
            <a:br>
              <a:rPr lang="fr-FR" dirty="0"/>
            </a:br>
            <a:r>
              <a:rPr lang="fr-FR" dirty="0"/>
              <a:t>Phénologie et </a:t>
            </a:r>
            <a:br>
              <a:rPr lang="fr-FR" dirty="0"/>
            </a:br>
            <a:r>
              <a:rPr lang="fr-FR" dirty="0"/>
              <a:t>changement climatique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83FD16-D8D8-45C7-AD2A-B21319BE1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Bénédicte Wenden</a:t>
            </a:r>
          </a:p>
          <a:p>
            <a:r>
              <a:rPr lang="fr-FR" dirty="0" err="1"/>
              <a:t>Iñaki</a:t>
            </a:r>
            <a:r>
              <a:rPr lang="fr-FR" dirty="0"/>
              <a:t> Garcia de </a:t>
            </a:r>
            <a:r>
              <a:rPr lang="fr-FR" dirty="0" err="1"/>
              <a:t>Cortazar</a:t>
            </a:r>
            <a:r>
              <a:rPr lang="fr-FR" dirty="0"/>
              <a:t> </a:t>
            </a:r>
            <a:r>
              <a:rPr lang="fr-FR" dirty="0" err="1"/>
              <a:t>Atauri</a:t>
            </a:r>
            <a:endParaRPr lang="fr-FR" dirty="0"/>
          </a:p>
          <a:p>
            <a:endParaRPr lang="fr-FR" dirty="0"/>
          </a:p>
          <a:p>
            <a:r>
              <a:rPr lang="fr-FR" dirty="0"/>
              <a:t>28 novembre 2025</a:t>
            </a:r>
          </a:p>
        </p:txBody>
      </p:sp>
    </p:spTree>
    <p:extLst>
      <p:ext uri="{BB962C8B-B14F-4D97-AF65-F5344CB8AC3E}">
        <p14:creationId xmlns:p14="http://schemas.microsoft.com/office/powerpoint/2010/main" val="173318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E65B4F-C1A8-4A5E-B8B3-66A72508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estivales – vagues de chaleurs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95C5B0-E6A8-447F-A547-0DBA0B3DC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0" y="1687213"/>
            <a:ext cx="4969848" cy="4924603"/>
          </a:xfrm>
          <a:prstGeom prst="rect">
            <a:avLst/>
          </a:prstGeom>
        </p:spPr>
      </p:pic>
      <p:pic>
        <p:nvPicPr>
          <p:cNvPr id="5" name="Picture 2" descr="https://blog.de.erste-am.com/wp-content/uploads/sites/9/2021/08/image-30.png">
            <a:extLst>
              <a:ext uri="{FF2B5EF4-FFF2-40B4-BE49-F238E27FC236}">
                <a16:creationId xmlns:a16="http://schemas.microsoft.com/office/drawing/2014/main" id="{EFAD6A91-7D74-425F-8A3A-1AD3D6183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14" y="1687213"/>
            <a:ext cx="4451594" cy="49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5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E65B4F-C1A8-4A5E-B8B3-66A72508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estivales – vagues de chaleurs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95C5B0-E6A8-447F-A547-0DBA0B3DC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0" y="1687213"/>
            <a:ext cx="4969848" cy="4924603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60A87A4-B3C4-494C-AAE1-D2C8862F45EE}"/>
              </a:ext>
            </a:extLst>
          </p:cNvPr>
          <p:cNvSpPr txBox="1">
            <a:spLocks/>
          </p:cNvSpPr>
          <p:nvPr/>
        </p:nvSpPr>
        <p:spPr>
          <a:xfrm>
            <a:off x="6337300" y="1272892"/>
            <a:ext cx="5552212" cy="3319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</a:pPr>
            <a:r>
              <a:rPr lang="fr-FR" sz="2400" dirty="0"/>
              <a:t>Photosynthèse moins efficiente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Fermeture des stomates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Avancée de la date de maturité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Retard et réduction de l’initiation florale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Qualité des fruits:</a:t>
            </a:r>
          </a:p>
          <a:p>
            <a:pPr marL="800100" lvl="1" indent="-342900">
              <a:lnSpc>
                <a:spcPct val="110000"/>
              </a:lnSpc>
            </a:pPr>
            <a:r>
              <a:rPr lang="fr-FR" dirty="0"/>
              <a:t>Composition (</a:t>
            </a:r>
            <a:r>
              <a:rPr lang="fr-FR" dirty="0">
                <a:sym typeface="Wingdings" panose="05000000000000000000" pitchFamily="2" charset="2"/>
              </a:rPr>
              <a:t> acidité)</a:t>
            </a:r>
            <a:endParaRPr lang="fr-FR" dirty="0"/>
          </a:p>
          <a:p>
            <a:pPr marL="800100" lvl="1" indent="-342900">
              <a:lnSpc>
                <a:spcPct val="110000"/>
              </a:lnSpc>
            </a:pPr>
            <a:r>
              <a:rPr lang="fr-FR" dirty="0"/>
              <a:t>Fleurs et fruits déformés</a:t>
            </a:r>
          </a:p>
          <a:p>
            <a:pPr marL="800100" lvl="1" indent="-342900">
              <a:lnSpc>
                <a:spcPct val="110000"/>
              </a:lnSpc>
            </a:pPr>
            <a:r>
              <a:rPr lang="fr-FR" dirty="0"/>
              <a:t>Fruits « brûlés » - coups de soleil</a:t>
            </a:r>
          </a:p>
          <a:p>
            <a:pPr marL="800100" lvl="1" indent="-342900">
              <a:lnSpc>
                <a:spcPct val="110000"/>
              </a:lnSpc>
            </a:pPr>
            <a:r>
              <a:rPr lang="fr-FR" dirty="0"/>
              <a:t>Coloration</a:t>
            </a:r>
          </a:p>
        </p:txBody>
      </p:sp>
    </p:spTree>
    <p:extLst>
      <p:ext uri="{BB962C8B-B14F-4D97-AF65-F5344CB8AC3E}">
        <p14:creationId xmlns:p14="http://schemas.microsoft.com/office/powerpoint/2010/main" val="123437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E65B4F-C1A8-4A5E-B8B3-66A72508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estivales – vagues de chaleurs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95C5B0-E6A8-447F-A547-0DBA0B3DC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0" y="1687213"/>
            <a:ext cx="4969848" cy="4924603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60A87A4-B3C4-494C-AAE1-D2C8862F45EE}"/>
              </a:ext>
            </a:extLst>
          </p:cNvPr>
          <p:cNvSpPr txBox="1">
            <a:spLocks/>
          </p:cNvSpPr>
          <p:nvPr/>
        </p:nvSpPr>
        <p:spPr>
          <a:xfrm>
            <a:off x="6337300" y="1272892"/>
            <a:ext cx="5552212" cy="3319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Photosynthèse moins efficiente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Fermeture des stomates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Avancée de la date de maturité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Retard et réduction de l’initiation florale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</a:rPr>
              <a:t>Qualité des fruits:</a:t>
            </a:r>
          </a:p>
          <a:p>
            <a:pPr marL="800100" lvl="1" indent="-342900">
              <a:lnSpc>
                <a:spcPct val="110000"/>
              </a:lnSpc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Composition (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 acidité)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lnSpc>
                <a:spcPct val="110000"/>
              </a:lnSpc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Fleurs et fruits déformés</a:t>
            </a:r>
          </a:p>
          <a:p>
            <a:pPr marL="800100" lvl="1" indent="-342900">
              <a:lnSpc>
                <a:spcPct val="110000"/>
              </a:lnSpc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Fruits « brûlés » - coups de soleil</a:t>
            </a:r>
          </a:p>
          <a:p>
            <a:pPr marL="800100" lvl="1" indent="-342900">
              <a:lnSpc>
                <a:spcPct val="110000"/>
              </a:lnSpc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Coloration</a:t>
            </a:r>
          </a:p>
        </p:txBody>
      </p:sp>
    </p:spTree>
    <p:extLst>
      <p:ext uri="{BB962C8B-B14F-4D97-AF65-F5344CB8AC3E}">
        <p14:creationId xmlns:p14="http://schemas.microsoft.com/office/powerpoint/2010/main" val="646174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E65B4F-C1A8-4A5E-B8B3-66A72508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estivales – vagues de chaleurs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15F090-715E-45FB-A611-97B4969B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7" y="2474608"/>
            <a:ext cx="2919473" cy="43166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6BF4F8-0988-4C06-9AA6-E066E11DA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039" y="2551026"/>
            <a:ext cx="6385503" cy="3949732"/>
          </a:xfrm>
          <a:prstGeom prst="rect">
            <a:avLst/>
          </a:prstGeom>
        </p:spPr>
      </p:pic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71064143-753D-4248-A09D-C839B1A700A0}"/>
              </a:ext>
            </a:extLst>
          </p:cNvPr>
          <p:cNvSpPr/>
          <p:nvPr/>
        </p:nvSpPr>
        <p:spPr>
          <a:xfrm>
            <a:off x="9552443" y="5024848"/>
            <a:ext cx="249382" cy="738909"/>
          </a:xfrm>
          <a:prstGeom prst="downArrow">
            <a:avLst/>
          </a:prstGeom>
          <a:solidFill>
            <a:srgbClr val="911B1B"/>
          </a:solidFill>
          <a:ln>
            <a:solidFill>
              <a:srgbClr val="911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793185-7840-497C-8B40-C9D8A2AD0B0A}"/>
              </a:ext>
            </a:extLst>
          </p:cNvPr>
          <p:cNvSpPr txBox="1"/>
          <p:nvPr/>
        </p:nvSpPr>
        <p:spPr>
          <a:xfrm>
            <a:off x="8578007" y="3907248"/>
            <a:ext cx="244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Inhibition de l’induction florale à 27°C chez le pommier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6F2E26-6813-4542-8795-A344F523A915}"/>
              </a:ext>
            </a:extLst>
          </p:cNvPr>
          <p:cNvSpPr txBox="1"/>
          <p:nvPr/>
        </p:nvSpPr>
        <p:spPr>
          <a:xfrm>
            <a:off x="10058400" y="5641650"/>
            <a:ext cx="244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Heide</a:t>
            </a:r>
            <a:r>
              <a:rPr lang="fr-FR" dirty="0"/>
              <a:t> et al., 2020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6C5A62-8511-4C29-8F0F-76BE7ADA86F2}"/>
              </a:ext>
            </a:extLst>
          </p:cNvPr>
          <p:cNvSpPr txBox="1"/>
          <p:nvPr/>
        </p:nvSpPr>
        <p:spPr>
          <a:xfrm>
            <a:off x="9815308" y="4993436"/>
            <a:ext cx="2447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Effet variétal ?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EF2028F-5495-4717-80EE-1549ACBDE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30" y="1423988"/>
            <a:ext cx="8388661" cy="10360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Travaux de recherche</a:t>
            </a:r>
          </a:p>
          <a:p>
            <a:pPr>
              <a:lnSpc>
                <a:spcPct val="110000"/>
              </a:lnSpc>
            </a:pPr>
            <a:r>
              <a:rPr lang="fr-FR" sz="2000" dirty="0"/>
              <a:t>Etude de la régulation de l’induction florale par la température</a:t>
            </a:r>
            <a:endParaRPr lang="fr-FR" sz="1400" dirty="0"/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603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2BF20992-8552-4DA7-8CF0-87118666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515600" cy="1325563"/>
          </a:xfrm>
        </p:spPr>
        <p:txBody>
          <a:bodyPr/>
          <a:lstStyle/>
          <a:p>
            <a:r>
              <a:rPr lang="fr-FR" dirty="0"/>
              <a:t>Températures Automnales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897B1E2-3C73-4807-A81D-025C8367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32" y="2004264"/>
            <a:ext cx="10146890" cy="26736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23C679D-8EDC-47CC-9F25-68606958BF88}"/>
              </a:ext>
            </a:extLst>
          </p:cNvPr>
          <p:cNvSpPr txBox="1"/>
          <p:nvPr/>
        </p:nvSpPr>
        <p:spPr>
          <a:xfrm>
            <a:off x="8203223" y="5632857"/>
            <a:ext cx="420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Trends in </a:t>
            </a:r>
            <a:r>
              <a:rPr lang="fr-FR" dirty="0" err="1"/>
              <a:t>Ecology</a:t>
            </a:r>
            <a:r>
              <a:rPr lang="fr-FR" dirty="0"/>
              <a:t> and Evolution, 2015</a:t>
            </a:r>
          </a:p>
        </p:txBody>
      </p:sp>
    </p:spTree>
    <p:extLst>
      <p:ext uri="{BB962C8B-B14F-4D97-AF65-F5344CB8AC3E}">
        <p14:creationId xmlns:p14="http://schemas.microsoft.com/office/powerpoint/2010/main" val="670058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6CE03DF-314A-4EAC-A27E-18964D896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341" y="1505623"/>
            <a:ext cx="5552212" cy="3319969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</a:pPr>
            <a:r>
              <a:rPr lang="fr-FR" sz="2400" dirty="0"/>
              <a:t>Décalage de la sénescence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Période d’activité plus longue</a:t>
            </a:r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Entrée en dormance plus tardive ?</a:t>
            </a:r>
          </a:p>
          <a:p>
            <a:pPr marL="342900" indent="-342900">
              <a:lnSpc>
                <a:spcPct val="110000"/>
              </a:lnSpc>
            </a:pPr>
            <a:endParaRPr lang="fr-FR" sz="2400" dirty="0"/>
          </a:p>
          <a:p>
            <a:pPr marL="342900" indent="-342900">
              <a:lnSpc>
                <a:spcPct val="110000"/>
              </a:lnSpc>
            </a:pPr>
            <a:r>
              <a:rPr lang="fr-FR" sz="2400" dirty="0"/>
              <a:t>Effet de la sécheresse +++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04E5BE-FEB7-4EC9-ACEC-D08C2BFB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08" y="2018777"/>
            <a:ext cx="3146323" cy="34190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9FA6CC-F2D1-45BA-BE80-02FC5F386098}"/>
              </a:ext>
            </a:extLst>
          </p:cNvPr>
          <p:cNvSpPr txBox="1"/>
          <p:nvPr/>
        </p:nvSpPr>
        <p:spPr>
          <a:xfrm rot="16200000">
            <a:off x="-983251" y="3442563"/>
            <a:ext cx="2760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Helvetica" panose="020B0604020202020204" pitchFamily="34" charset="0"/>
                <a:cs typeface="Helvetica" panose="020B0604020202020204" pitchFamily="34" charset="0"/>
              </a:rPr>
              <a:t>Date de sénescence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FC8A89-D4E4-4250-8BB9-5D7C95450379}"/>
              </a:ext>
            </a:extLst>
          </p:cNvPr>
          <p:cNvSpPr txBox="1"/>
          <p:nvPr/>
        </p:nvSpPr>
        <p:spPr>
          <a:xfrm>
            <a:off x="791500" y="5468932"/>
            <a:ext cx="2936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Gill et al., </a:t>
            </a:r>
            <a:r>
              <a:rPr lang="fr-FR" sz="1600" dirty="0" err="1"/>
              <a:t>AoB</a:t>
            </a:r>
            <a:r>
              <a:rPr lang="fr-FR" sz="1600" dirty="0"/>
              <a:t>, 2015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2A711A-A054-4447-913F-F469AE463DBD}"/>
              </a:ext>
            </a:extLst>
          </p:cNvPr>
          <p:cNvSpPr txBox="1"/>
          <p:nvPr/>
        </p:nvSpPr>
        <p:spPr>
          <a:xfrm>
            <a:off x="8129197" y="5667882"/>
            <a:ext cx="2936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/>
              <a:t>Gallinat</a:t>
            </a:r>
            <a:r>
              <a:rPr lang="fr-FR" sz="1600" dirty="0"/>
              <a:t> et al., 2015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564126-2AEF-4253-809D-99D1EA99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429" y="4524882"/>
            <a:ext cx="6331974" cy="1143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94FE62C-9D88-438D-8C56-C6406B6FDD2D}"/>
              </a:ext>
            </a:extLst>
          </p:cNvPr>
          <p:cNvSpPr txBox="1"/>
          <p:nvPr/>
        </p:nvSpPr>
        <p:spPr>
          <a:xfrm>
            <a:off x="6903318" y="4350977"/>
            <a:ext cx="17687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Conditions de sécheresse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78E36CE-3D24-4FC2-8CA2-06F44500F579}"/>
              </a:ext>
            </a:extLst>
          </p:cNvPr>
          <p:cNvSpPr txBox="1"/>
          <p:nvPr/>
        </p:nvSpPr>
        <p:spPr>
          <a:xfrm>
            <a:off x="4327744" y="4834772"/>
            <a:ext cx="14741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Helvetica" panose="020B0604020202020204" pitchFamily="34" charset="0"/>
                <a:cs typeface="Helvetica" panose="020B0604020202020204" pitchFamily="34" charset="0"/>
              </a:rPr>
              <a:t>Date de sénescence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BF20992-8552-4DA7-8CF0-87118666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515600" cy="1325563"/>
          </a:xfrm>
        </p:spPr>
        <p:txBody>
          <a:bodyPr/>
          <a:lstStyle/>
          <a:p>
            <a:r>
              <a:rPr lang="fr-FR" dirty="0"/>
              <a:t>Températures Automnales</a:t>
            </a:r>
          </a:p>
        </p:txBody>
      </p:sp>
    </p:spTree>
    <p:extLst>
      <p:ext uri="{BB962C8B-B14F-4D97-AF65-F5344CB8AC3E}">
        <p14:creationId xmlns:p14="http://schemas.microsoft.com/office/powerpoint/2010/main" val="61677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hivernales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93D8AC0-3D34-4C32-97A3-94AEBCFA37DE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Risque de manque de froid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B5EA5E3-5475-4CAE-8269-1BDFFA3C5C93}"/>
              </a:ext>
            </a:extLst>
          </p:cNvPr>
          <p:cNvSpPr>
            <a:spLocks noGrp="1"/>
          </p:cNvSpPr>
          <p:nvPr/>
        </p:nvSpPr>
        <p:spPr>
          <a:xfrm>
            <a:off x="517769" y="2631923"/>
            <a:ext cx="5363817" cy="3020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dirty="0">
                <a:latin typeface="+mn-lt"/>
                <a:cs typeface="Arial" panose="020B0604020202020204" pitchFamily="34" charset="0"/>
              </a:rPr>
              <a:t>Manque de froid</a:t>
            </a:r>
          </a:p>
          <a:p>
            <a:pPr marL="342900" indent="-342900">
              <a:lnSpc>
                <a:spcPct val="100000"/>
              </a:lnSpc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Dormance incomplète</a:t>
            </a:r>
          </a:p>
          <a:p>
            <a:pPr marL="342900" indent="-342900">
              <a:lnSpc>
                <a:spcPct val="100000"/>
              </a:lnSpc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Retards de débourrement</a:t>
            </a:r>
          </a:p>
          <a:p>
            <a:pPr marL="342900" indent="-342900">
              <a:lnSpc>
                <a:spcPct val="100000"/>
              </a:lnSpc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Défauts de débourrement</a:t>
            </a:r>
          </a:p>
          <a:p>
            <a:pPr marL="342900" indent="-342900">
              <a:lnSpc>
                <a:spcPct val="100000"/>
              </a:lnSpc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Nécroses</a:t>
            </a:r>
          </a:p>
          <a:p>
            <a:pPr marL="342900" indent="-342900">
              <a:lnSpc>
                <a:spcPct val="100000"/>
              </a:lnSpc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Période de floraison étendue</a:t>
            </a:r>
          </a:p>
          <a:p>
            <a:pPr marL="342900" indent="-342900">
              <a:lnSpc>
                <a:spcPct val="110000"/>
              </a:lnSpc>
            </a:pPr>
            <a:endParaRPr lang="fr-FR" sz="24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fr-FR" sz="2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69F2AF-C6C2-4030-A2D2-5EF87E39C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17" y="1748130"/>
            <a:ext cx="2028489" cy="259144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56B70D2-122F-476A-BCC2-3F96EA21B9EE}"/>
              </a:ext>
            </a:extLst>
          </p:cNvPr>
          <p:cNvSpPr txBox="1"/>
          <p:nvPr/>
        </p:nvSpPr>
        <p:spPr>
          <a:xfrm>
            <a:off x="8219279" y="3372635"/>
            <a:ext cx="3880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Floraison de l’abricotier (Granada - Espagne)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39173E7-D356-4E85-8517-06275D1C0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"/>
          <a:stretch/>
        </p:blipFill>
        <p:spPr>
          <a:xfrm>
            <a:off x="8482754" y="3616563"/>
            <a:ext cx="3432171" cy="24337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C8AACC-0C4F-40E2-8622-17B6B8D80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9848" y="5101438"/>
            <a:ext cx="817226" cy="62143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0507BE-500D-4424-A341-83D72B1BE7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r="21546"/>
          <a:stretch/>
        </p:blipFill>
        <p:spPr>
          <a:xfrm rot="5400000">
            <a:off x="8649440" y="-100174"/>
            <a:ext cx="2956645" cy="38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hivernales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93D8AC0-3D34-4C32-97A3-94AEBCFA37DE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Risque de manque de froid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AB83974-1387-4911-AABA-E54472B74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69" y="1882977"/>
            <a:ext cx="8388661" cy="33199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Travaux de recherche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Suivi de la dormance des arbres fruitiers </a:t>
            </a:r>
            <a:r>
              <a:rPr lang="fr-FR" sz="2000" dirty="0">
                <a:sym typeface="Wingdings" panose="05000000000000000000" pitchFamily="2" charset="2"/>
              </a:rPr>
              <a:t> C’est compliqué !</a:t>
            </a: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  <p:sp>
        <p:nvSpPr>
          <p:cNvPr id="8" name="右箭头 13">
            <a:extLst>
              <a:ext uri="{FF2B5EF4-FFF2-40B4-BE49-F238E27FC236}">
                <a16:creationId xmlns:a16="http://schemas.microsoft.com/office/drawing/2014/main" id="{2C77E5BF-EAB1-4BFB-8206-FD89C81922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06967" y="4743001"/>
            <a:ext cx="479425" cy="214630"/>
          </a:xfrm>
          <a:prstGeom prst="rightArrow">
            <a:avLst/>
          </a:prstGeom>
          <a:solidFill>
            <a:srgbClr val="379E5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" descr="240312－0－240312">
            <a:extLst>
              <a:ext uri="{FF2B5EF4-FFF2-40B4-BE49-F238E27FC236}">
                <a16:creationId xmlns:a16="http://schemas.microsoft.com/office/drawing/2014/main" id="{503A1E77-E345-4789-B16A-31D33B005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26" b="29954"/>
          <a:stretch>
            <a:fillRect/>
          </a:stretch>
        </p:blipFill>
        <p:spPr>
          <a:xfrm>
            <a:off x="454020" y="3060061"/>
            <a:ext cx="2673133" cy="3319961"/>
          </a:xfrm>
          <a:prstGeom prst="rect">
            <a:avLst/>
          </a:prstGeom>
        </p:spPr>
      </p:pic>
      <p:pic>
        <p:nvPicPr>
          <p:cNvPr id="13" name="图片 2" descr="240312-28-240409">
            <a:extLst>
              <a:ext uri="{FF2B5EF4-FFF2-40B4-BE49-F238E27FC236}">
                <a16:creationId xmlns:a16="http://schemas.microsoft.com/office/drawing/2014/main" id="{65E51C32-8D0A-4F29-9B5F-12E21AF676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611" r="8050" b="30269"/>
          <a:stretch>
            <a:fillRect/>
          </a:stretch>
        </p:blipFill>
        <p:spPr>
          <a:xfrm>
            <a:off x="3966206" y="3060063"/>
            <a:ext cx="2571440" cy="33199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36D1A4-26EB-4984-A200-9AE6F3A6B8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69153" b="46230"/>
          <a:stretch/>
        </p:blipFill>
        <p:spPr>
          <a:xfrm>
            <a:off x="7499837" y="3029842"/>
            <a:ext cx="4016131" cy="3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10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hivernales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93D8AC0-3D34-4C32-97A3-94AEBCFA37DE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Risque de manque de froid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AB83974-1387-4911-AABA-E54472B74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69" y="1882977"/>
            <a:ext cx="8388661" cy="33199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Travaux de recherche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Suivi de la dormance des arbres fruitiers par forçage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Recherche de biomarqueurs pour la dormance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Suivi des nécroses et défauts de débourrement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Etude du déterminisme génétique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Etude des mécanismes moléculaires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Analyse du manque de froid en conditions contrôlées</a:t>
            </a:r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3D3C83-8360-44C7-A874-638BCA3EA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56" y="3204823"/>
            <a:ext cx="3276150" cy="24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90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de printemps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922CBC-3FE6-4D95-B24B-C55C898B9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51" y="1979692"/>
            <a:ext cx="5732585" cy="38217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D55459-DB4D-40D6-8153-DD5A45A33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1" y="1979692"/>
            <a:ext cx="5782414" cy="385494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6938C4D-3BDD-4735-B06D-9C7B7A79E269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Avancées des dates de floraison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91C29A4-16D3-4FAA-877C-8F799F408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034" y="259142"/>
            <a:ext cx="2031104" cy="15233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CA7A9E-658E-4F73-B17B-614167BA6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66062" y="539925"/>
            <a:ext cx="2246258" cy="1684693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E370EB0-3E60-4317-A184-196183B1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739" y="1807027"/>
            <a:ext cx="1820807" cy="47659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Dégâts de gel</a:t>
            </a:r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835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re 1">
            <a:extLst>
              <a:ext uri="{FF2B5EF4-FFF2-40B4-BE49-F238E27FC236}">
                <a16:creationId xmlns:a16="http://schemas.microsoft.com/office/drawing/2014/main" id="{EAAC7235-95F9-4F22-B46D-24B9A3E0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515600" cy="1325563"/>
          </a:xfrm>
        </p:spPr>
        <p:txBody>
          <a:bodyPr/>
          <a:lstStyle/>
          <a:p>
            <a:r>
              <a:rPr lang="fr-FR" dirty="0"/>
              <a:t>La phénologie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5B6D81-A7D7-44FF-94D5-F3C82B855871}"/>
              </a:ext>
            </a:extLst>
          </p:cNvPr>
          <p:cNvSpPr txBox="1"/>
          <p:nvPr/>
        </p:nvSpPr>
        <p:spPr>
          <a:xfrm>
            <a:off x="1174519" y="1714500"/>
            <a:ext cx="8477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L’étude des rythmes saisonniers des organismes vivants déterminés par les variations saisonnières du climat</a:t>
            </a:r>
          </a:p>
        </p:txBody>
      </p:sp>
    </p:spTree>
    <p:extLst>
      <p:ext uri="{BB962C8B-B14F-4D97-AF65-F5344CB8AC3E}">
        <p14:creationId xmlns:p14="http://schemas.microsoft.com/office/powerpoint/2010/main" val="4145837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FF6660E-68DC-41AC-98D6-696C6F8315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85" y="2221127"/>
            <a:ext cx="5935914" cy="37694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410474-2F1E-4F1C-A457-1004CB629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00" y="2234517"/>
            <a:ext cx="5910869" cy="3756032"/>
          </a:xfrm>
          <a:prstGeom prst="rect">
            <a:avLst/>
          </a:prstGeom>
        </p:spPr>
      </p:pic>
      <p:sp>
        <p:nvSpPr>
          <p:cNvPr id="8" name="ZoneTexte 11">
            <a:extLst>
              <a:ext uri="{FF2B5EF4-FFF2-40B4-BE49-F238E27FC236}">
                <a16:creationId xmlns:a16="http://schemas.microsoft.com/office/drawing/2014/main" id="{4410F924-D71F-405F-A4B9-CB01D434C912}"/>
              </a:ext>
            </a:extLst>
          </p:cNvPr>
          <p:cNvSpPr txBox="1"/>
          <p:nvPr/>
        </p:nvSpPr>
        <p:spPr>
          <a:xfrm>
            <a:off x="2225837" y="1802773"/>
            <a:ext cx="2477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 avril 2022</a:t>
            </a:r>
          </a:p>
        </p:txBody>
      </p:sp>
      <p:sp>
        <p:nvSpPr>
          <p:cNvPr id="9" name="ZoneTexte 12">
            <a:extLst>
              <a:ext uri="{FF2B5EF4-FFF2-40B4-BE49-F238E27FC236}">
                <a16:creationId xmlns:a16="http://schemas.microsoft.com/office/drawing/2014/main" id="{19D60854-3136-45E9-824E-FA61EDB9976A}"/>
              </a:ext>
            </a:extLst>
          </p:cNvPr>
          <p:cNvSpPr txBox="1"/>
          <p:nvPr/>
        </p:nvSpPr>
        <p:spPr>
          <a:xfrm>
            <a:off x="8388815" y="1823250"/>
            <a:ext cx="2477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5 avril 2022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055FD8D-0474-4477-A16D-953A5634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515600" cy="1325563"/>
          </a:xfrm>
        </p:spPr>
        <p:txBody>
          <a:bodyPr/>
          <a:lstStyle/>
          <a:p>
            <a:r>
              <a:rPr lang="fr-FR" dirty="0"/>
              <a:t>Températures de printemps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94A9FD5-1A98-4564-A47B-6228B2F0DD8F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Avancées des dates de floraison</a:t>
            </a:r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C9923B9C-93D2-4FC2-87E5-C705E30D1688}"/>
              </a:ext>
            </a:extLst>
          </p:cNvPr>
          <p:cNvSpPr txBox="1"/>
          <p:nvPr/>
        </p:nvSpPr>
        <p:spPr>
          <a:xfrm>
            <a:off x="127800" y="5590438"/>
            <a:ext cx="300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INRAE UE Arboricole</a:t>
            </a:r>
          </a:p>
        </p:txBody>
      </p:sp>
    </p:spTree>
    <p:extLst>
      <p:ext uri="{BB962C8B-B14F-4D97-AF65-F5344CB8AC3E}">
        <p14:creationId xmlns:p14="http://schemas.microsoft.com/office/powerpoint/2010/main" val="2486985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de printemps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93D8AC0-3D34-4C32-97A3-94AEBCFA37DE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Avancées des dates de floraison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BDED0F53-499A-4C84-A750-A918BF09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70" y="1979692"/>
            <a:ext cx="5552212" cy="3319969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</a:pPr>
            <a:endParaRPr lang="fr-FR" sz="2000" dirty="0"/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Dégâts de gel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Désynchronisation avec les pollinisateurs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Décalage du cycle</a:t>
            </a:r>
          </a:p>
          <a:p>
            <a:pPr marL="342900" indent="-342900">
              <a:lnSpc>
                <a:spcPct val="110000"/>
              </a:lnSpc>
            </a:pPr>
            <a:endParaRPr lang="fr-FR" sz="2000" dirty="0"/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Greffage de plus en plus tôt</a:t>
            </a:r>
          </a:p>
          <a:p>
            <a:pPr marL="342900" indent="-342900">
              <a:lnSpc>
                <a:spcPct val="110000"/>
              </a:lnSpc>
            </a:pPr>
            <a:endParaRPr lang="fr-FR" sz="2000" dirty="0"/>
          </a:p>
          <a:p>
            <a:pPr marL="0" indent="0">
              <a:lnSpc>
                <a:spcPct val="110000"/>
              </a:lnSpc>
              <a:buNone/>
            </a:pPr>
            <a:endParaRPr lang="fr-FR" sz="2000" dirty="0"/>
          </a:p>
          <a:p>
            <a:pPr marL="342900" indent="-342900"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0615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de printemps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93D8AC0-3D34-4C32-97A3-94AEBCFA37DE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Avancées des dates de floraison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BDED0F53-499A-4C84-A750-A918BF09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69" y="1882977"/>
            <a:ext cx="8388661" cy="33199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Travaux de recherche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Analyse des données de floraison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000" dirty="0"/>
          </a:p>
          <a:p>
            <a:pPr marL="342900" indent="-342900"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3C9DB5-385F-4D4C-A180-C76971261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9" y="1655054"/>
            <a:ext cx="5097585" cy="50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038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de printemps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93D8AC0-3D34-4C32-97A3-94AEBCFA37DE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Avancées des dates de floraison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BDED0F53-499A-4C84-A750-A918BF09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69" y="1882977"/>
            <a:ext cx="8388661" cy="33199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Travaux de recherche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Analyse des données de floraison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Modèles de tolérance au gel</a:t>
            </a:r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  <p:pic>
        <p:nvPicPr>
          <p:cNvPr id="6" name="Image 7">
            <a:extLst>
              <a:ext uri="{FF2B5EF4-FFF2-40B4-BE49-F238E27FC236}">
                <a16:creationId xmlns:a16="http://schemas.microsoft.com/office/drawing/2014/main" id="{7D3DE8ED-BEDF-4127-8622-5553AC3D9B1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476160" y="2999265"/>
            <a:ext cx="5817577" cy="254052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0E5245-6236-43CB-A019-05CD7717A91A}"/>
              </a:ext>
            </a:extLst>
          </p:cNvPr>
          <p:cNvSpPr txBox="1"/>
          <p:nvPr/>
        </p:nvSpPr>
        <p:spPr>
          <a:xfrm>
            <a:off x="5476160" y="2027564"/>
            <a:ext cx="6524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Marge de sécurité pour les dégâts de gel chez le noyer:</a:t>
            </a:r>
          </a:p>
          <a:p>
            <a:r>
              <a:rPr lang="fr-FR" sz="2000" dirty="0"/>
              <a:t>Température de résistance – température minimale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 Fort effet variétal</a:t>
            </a:r>
            <a:endParaRPr lang="fr-FR" sz="2000" dirty="0"/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46461828-5C00-45B9-A171-8F6280853238}"/>
              </a:ext>
            </a:extLst>
          </p:cNvPr>
          <p:cNvSpPr/>
          <p:nvPr/>
        </p:nvSpPr>
        <p:spPr>
          <a:xfrm>
            <a:off x="5512245" y="5226389"/>
            <a:ext cx="2205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Baffoin</a:t>
            </a: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et al. 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3957EB-8D6D-4F62-8F92-28162B895D81}"/>
              </a:ext>
            </a:extLst>
          </p:cNvPr>
          <p:cNvSpPr txBox="1"/>
          <p:nvPr/>
        </p:nvSpPr>
        <p:spPr>
          <a:xfrm>
            <a:off x="5931876" y="3043227"/>
            <a:ext cx="13657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Automne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84B37E-19B3-4C7F-97E1-4A298F779E87}"/>
              </a:ext>
            </a:extLst>
          </p:cNvPr>
          <p:cNvSpPr txBox="1"/>
          <p:nvPr/>
        </p:nvSpPr>
        <p:spPr>
          <a:xfrm>
            <a:off x="7753331" y="3043227"/>
            <a:ext cx="13657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Hiver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DE9D54-2187-41CE-A9C4-3DA62C0730EB}"/>
              </a:ext>
            </a:extLst>
          </p:cNvPr>
          <p:cNvSpPr txBox="1"/>
          <p:nvPr/>
        </p:nvSpPr>
        <p:spPr>
          <a:xfrm>
            <a:off x="9519674" y="3044807"/>
            <a:ext cx="13657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Printemps</a:t>
            </a:r>
          </a:p>
        </p:txBody>
      </p:sp>
    </p:spTree>
    <p:extLst>
      <p:ext uri="{BB962C8B-B14F-4D97-AF65-F5344CB8AC3E}">
        <p14:creationId xmlns:p14="http://schemas.microsoft.com/office/powerpoint/2010/main" val="279407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Températures de printemps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93D8AC0-3D34-4C32-97A3-94AEBCFA37DE}"/>
              </a:ext>
            </a:extLst>
          </p:cNvPr>
          <p:cNvSpPr txBox="1">
            <a:spLocks/>
          </p:cNvSpPr>
          <p:nvPr/>
        </p:nvSpPr>
        <p:spPr>
          <a:xfrm>
            <a:off x="1158631" y="654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Avancées des dates de floraison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BDED0F53-499A-4C84-A750-A918BF09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69" y="1882977"/>
            <a:ext cx="5417039" cy="331996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000" dirty="0"/>
              <a:t>Travaux de recherche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Analyse des données de floraison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Modèles de tolérance au gel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Déterminisme génétique de la floraison</a:t>
            </a:r>
          </a:p>
          <a:p>
            <a:pPr marL="342900" indent="-342900">
              <a:lnSpc>
                <a:spcPct val="110000"/>
              </a:lnSpc>
            </a:pPr>
            <a:r>
              <a:rPr lang="fr-FR" sz="2000" dirty="0"/>
              <a:t>Mécanismes moléculaires régulant la floraison</a:t>
            </a:r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E148C4-24B7-4638-AB74-211C6C7D6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526" y="1525679"/>
            <a:ext cx="4660144" cy="5233896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3F105A9C-1F9C-44E9-8117-2FF74393E0B4}"/>
              </a:ext>
            </a:extLst>
          </p:cNvPr>
          <p:cNvSpPr/>
          <p:nvPr/>
        </p:nvSpPr>
        <p:spPr>
          <a:xfrm>
            <a:off x="10913430" y="1241648"/>
            <a:ext cx="13633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Gioppato</a:t>
            </a: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et al.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944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DDAD48-C6AD-413D-AEC9-90FFAF3D3DF1}"/>
              </a:ext>
            </a:extLst>
          </p:cNvPr>
          <p:cNvSpPr/>
          <p:nvPr/>
        </p:nvSpPr>
        <p:spPr>
          <a:xfrm>
            <a:off x="-127000" y="5943600"/>
            <a:ext cx="12446000" cy="1447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qu’on mesure ? Et pour quoi ?</a:t>
            </a:r>
          </a:p>
        </p:txBody>
      </p:sp>
      <p:sp>
        <p:nvSpPr>
          <p:cNvPr id="61" name="Cercle : creux 60">
            <a:extLst>
              <a:ext uri="{FF2B5EF4-FFF2-40B4-BE49-F238E27FC236}">
                <a16:creationId xmlns:a16="http://schemas.microsoft.com/office/drawing/2014/main" id="{11A8F617-1EA7-4712-8949-59DC5472B8A4}"/>
              </a:ext>
            </a:extLst>
          </p:cNvPr>
          <p:cNvSpPr/>
          <p:nvPr/>
        </p:nvSpPr>
        <p:spPr>
          <a:xfrm>
            <a:off x="3524268" y="2246115"/>
            <a:ext cx="3600000" cy="3600000"/>
          </a:xfrm>
          <a:prstGeom prst="donut">
            <a:avLst>
              <a:gd name="adj" fmla="val 3181"/>
            </a:avLst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3D144C02-FDF4-48AB-959E-606183EA6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711" y="6117465"/>
            <a:ext cx="921176" cy="689175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56A8739C-FB68-4592-8B22-975089E92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734" y="6117465"/>
            <a:ext cx="824464" cy="689718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D90A9FF3-F1C3-44AC-8F22-0E9FD3215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796" y="1085229"/>
            <a:ext cx="1082928" cy="719233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D98F1C5A-251D-4E03-9281-09B69DE19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032" y="6117465"/>
            <a:ext cx="760111" cy="689175"/>
          </a:xfrm>
          <a:prstGeom prst="rect">
            <a:avLst/>
          </a:prstGeom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id="{9193520D-EEEF-422C-B66B-85E01F9D12B6}"/>
              </a:ext>
            </a:extLst>
          </p:cNvPr>
          <p:cNvGrpSpPr/>
          <p:nvPr/>
        </p:nvGrpSpPr>
        <p:grpSpPr>
          <a:xfrm>
            <a:off x="4997975" y="1943230"/>
            <a:ext cx="1294532" cy="646331"/>
            <a:chOff x="2954673" y="1196751"/>
            <a:chExt cx="1294532" cy="646331"/>
          </a:xfrm>
        </p:grpSpPr>
        <p:sp>
          <p:nvSpPr>
            <p:cNvPr id="67" name="Rectangle à coins arrondis 27">
              <a:extLst>
                <a:ext uri="{FF2B5EF4-FFF2-40B4-BE49-F238E27FC236}">
                  <a16:creationId xmlns:a16="http://schemas.microsoft.com/office/drawing/2014/main" id="{047DA1CB-02F5-4646-8F6E-EC9B4BF2B86D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E8199088-DE1F-4BEE-81CF-88388299BB97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Sénescence des feuilles</a:t>
              </a:r>
            </a:p>
          </p:txBody>
        </p:sp>
      </p:grpSp>
      <p:sp>
        <p:nvSpPr>
          <p:cNvPr id="69" name="Cercle : creux 68">
            <a:extLst>
              <a:ext uri="{FF2B5EF4-FFF2-40B4-BE49-F238E27FC236}">
                <a16:creationId xmlns:a16="http://schemas.microsoft.com/office/drawing/2014/main" id="{983368B3-A48F-4236-AC20-A1653BAA78D9}"/>
              </a:ext>
            </a:extLst>
          </p:cNvPr>
          <p:cNvSpPr/>
          <p:nvPr/>
        </p:nvSpPr>
        <p:spPr>
          <a:xfrm rot="10800000">
            <a:off x="4064270" y="2786115"/>
            <a:ext cx="2520000" cy="2520000"/>
          </a:xfrm>
          <a:prstGeom prst="donut">
            <a:avLst>
              <a:gd name="adj" fmla="val 7401"/>
            </a:avLst>
          </a:prstGeom>
          <a:gradFill>
            <a:gsLst>
              <a:gs pos="85000">
                <a:srgbClr val="ED7D31">
                  <a:lumMod val="75000"/>
                </a:srgbClr>
              </a:gs>
              <a:gs pos="32000">
                <a:srgbClr val="70AD47">
                  <a:lumMod val="40000"/>
                  <a:lumOff val="60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235B158-7B83-4FB9-88C3-024508D8C4C7}"/>
              </a:ext>
            </a:extLst>
          </p:cNvPr>
          <p:cNvSpPr txBox="1"/>
          <p:nvPr/>
        </p:nvSpPr>
        <p:spPr>
          <a:xfrm>
            <a:off x="4740752" y="2924615"/>
            <a:ext cx="116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Automne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659CE1A6-D573-44F7-93F1-E1C854C2C224}"/>
              </a:ext>
            </a:extLst>
          </p:cNvPr>
          <p:cNvSpPr txBox="1"/>
          <p:nvPr/>
        </p:nvSpPr>
        <p:spPr>
          <a:xfrm>
            <a:off x="5512211" y="38463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Hiver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9B9E364-6396-43CD-8D33-F1632168DB6F}"/>
              </a:ext>
            </a:extLst>
          </p:cNvPr>
          <p:cNvSpPr txBox="1"/>
          <p:nvPr/>
        </p:nvSpPr>
        <p:spPr>
          <a:xfrm>
            <a:off x="4729345" y="4740230"/>
            <a:ext cx="12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Printemps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986F205-EEFA-4356-BC38-CF4333093680}"/>
              </a:ext>
            </a:extLst>
          </p:cNvPr>
          <p:cNvSpPr txBox="1"/>
          <p:nvPr/>
        </p:nvSpPr>
        <p:spPr>
          <a:xfrm>
            <a:off x="3970117" y="38463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prstClr val="black"/>
                </a:solidFill>
              </a:rPr>
              <a:t>Eté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C0640349-7A47-4B1F-B2E3-CDE4B6815A04}"/>
              </a:ext>
            </a:extLst>
          </p:cNvPr>
          <p:cNvGrpSpPr/>
          <p:nvPr/>
        </p:nvGrpSpPr>
        <p:grpSpPr>
          <a:xfrm>
            <a:off x="3758872" y="2365613"/>
            <a:ext cx="811978" cy="656989"/>
            <a:chOff x="2991792" y="1193527"/>
            <a:chExt cx="811978" cy="656989"/>
          </a:xfrm>
        </p:grpSpPr>
        <p:sp>
          <p:nvSpPr>
            <p:cNvPr id="75" name="Rectangle à coins arrondis 27">
              <a:extLst>
                <a:ext uri="{FF2B5EF4-FFF2-40B4-BE49-F238E27FC236}">
                  <a16:creationId xmlns:a16="http://schemas.microsoft.com/office/drawing/2014/main" id="{A4CF27F6-1372-4795-80E5-2CA95453393B}"/>
                </a:ext>
              </a:extLst>
            </p:cNvPr>
            <p:cNvSpPr/>
            <p:nvPr/>
          </p:nvSpPr>
          <p:spPr>
            <a:xfrm>
              <a:off x="2991792" y="1193527"/>
              <a:ext cx="81197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8A7EE52-9F5B-4AC9-B472-5AD6BEA70524}"/>
                </a:ext>
              </a:extLst>
            </p:cNvPr>
            <p:cNvSpPr txBox="1"/>
            <p:nvPr/>
          </p:nvSpPr>
          <p:spPr>
            <a:xfrm>
              <a:off x="2991792" y="1204185"/>
              <a:ext cx="81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Bud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set</a:t>
              </a: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16AC2A14-B977-4E29-856D-B9C1F38FF4D2}"/>
              </a:ext>
            </a:extLst>
          </p:cNvPr>
          <p:cNvGrpSpPr/>
          <p:nvPr/>
        </p:nvGrpSpPr>
        <p:grpSpPr>
          <a:xfrm>
            <a:off x="2929061" y="4277143"/>
            <a:ext cx="1124718" cy="659033"/>
            <a:chOff x="2954673" y="1184049"/>
            <a:chExt cx="1124718" cy="659033"/>
          </a:xfrm>
        </p:grpSpPr>
        <p:sp>
          <p:nvSpPr>
            <p:cNvPr id="78" name="Rectangle à coins arrondis 27">
              <a:extLst>
                <a:ext uri="{FF2B5EF4-FFF2-40B4-BE49-F238E27FC236}">
                  <a16:creationId xmlns:a16="http://schemas.microsoft.com/office/drawing/2014/main" id="{4EB3C9B5-A2E2-4307-9E27-F48A3841BFE2}"/>
                </a:ext>
              </a:extLst>
            </p:cNvPr>
            <p:cNvSpPr/>
            <p:nvPr/>
          </p:nvSpPr>
          <p:spPr>
            <a:xfrm>
              <a:off x="2954674" y="1196752"/>
              <a:ext cx="112471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9A487630-AF01-448B-B304-9C30DF0A9EA2}"/>
                </a:ext>
              </a:extLst>
            </p:cNvPr>
            <p:cNvSpPr txBox="1"/>
            <p:nvPr/>
          </p:nvSpPr>
          <p:spPr>
            <a:xfrm>
              <a:off x="2954673" y="1184049"/>
              <a:ext cx="1124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Induction florale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01567F12-4D56-4F90-9E69-9649288CF2C0}"/>
              </a:ext>
            </a:extLst>
          </p:cNvPr>
          <p:cNvGrpSpPr/>
          <p:nvPr/>
        </p:nvGrpSpPr>
        <p:grpSpPr>
          <a:xfrm>
            <a:off x="3336278" y="5298061"/>
            <a:ext cx="1540585" cy="369332"/>
            <a:chOff x="2410160" y="1196751"/>
            <a:chExt cx="1540585" cy="369332"/>
          </a:xfrm>
        </p:grpSpPr>
        <p:sp>
          <p:nvSpPr>
            <p:cNvPr id="81" name="Rectangle à coins arrondis 27">
              <a:extLst>
                <a:ext uri="{FF2B5EF4-FFF2-40B4-BE49-F238E27FC236}">
                  <a16:creationId xmlns:a16="http://schemas.microsoft.com/office/drawing/2014/main" id="{0F2D6189-1188-4A2E-B731-68E2B49C2C1E}"/>
                </a:ext>
              </a:extLst>
            </p:cNvPr>
            <p:cNvSpPr/>
            <p:nvPr/>
          </p:nvSpPr>
          <p:spPr>
            <a:xfrm>
              <a:off x="2483009" y="1196752"/>
              <a:ext cx="1467736" cy="35855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50D3918C-DF2C-483D-BC33-A98868B53D45}"/>
                </a:ext>
              </a:extLst>
            </p:cNvPr>
            <p:cNvSpPr txBox="1"/>
            <p:nvPr/>
          </p:nvSpPr>
          <p:spPr>
            <a:xfrm>
              <a:off x="2410160" y="1196751"/>
              <a:ext cx="1540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Fructification</a:t>
              </a: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8FF31F6D-D41D-49D8-9EEC-4D7A7FCCE4F0}"/>
              </a:ext>
            </a:extLst>
          </p:cNvPr>
          <p:cNvGrpSpPr/>
          <p:nvPr/>
        </p:nvGrpSpPr>
        <p:grpSpPr>
          <a:xfrm>
            <a:off x="5305290" y="5507752"/>
            <a:ext cx="1124718" cy="369332"/>
            <a:chOff x="2954673" y="1196751"/>
            <a:chExt cx="1294532" cy="369332"/>
          </a:xfrm>
        </p:grpSpPr>
        <p:sp>
          <p:nvSpPr>
            <p:cNvPr id="84" name="Rectangle à coins arrondis 27">
              <a:extLst>
                <a:ext uri="{FF2B5EF4-FFF2-40B4-BE49-F238E27FC236}">
                  <a16:creationId xmlns:a16="http://schemas.microsoft.com/office/drawing/2014/main" id="{C89DE535-927E-4DC2-A650-D4E661C43D62}"/>
                </a:ext>
              </a:extLst>
            </p:cNvPr>
            <p:cNvSpPr/>
            <p:nvPr/>
          </p:nvSpPr>
          <p:spPr>
            <a:xfrm>
              <a:off x="2954674" y="1196752"/>
              <a:ext cx="1294531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42A4B19-B9D5-41D8-BF49-59AEB81B4F18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Floraison</a:t>
              </a: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8B24E963-7BEB-4E5F-9570-7BA56ED29D38}"/>
              </a:ext>
            </a:extLst>
          </p:cNvPr>
          <p:cNvGrpSpPr/>
          <p:nvPr/>
        </p:nvGrpSpPr>
        <p:grpSpPr>
          <a:xfrm>
            <a:off x="5900579" y="5087635"/>
            <a:ext cx="1581447" cy="374248"/>
            <a:chOff x="2779608" y="1191835"/>
            <a:chExt cx="1820220" cy="374248"/>
          </a:xfrm>
        </p:grpSpPr>
        <p:sp>
          <p:nvSpPr>
            <p:cNvPr id="87" name="Rectangle à coins arrondis 27">
              <a:extLst>
                <a:ext uri="{FF2B5EF4-FFF2-40B4-BE49-F238E27FC236}">
                  <a16:creationId xmlns:a16="http://schemas.microsoft.com/office/drawing/2014/main" id="{C7FFEEF0-0EE3-4BEA-996A-9D3AAD4342D7}"/>
                </a:ext>
              </a:extLst>
            </p:cNvPr>
            <p:cNvSpPr/>
            <p:nvPr/>
          </p:nvSpPr>
          <p:spPr>
            <a:xfrm>
              <a:off x="2872980" y="1196752"/>
              <a:ext cx="163254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C917E99D-7E3D-4DA3-86F9-62DEBB95980B}"/>
                </a:ext>
              </a:extLst>
            </p:cNvPr>
            <p:cNvSpPr txBox="1"/>
            <p:nvPr/>
          </p:nvSpPr>
          <p:spPr>
            <a:xfrm>
              <a:off x="2779608" y="1191835"/>
              <a:ext cx="182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Débourrement</a:t>
              </a: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C237BB0F-A04B-4920-9BDB-4453847AD123}"/>
              </a:ext>
            </a:extLst>
          </p:cNvPr>
          <p:cNvGrpSpPr/>
          <p:nvPr/>
        </p:nvGrpSpPr>
        <p:grpSpPr>
          <a:xfrm>
            <a:off x="6174661" y="2678927"/>
            <a:ext cx="1604749" cy="387994"/>
            <a:chOff x="2947333" y="1178089"/>
            <a:chExt cx="1387934" cy="387994"/>
          </a:xfrm>
        </p:grpSpPr>
        <p:sp>
          <p:nvSpPr>
            <p:cNvPr id="90" name="Rectangle à coins arrondis 27">
              <a:extLst>
                <a:ext uri="{FF2B5EF4-FFF2-40B4-BE49-F238E27FC236}">
                  <a16:creationId xmlns:a16="http://schemas.microsoft.com/office/drawing/2014/main" id="{24FE377F-918D-4CAF-BC76-BC25BF192E43}"/>
                </a:ext>
              </a:extLst>
            </p:cNvPr>
            <p:cNvSpPr/>
            <p:nvPr/>
          </p:nvSpPr>
          <p:spPr>
            <a:xfrm>
              <a:off x="2954674" y="1196752"/>
              <a:ext cx="138059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9A439893-643A-49EF-B245-D7CB316937E9}"/>
                </a:ext>
              </a:extLst>
            </p:cNvPr>
            <p:cNvSpPr txBox="1"/>
            <p:nvPr/>
          </p:nvSpPr>
          <p:spPr>
            <a:xfrm>
              <a:off x="2947333" y="1178089"/>
              <a:ext cx="1387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Endodormance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1A198183-75B4-4260-9700-EB01980C3C35}"/>
              </a:ext>
            </a:extLst>
          </p:cNvPr>
          <p:cNvGrpSpPr/>
          <p:nvPr/>
        </p:nvGrpSpPr>
        <p:grpSpPr>
          <a:xfrm>
            <a:off x="6670917" y="3399784"/>
            <a:ext cx="1294532" cy="646331"/>
            <a:chOff x="2954673" y="1196751"/>
            <a:chExt cx="1294532" cy="646331"/>
          </a:xfrm>
        </p:grpSpPr>
        <p:sp>
          <p:nvSpPr>
            <p:cNvPr id="93" name="Rectangle à coins arrondis 27">
              <a:extLst>
                <a:ext uri="{FF2B5EF4-FFF2-40B4-BE49-F238E27FC236}">
                  <a16:creationId xmlns:a16="http://schemas.microsoft.com/office/drawing/2014/main" id="{3D39E04D-5ABC-4A5F-B821-564734870377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DC61B5BD-0A91-4813-9E64-51896712CCF2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Levée de dormance</a:t>
              </a:r>
            </a:p>
          </p:txBody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293C5037-B904-4FDA-B9D3-3AB4C5847218}"/>
              </a:ext>
            </a:extLst>
          </p:cNvPr>
          <p:cNvGrpSpPr/>
          <p:nvPr/>
        </p:nvGrpSpPr>
        <p:grpSpPr>
          <a:xfrm>
            <a:off x="6548256" y="4428291"/>
            <a:ext cx="1495269" cy="387994"/>
            <a:chOff x="2947333" y="1178089"/>
            <a:chExt cx="1293246" cy="387994"/>
          </a:xfrm>
        </p:grpSpPr>
        <p:sp>
          <p:nvSpPr>
            <p:cNvPr id="96" name="Rectangle à coins arrondis 27">
              <a:extLst>
                <a:ext uri="{FF2B5EF4-FFF2-40B4-BE49-F238E27FC236}">
                  <a16:creationId xmlns:a16="http://schemas.microsoft.com/office/drawing/2014/main" id="{0823C7F2-2340-4A00-8E45-D3AF1C86BFF6}"/>
                </a:ext>
              </a:extLst>
            </p:cNvPr>
            <p:cNvSpPr/>
            <p:nvPr/>
          </p:nvSpPr>
          <p:spPr>
            <a:xfrm>
              <a:off x="2954674" y="1196752"/>
              <a:ext cx="1285904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69F46AD9-123A-4281-9746-86421C7D77AB}"/>
                </a:ext>
              </a:extLst>
            </p:cNvPr>
            <p:cNvSpPr txBox="1"/>
            <p:nvPr/>
          </p:nvSpPr>
          <p:spPr>
            <a:xfrm>
              <a:off x="2947333" y="1178089"/>
              <a:ext cx="1293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Ecodormance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8" name="Image 97">
            <a:extLst>
              <a:ext uri="{FF2B5EF4-FFF2-40B4-BE49-F238E27FC236}">
                <a16:creationId xmlns:a16="http://schemas.microsoft.com/office/drawing/2014/main" id="{798FCD38-118C-4AF6-A6C9-C3D1BFAEA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055" y="1084462"/>
            <a:ext cx="960000" cy="720000"/>
          </a:xfrm>
          <a:prstGeom prst="rect">
            <a:avLst/>
          </a:prstGeom>
        </p:spPr>
      </p:pic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F24B5BFE-B54B-4F37-8CF0-E81405F2CB51}"/>
              </a:ext>
            </a:extLst>
          </p:cNvPr>
          <p:cNvCxnSpPr/>
          <p:nvPr/>
        </p:nvCxnSpPr>
        <p:spPr>
          <a:xfrm>
            <a:off x="8259469" y="3770100"/>
            <a:ext cx="1024231" cy="0"/>
          </a:xfrm>
          <a:prstGeom prst="line">
            <a:avLst/>
          </a:prstGeom>
          <a:ln w="38100">
            <a:solidFill>
              <a:srgbClr val="5788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49525491-3A50-494E-B508-FDE659256B31}"/>
              </a:ext>
            </a:extLst>
          </p:cNvPr>
          <p:cNvSpPr txBox="1"/>
          <p:nvPr/>
        </p:nvSpPr>
        <p:spPr>
          <a:xfrm>
            <a:off x="9113416" y="3446768"/>
            <a:ext cx="149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5788B1"/>
                </a:solidFill>
                <a:effectLst/>
                <a:uLnTx/>
                <a:uFillTx/>
              </a:rPr>
              <a:t>Besoins en froid</a:t>
            </a: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19CCD3C6-1B75-419F-AA12-9B87378607C8}"/>
              </a:ext>
            </a:extLst>
          </p:cNvPr>
          <p:cNvCxnSpPr/>
          <p:nvPr/>
        </p:nvCxnSpPr>
        <p:spPr>
          <a:xfrm>
            <a:off x="7488187" y="6079531"/>
            <a:ext cx="1024231" cy="0"/>
          </a:xfrm>
          <a:prstGeom prst="line">
            <a:avLst/>
          </a:prstGeom>
          <a:ln w="38100">
            <a:solidFill>
              <a:srgbClr val="D84C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340FC83-F067-45ED-B088-3AD2FF6F68FE}"/>
              </a:ext>
            </a:extLst>
          </p:cNvPr>
          <p:cNvSpPr txBox="1"/>
          <p:nvPr/>
        </p:nvSpPr>
        <p:spPr>
          <a:xfrm>
            <a:off x="8342134" y="5756199"/>
            <a:ext cx="149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D84C59"/>
                </a:solidFill>
                <a:effectLst/>
                <a:uLnTx/>
                <a:uFillTx/>
              </a:rPr>
              <a:t>Besoins en chaud</a:t>
            </a:r>
          </a:p>
        </p:txBody>
      </p:sp>
    </p:spTree>
    <p:extLst>
      <p:ext uri="{BB962C8B-B14F-4D97-AF65-F5344CB8AC3E}">
        <p14:creationId xmlns:p14="http://schemas.microsoft.com/office/powerpoint/2010/main" val="2182620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1C2E63-4192-4BC5-B962-C5499B2F7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72" y="1475577"/>
            <a:ext cx="7045330" cy="52839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763738" cy="1325563"/>
          </a:xfrm>
        </p:spPr>
        <p:txBody>
          <a:bodyPr/>
          <a:lstStyle/>
          <a:p>
            <a:r>
              <a:rPr lang="fr-FR" dirty="0"/>
              <a:t>Phénologie – Qu’est-ce qu’on mesure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952BF-D8E7-4294-817C-86AACBA6713E}"/>
              </a:ext>
            </a:extLst>
          </p:cNvPr>
          <p:cNvSpPr txBox="1"/>
          <p:nvPr/>
        </p:nvSpPr>
        <p:spPr>
          <a:xfrm>
            <a:off x="283729" y="1589877"/>
            <a:ext cx="50756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Dates de floraison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Début floraison (10%)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Pleine floraison (50-75%)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Fin floraison (90%)</a:t>
            </a:r>
          </a:p>
          <a:p>
            <a:endParaRPr lang="fr-FR" sz="2400" dirty="0"/>
          </a:p>
          <a:p>
            <a:r>
              <a:rPr lang="fr-FR" sz="2400" dirty="0"/>
              <a:t>A quoi ça sert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Suivi de l’impact climatique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Modèles prédictifs (besoins en chaud, besoins en froid)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Comparaison de climats (multisite)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Effet variétal</a:t>
            </a:r>
          </a:p>
        </p:txBody>
      </p:sp>
    </p:spTree>
    <p:extLst>
      <p:ext uri="{BB962C8B-B14F-4D97-AF65-F5344CB8AC3E}">
        <p14:creationId xmlns:p14="http://schemas.microsoft.com/office/powerpoint/2010/main" val="1264658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763738" cy="1325563"/>
          </a:xfrm>
        </p:spPr>
        <p:txBody>
          <a:bodyPr/>
          <a:lstStyle/>
          <a:p>
            <a:r>
              <a:rPr lang="fr-FR" dirty="0"/>
              <a:t>Phénologie – Qu’est-ce qu’on mesure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952BF-D8E7-4294-817C-86AACBA6713E}"/>
              </a:ext>
            </a:extLst>
          </p:cNvPr>
          <p:cNvSpPr txBox="1"/>
          <p:nvPr/>
        </p:nvSpPr>
        <p:spPr>
          <a:xfrm>
            <a:off x="283729" y="1589877"/>
            <a:ext cx="55328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Levée de dormance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Pourcentage de débourrement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Délai moyen de débourrement</a:t>
            </a:r>
          </a:p>
          <a:p>
            <a:endParaRPr lang="fr-FR" sz="2400" dirty="0"/>
          </a:p>
          <a:p>
            <a:r>
              <a:rPr lang="fr-FR" sz="2400" dirty="0"/>
              <a:t>A quoi ça sert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Calcul des besoins en froid et en chaud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Modèles prédictifs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Compréhension des mécanismes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Effet variétal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Biomarqueurs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B2F657A-5817-450C-9C6E-1ABC960C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3" y="1282695"/>
            <a:ext cx="6350007" cy="47625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853901-D594-4B23-A119-123F237A3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4" b="90814" l="9799" r="89950">
                        <a14:foregroundMark x1="37688" y1="48294" x2="31407" y2="43570"/>
                        <a14:foregroundMark x1="32161" y1="47244" x2="39698" y2="46982"/>
                        <a14:foregroundMark x1="30402" y1="43570" x2="34673" y2="33071"/>
                        <a14:foregroundMark x1="38442" y1="30709" x2="43719" y2="32283"/>
                        <a14:foregroundMark x1="54020" y1="48031" x2="68844" y2="48556"/>
                        <a14:foregroundMark x1="68844" y1="48556" x2="63317" y2="36483"/>
                        <a14:foregroundMark x1="63317" y1="36483" x2="58543" y2="36220"/>
                        <a14:foregroundMark x1="56784" y1="52231" x2="67839" y2="51181"/>
                        <a14:foregroundMark x1="27387" y1="90814" x2="31658" y2="89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6518" y="1296988"/>
            <a:ext cx="947482" cy="9070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1D6595-CB5F-4D30-8015-600DA23C9C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6" t="28074" r="18438" b="29886"/>
          <a:stretch/>
        </p:blipFill>
        <p:spPr>
          <a:xfrm>
            <a:off x="9526156" y="5049960"/>
            <a:ext cx="2538844" cy="14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3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763738" cy="1325563"/>
          </a:xfrm>
        </p:spPr>
        <p:txBody>
          <a:bodyPr/>
          <a:lstStyle/>
          <a:p>
            <a:r>
              <a:rPr lang="fr-FR" dirty="0"/>
              <a:t>Phénologie – Qu’est-ce qu’on mesure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952BF-D8E7-4294-817C-86AACBA6713E}"/>
              </a:ext>
            </a:extLst>
          </p:cNvPr>
          <p:cNvSpPr txBox="1"/>
          <p:nvPr/>
        </p:nvSpPr>
        <p:spPr>
          <a:xfrm>
            <a:off x="283729" y="1589877"/>
            <a:ext cx="50756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Induction florale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Floribondité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Charge</a:t>
            </a:r>
          </a:p>
          <a:p>
            <a:endParaRPr lang="fr-FR" sz="2400" dirty="0"/>
          </a:p>
          <a:p>
            <a:r>
              <a:rPr lang="fr-FR" sz="2400" dirty="0"/>
              <a:t>A quoi ça sert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Suivi de l’impact </a:t>
            </a:r>
            <a:r>
              <a:rPr lang="fr-FR" sz="2400" dirty="0" err="1"/>
              <a:t>climatiqueAcquisition</a:t>
            </a:r>
            <a:r>
              <a:rPr lang="fr-FR" sz="2400" dirty="0"/>
              <a:t> de données sur le long terme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Compréhension des mécanismes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Effet variétal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Biomarqueurs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C6136201-11AB-49B0-AD07-DB3B1DB3257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31736" y="1322869"/>
            <a:ext cx="4248162" cy="4989031"/>
          </a:xfrm>
          <a:prstGeom prst="rect">
            <a:avLst/>
          </a:prstGeom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05AD9FA8-5DEA-4A10-9D96-0293235E32BD}"/>
              </a:ext>
            </a:extLst>
          </p:cNvPr>
          <p:cNvSpPr/>
          <p:nvPr/>
        </p:nvSpPr>
        <p:spPr>
          <a:xfrm>
            <a:off x="10479898" y="5682896"/>
            <a:ext cx="13633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Foster</a:t>
            </a: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et al., 2003</a:t>
            </a:r>
            <a:endParaRPr lang="fr-FR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A0F0AB-07BF-4C6D-B540-E57FE55FC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4" b="90814" l="9799" r="89950">
                        <a14:foregroundMark x1="37688" y1="48294" x2="31407" y2="43570"/>
                        <a14:foregroundMark x1="32161" y1="47244" x2="39698" y2="46982"/>
                        <a14:foregroundMark x1="30402" y1="43570" x2="34673" y2="33071"/>
                        <a14:foregroundMark x1="38442" y1="30709" x2="43719" y2="32283"/>
                        <a14:foregroundMark x1="54020" y1="48031" x2="68844" y2="48556"/>
                        <a14:foregroundMark x1="68844" y1="48556" x2="63317" y2="36483"/>
                        <a14:foregroundMark x1="63317" y1="36483" x2="58543" y2="36220"/>
                        <a14:foregroundMark x1="56784" y1="52231" x2="67839" y2="51181"/>
                        <a14:foregroundMark x1="27387" y1="90814" x2="31658" y2="89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818" y="1296988"/>
            <a:ext cx="947482" cy="90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8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763738" cy="1325563"/>
          </a:xfrm>
        </p:spPr>
        <p:txBody>
          <a:bodyPr/>
          <a:lstStyle/>
          <a:p>
            <a:r>
              <a:rPr lang="fr-FR" dirty="0"/>
              <a:t>Phénologie – Qu’est-ce qu’on mesure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952BF-D8E7-4294-817C-86AACBA6713E}"/>
              </a:ext>
            </a:extLst>
          </p:cNvPr>
          <p:cNvSpPr txBox="1"/>
          <p:nvPr/>
        </p:nvSpPr>
        <p:spPr>
          <a:xfrm>
            <a:off x="283729" y="1589877"/>
            <a:ext cx="50756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Anomalies de refloraison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Floribondité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Impact sur la floraison suivante</a:t>
            </a:r>
          </a:p>
          <a:p>
            <a:endParaRPr lang="fr-FR" sz="2400" dirty="0"/>
          </a:p>
          <a:p>
            <a:r>
              <a:rPr lang="fr-FR" sz="2400" dirty="0"/>
              <a:t>A quoi ça sert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Suivi de l’impact climatique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Effet variétal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Acquisition de données sur le long terme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19460" name="Picture 4" descr="Floraison d'un amandier au mois d'octobre">
            <a:extLst>
              <a:ext uri="{FF2B5EF4-FFF2-40B4-BE49-F238E27FC236}">
                <a16:creationId xmlns:a16="http://schemas.microsoft.com/office/drawing/2014/main" id="{07335DD5-D4CC-49E5-A9FC-2DFF4C39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89" y="2033588"/>
            <a:ext cx="2671478" cy="356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loraison de pommier. Observée le 23/10/2016 dans le Tarn (Daniel Démery - Tela Botanica - CC BY SA)">
            <a:extLst>
              <a:ext uri="{FF2B5EF4-FFF2-40B4-BE49-F238E27FC236}">
                <a16:creationId xmlns:a16="http://schemas.microsoft.com/office/drawing/2014/main" id="{80BD1E02-FCD1-4ADE-8890-3D5AFCB8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69" y="1282591"/>
            <a:ext cx="2474632" cy="29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8CDE67-EB6A-42A0-A869-65D82ED4BDFC}"/>
              </a:ext>
            </a:extLst>
          </p:cNvPr>
          <p:cNvSpPr txBox="1"/>
          <p:nvPr/>
        </p:nvSpPr>
        <p:spPr>
          <a:xfrm>
            <a:off x="10452100" y="5594460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@Tela </a:t>
            </a:r>
            <a:r>
              <a:rPr lang="fr-FR" dirty="0" err="1"/>
              <a:t>Botanica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09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rc 53">
            <a:extLst>
              <a:ext uri="{FF2B5EF4-FFF2-40B4-BE49-F238E27FC236}">
                <a16:creationId xmlns:a16="http://schemas.microsoft.com/office/drawing/2014/main" id="{CA1FD35D-4BAE-458C-8110-71659DF81A5D}"/>
              </a:ext>
            </a:extLst>
          </p:cNvPr>
          <p:cNvSpPr/>
          <p:nvPr/>
        </p:nvSpPr>
        <p:spPr>
          <a:xfrm>
            <a:off x="2847862" y="302191"/>
            <a:ext cx="5843407" cy="5842800"/>
          </a:xfrm>
          <a:prstGeom prst="arc">
            <a:avLst>
              <a:gd name="adj1" fmla="val 18706302"/>
              <a:gd name="adj2" fmla="val 21247626"/>
            </a:avLst>
          </a:prstGeom>
          <a:noFill/>
          <a:ln w="57150" cap="flat" cmpd="sng" algn="ctr">
            <a:solidFill>
              <a:srgbClr val="5788B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4C76EA73-0A57-42B5-BAC3-7D60F1D86AE9}"/>
              </a:ext>
            </a:extLst>
          </p:cNvPr>
          <p:cNvSpPr/>
          <p:nvPr/>
        </p:nvSpPr>
        <p:spPr>
          <a:xfrm>
            <a:off x="2840786" y="286515"/>
            <a:ext cx="5843407" cy="5842800"/>
          </a:xfrm>
          <a:prstGeom prst="arc">
            <a:avLst>
              <a:gd name="adj1" fmla="val 21318481"/>
              <a:gd name="adj2" fmla="val 2565256"/>
            </a:avLst>
          </a:prstGeom>
          <a:noFill/>
          <a:ln w="57150" cap="flat" cmpd="sng" algn="ctr">
            <a:solidFill>
              <a:srgbClr val="D84C59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ercle : creux 55">
            <a:extLst>
              <a:ext uri="{FF2B5EF4-FFF2-40B4-BE49-F238E27FC236}">
                <a16:creationId xmlns:a16="http://schemas.microsoft.com/office/drawing/2014/main" id="{9F537975-4D3F-4067-A6B3-6FBA1B7A7789}"/>
              </a:ext>
            </a:extLst>
          </p:cNvPr>
          <p:cNvSpPr/>
          <p:nvPr/>
        </p:nvSpPr>
        <p:spPr>
          <a:xfrm>
            <a:off x="3981468" y="1407915"/>
            <a:ext cx="3600000" cy="3600000"/>
          </a:xfrm>
          <a:prstGeom prst="donut">
            <a:avLst>
              <a:gd name="adj" fmla="val 3181"/>
            </a:avLst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2E75AFAC-DBDC-4A55-A954-F8B7EE3A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911" y="5279265"/>
            <a:ext cx="921176" cy="68917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BC1EF6F-CF7D-4798-B121-0D87511F5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934" y="5279265"/>
            <a:ext cx="824464" cy="68971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6EBB207B-9964-46D4-B7F9-7F209F803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96" y="247029"/>
            <a:ext cx="1082928" cy="71923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929A6446-8CC7-4145-B4EA-C59BCD9444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232" y="5279265"/>
            <a:ext cx="760111" cy="689175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B4C2584A-BB73-4D31-B440-8CAD03D56DD2}"/>
              </a:ext>
            </a:extLst>
          </p:cNvPr>
          <p:cNvGrpSpPr/>
          <p:nvPr/>
        </p:nvGrpSpPr>
        <p:grpSpPr>
          <a:xfrm>
            <a:off x="5455175" y="1105030"/>
            <a:ext cx="1294532" cy="646331"/>
            <a:chOff x="2954673" y="1196751"/>
            <a:chExt cx="1294532" cy="646331"/>
          </a:xfrm>
        </p:grpSpPr>
        <p:sp>
          <p:nvSpPr>
            <p:cNvPr id="62" name="Rectangle à coins arrondis 27">
              <a:extLst>
                <a:ext uri="{FF2B5EF4-FFF2-40B4-BE49-F238E27FC236}">
                  <a16:creationId xmlns:a16="http://schemas.microsoft.com/office/drawing/2014/main" id="{535D8ED3-5895-4E00-8F7D-8358DD3DCD5C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F58E6D7-B6C2-4DF2-B184-4EDF4594F110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Sénescence des feuilles</a:t>
              </a:r>
            </a:p>
          </p:txBody>
        </p:sp>
      </p:grpSp>
      <p:sp>
        <p:nvSpPr>
          <p:cNvPr id="64" name="Cercle : creux 63">
            <a:extLst>
              <a:ext uri="{FF2B5EF4-FFF2-40B4-BE49-F238E27FC236}">
                <a16:creationId xmlns:a16="http://schemas.microsoft.com/office/drawing/2014/main" id="{14451A52-3D7E-4EF4-8DB6-4B0D85A92666}"/>
              </a:ext>
            </a:extLst>
          </p:cNvPr>
          <p:cNvSpPr/>
          <p:nvPr/>
        </p:nvSpPr>
        <p:spPr>
          <a:xfrm rot="10800000">
            <a:off x="4521470" y="1947915"/>
            <a:ext cx="2520000" cy="2520000"/>
          </a:xfrm>
          <a:prstGeom prst="donut">
            <a:avLst>
              <a:gd name="adj" fmla="val 7401"/>
            </a:avLst>
          </a:prstGeom>
          <a:gradFill>
            <a:gsLst>
              <a:gs pos="85000">
                <a:srgbClr val="ED7D31">
                  <a:lumMod val="75000"/>
                </a:srgbClr>
              </a:gs>
              <a:gs pos="32000">
                <a:srgbClr val="70AD47">
                  <a:lumMod val="40000"/>
                  <a:lumOff val="60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5FFD30AA-620B-40FE-96D9-7EE2F15F9F9D}"/>
              </a:ext>
            </a:extLst>
          </p:cNvPr>
          <p:cNvSpPr txBox="1"/>
          <p:nvPr/>
        </p:nvSpPr>
        <p:spPr>
          <a:xfrm>
            <a:off x="5197952" y="2086415"/>
            <a:ext cx="116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Automne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B38B685-9D49-45EB-A17B-2DCEA6690AFE}"/>
              </a:ext>
            </a:extLst>
          </p:cNvPr>
          <p:cNvSpPr txBox="1"/>
          <p:nvPr/>
        </p:nvSpPr>
        <p:spPr>
          <a:xfrm>
            <a:off x="5969411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Hiver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C5F9B6C-DB68-43F1-96C0-FFEC33B99FEF}"/>
              </a:ext>
            </a:extLst>
          </p:cNvPr>
          <p:cNvSpPr txBox="1"/>
          <p:nvPr/>
        </p:nvSpPr>
        <p:spPr>
          <a:xfrm>
            <a:off x="5186545" y="3902030"/>
            <a:ext cx="12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Printemps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65AA85C-3E50-44D3-9E04-26F91EA893F8}"/>
              </a:ext>
            </a:extLst>
          </p:cNvPr>
          <p:cNvSpPr txBox="1"/>
          <p:nvPr/>
        </p:nvSpPr>
        <p:spPr>
          <a:xfrm>
            <a:off x="4427317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prstClr val="black"/>
                </a:solidFill>
              </a:rPr>
              <a:t>Eté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33361F7F-CB7C-45E0-8FD2-7C131DFCB77B}"/>
              </a:ext>
            </a:extLst>
          </p:cNvPr>
          <p:cNvGrpSpPr/>
          <p:nvPr/>
        </p:nvGrpSpPr>
        <p:grpSpPr>
          <a:xfrm>
            <a:off x="4216072" y="1527413"/>
            <a:ext cx="811978" cy="656989"/>
            <a:chOff x="2991792" y="1193527"/>
            <a:chExt cx="811978" cy="656989"/>
          </a:xfrm>
        </p:grpSpPr>
        <p:sp>
          <p:nvSpPr>
            <p:cNvPr id="70" name="Rectangle à coins arrondis 27">
              <a:extLst>
                <a:ext uri="{FF2B5EF4-FFF2-40B4-BE49-F238E27FC236}">
                  <a16:creationId xmlns:a16="http://schemas.microsoft.com/office/drawing/2014/main" id="{9EE6F8D0-B3B7-4195-AB37-152E656208DF}"/>
                </a:ext>
              </a:extLst>
            </p:cNvPr>
            <p:cNvSpPr/>
            <p:nvPr/>
          </p:nvSpPr>
          <p:spPr>
            <a:xfrm>
              <a:off x="2991792" y="1193527"/>
              <a:ext cx="81197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9EA4190-282A-4E24-B2DE-864F7FA2D27B}"/>
                </a:ext>
              </a:extLst>
            </p:cNvPr>
            <p:cNvSpPr txBox="1"/>
            <p:nvPr/>
          </p:nvSpPr>
          <p:spPr>
            <a:xfrm>
              <a:off x="2991792" y="1204185"/>
              <a:ext cx="81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Bud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set</a:t>
              </a: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145CC3B1-88CA-4DCE-B1A9-C101AE98E017}"/>
              </a:ext>
            </a:extLst>
          </p:cNvPr>
          <p:cNvGrpSpPr/>
          <p:nvPr/>
        </p:nvGrpSpPr>
        <p:grpSpPr>
          <a:xfrm>
            <a:off x="3386261" y="3438943"/>
            <a:ext cx="1124718" cy="659033"/>
            <a:chOff x="2954673" y="1184049"/>
            <a:chExt cx="1124718" cy="659033"/>
          </a:xfrm>
        </p:grpSpPr>
        <p:sp>
          <p:nvSpPr>
            <p:cNvPr id="73" name="Rectangle à coins arrondis 27">
              <a:extLst>
                <a:ext uri="{FF2B5EF4-FFF2-40B4-BE49-F238E27FC236}">
                  <a16:creationId xmlns:a16="http://schemas.microsoft.com/office/drawing/2014/main" id="{C20096AF-BB0D-41F3-A5EB-B7DC65537608}"/>
                </a:ext>
              </a:extLst>
            </p:cNvPr>
            <p:cNvSpPr/>
            <p:nvPr/>
          </p:nvSpPr>
          <p:spPr>
            <a:xfrm>
              <a:off x="2954674" y="1196752"/>
              <a:ext cx="112471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40776254-5B60-4887-9FFC-B92DEF3C2F76}"/>
                </a:ext>
              </a:extLst>
            </p:cNvPr>
            <p:cNvSpPr txBox="1"/>
            <p:nvPr/>
          </p:nvSpPr>
          <p:spPr>
            <a:xfrm>
              <a:off x="2954673" y="1184049"/>
              <a:ext cx="1124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Induction florale</a:t>
              </a: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360FAECA-69C9-4F44-8ABB-6169B1785DB5}"/>
              </a:ext>
            </a:extLst>
          </p:cNvPr>
          <p:cNvGrpSpPr/>
          <p:nvPr/>
        </p:nvGrpSpPr>
        <p:grpSpPr>
          <a:xfrm>
            <a:off x="3793478" y="4459861"/>
            <a:ext cx="1540585" cy="369332"/>
            <a:chOff x="2410160" y="1196751"/>
            <a:chExt cx="1540585" cy="369332"/>
          </a:xfrm>
        </p:grpSpPr>
        <p:sp>
          <p:nvSpPr>
            <p:cNvPr id="76" name="Rectangle à coins arrondis 27">
              <a:extLst>
                <a:ext uri="{FF2B5EF4-FFF2-40B4-BE49-F238E27FC236}">
                  <a16:creationId xmlns:a16="http://schemas.microsoft.com/office/drawing/2014/main" id="{EEAE0380-6F36-4409-B818-AAE86C71A1E0}"/>
                </a:ext>
              </a:extLst>
            </p:cNvPr>
            <p:cNvSpPr/>
            <p:nvPr/>
          </p:nvSpPr>
          <p:spPr>
            <a:xfrm>
              <a:off x="2483009" y="1196752"/>
              <a:ext cx="1467736" cy="35855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86467DB-41A9-4AF8-AEE9-1E92AC43EBF0}"/>
                </a:ext>
              </a:extLst>
            </p:cNvPr>
            <p:cNvSpPr txBox="1"/>
            <p:nvPr/>
          </p:nvSpPr>
          <p:spPr>
            <a:xfrm>
              <a:off x="2410160" y="1196751"/>
              <a:ext cx="1540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Fructification</a:t>
              </a: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9AAF190E-CC95-4A70-9CDD-25172E50A3D6}"/>
              </a:ext>
            </a:extLst>
          </p:cNvPr>
          <p:cNvGrpSpPr/>
          <p:nvPr/>
        </p:nvGrpSpPr>
        <p:grpSpPr>
          <a:xfrm>
            <a:off x="5762490" y="4669552"/>
            <a:ext cx="1124718" cy="369332"/>
            <a:chOff x="2954673" y="1196751"/>
            <a:chExt cx="1294532" cy="369332"/>
          </a:xfrm>
        </p:grpSpPr>
        <p:sp>
          <p:nvSpPr>
            <p:cNvPr id="79" name="Rectangle à coins arrondis 27">
              <a:extLst>
                <a:ext uri="{FF2B5EF4-FFF2-40B4-BE49-F238E27FC236}">
                  <a16:creationId xmlns:a16="http://schemas.microsoft.com/office/drawing/2014/main" id="{C39981DE-CA7A-4D9E-B788-463F57F6077E}"/>
                </a:ext>
              </a:extLst>
            </p:cNvPr>
            <p:cNvSpPr/>
            <p:nvPr/>
          </p:nvSpPr>
          <p:spPr>
            <a:xfrm>
              <a:off x="2954674" y="1196752"/>
              <a:ext cx="1294531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D52DE82A-236F-4D58-B6A7-BC070F6D08C4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Floraison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EC575784-694A-4F70-9B00-6D6FE97063FE}"/>
              </a:ext>
            </a:extLst>
          </p:cNvPr>
          <p:cNvGrpSpPr/>
          <p:nvPr/>
        </p:nvGrpSpPr>
        <p:grpSpPr>
          <a:xfrm>
            <a:off x="6357779" y="4249435"/>
            <a:ext cx="1581447" cy="374248"/>
            <a:chOff x="2779608" y="1191835"/>
            <a:chExt cx="1820220" cy="374248"/>
          </a:xfrm>
        </p:grpSpPr>
        <p:sp>
          <p:nvSpPr>
            <p:cNvPr id="82" name="Rectangle à coins arrondis 27">
              <a:extLst>
                <a:ext uri="{FF2B5EF4-FFF2-40B4-BE49-F238E27FC236}">
                  <a16:creationId xmlns:a16="http://schemas.microsoft.com/office/drawing/2014/main" id="{AC5F1F92-8F5D-4FD0-9F6B-E47F95CA470A}"/>
                </a:ext>
              </a:extLst>
            </p:cNvPr>
            <p:cNvSpPr/>
            <p:nvPr/>
          </p:nvSpPr>
          <p:spPr>
            <a:xfrm>
              <a:off x="2872980" y="1196752"/>
              <a:ext cx="163254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71774F87-E740-4E0D-B1AA-A653897D3101}"/>
                </a:ext>
              </a:extLst>
            </p:cNvPr>
            <p:cNvSpPr txBox="1"/>
            <p:nvPr/>
          </p:nvSpPr>
          <p:spPr>
            <a:xfrm>
              <a:off x="2779608" y="1191835"/>
              <a:ext cx="182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Débourrement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E4605233-9787-4474-ADB6-B2FD8B6B08D4}"/>
              </a:ext>
            </a:extLst>
          </p:cNvPr>
          <p:cNvGrpSpPr/>
          <p:nvPr/>
        </p:nvGrpSpPr>
        <p:grpSpPr>
          <a:xfrm>
            <a:off x="6631861" y="1840727"/>
            <a:ext cx="1604749" cy="387994"/>
            <a:chOff x="2947333" y="1178089"/>
            <a:chExt cx="1387934" cy="387994"/>
          </a:xfrm>
        </p:grpSpPr>
        <p:sp>
          <p:nvSpPr>
            <p:cNvPr id="85" name="Rectangle à coins arrondis 27">
              <a:extLst>
                <a:ext uri="{FF2B5EF4-FFF2-40B4-BE49-F238E27FC236}">
                  <a16:creationId xmlns:a16="http://schemas.microsoft.com/office/drawing/2014/main" id="{2E0E2040-9447-4C85-99C5-000A314B1DFE}"/>
                </a:ext>
              </a:extLst>
            </p:cNvPr>
            <p:cNvSpPr/>
            <p:nvPr/>
          </p:nvSpPr>
          <p:spPr>
            <a:xfrm>
              <a:off x="2954674" y="1196752"/>
              <a:ext cx="138059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B5BE641-81BD-4EA5-B210-D663A0DE851F}"/>
                </a:ext>
              </a:extLst>
            </p:cNvPr>
            <p:cNvSpPr txBox="1"/>
            <p:nvPr/>
          </p:nvSpPr>
          <p:spPr>
            <a:xfrm>
              <a:off x="2947333" y="1178089"/>
              <a:ext cx="1387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Endodormance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1EF7A8FB-C84F-45A0-9A78-996B663018AD}"/>
              </a:ext>
            </a:extLst>
          </p:cNvPr>
          <p:cNvGrpSpPr/>
          <p:nvPr/>
        </p:nvGrpSpPr>
        <p:grpSpPr>
          <a:xfrm>
            <a:off x="7128117" y="2561584"/>
            <a:ext cx="1294532" cy="646331"/>
            <a:chOff x="2954673" y="1196751"/>
            <a:chExt cx="1294532" cy="646331"/>
          </a:xfrm>
        </p:grpSpPr>
        <p:sp>
          <p:nvSpPr>
            <p:cNvPr id="88" name="Rectangle à coins arrondis 27">
              <a:extLst>
                <a:ext uri="{FF2B5EF4-FFF2-40B4-BE49-F238E27FC236}">
                  <a16:creationId xmlns:a16="http://schemas.microsoft.com/office/drawing/2014/main" id="{093AE958-D2E6-4EAB-BCD3-71298F708325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8BFD846-6890-4529-A129-E124424530A2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Levée de dormance</a:t>
              </a: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A8DC5C9-D8CE-46BC-BCBA-3D6ED543718E}"/>
              </a:ext>
            </a:extLst>
          </p:cNvPr>
          <p:cNvGrpSpPr/>
          <p:nvPr/>
        </p:nvGrpSpPr>
        <p:grpSpPr>
          <a:xfrm>
            <a:off x="7005456" y="3590091"/>
            <a:ext cx="1495269" cy="387994"/>
            <a:chOff x="2947333" y="1178089"/>
            <a:chExt cx="1293246" cy="387994"/>
          </a:xfrm>
        </p:grpSpPr>
        <p:sp>
          <p:nvSpPr>
            <p:cNvPr id="91" name="Rectangle à coins arrondis 27">
              <a:extLst>
                <a:ext uri="{FF2B5EF4-FFF2-40B4-BE49-F238E27FC236}">
                  <a16:creationId xmlns:a16="http://schemas.microsoft.com/office/drawing/2014/main" id="{C1587189-0898-46BD-8661-55C3223A6268}"/>
                </a:ext>
              </a:extLst>
            </p:cNvPr>
            <p:cNvSpPr/>
            <p:nvPr/>
          </p:nvSpPr>
          <p:spPr>
            <a:xfrm>
              <a:off x="2954674" y="1196752"/>
              <a:ext cx="1285904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3136D129-4B7D-4C60-BF03-46372593B40E}"/>
                </a:ext>
              </a:extLst>
            </p:cNvPr>
            <p:cNvSpPr txBox="1"/>
            <p:nvPr/>
          </p:nvSpPr>
          <p:spPr>
            <a:xfrm>
              <a:off x="2947333" y="1178089"/>
              <a:ext cx="1293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Ecodormance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3" name="Image 92">
            <a:extLst>
              <a:ext uri="{FF2B5EF4-FFF2-40B4-BE49-F238E27FC236}">
                <a16:creationId xmlns:a16="http://schemas.microsoft.com/office/drawing/2014/main" id="{EC6AFFC4-6E5D-4805-956E-38CEC6F8B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255" y="246262"/>
            <a:ext cx="960000" cy="720000"/>
          </a:xfrm>
          <a:prstGeom prst="rect">
            <a:avLst/>
          </a:prstGeom>
        </p:spPr>
      </p:pic>
      <p:grpSp>
        <p:nvGrpSpPr>
          <p:cNvPr id="94" name="Groupe 93">
            <a:extLst>
              <a:ext uri="{FF2B5EF4-FFF2-40B4-BE49-F238E27FC236}">
                <a16:creationId xmlns:a16="http://schemas.microsoft.com/office/drawing/2014/main" id="{B24C914E-2BDE-4CFA-AFB5-E0EC4835B6A2}"/>
              </a:ext>
            </a:extLst>
          </p:cNvPr>
          <p:cNvGrpSpPr/>
          <p:nvPr/>
        </p:nvGrpSpPr>
        <p:grpSpPr>
          <a:xfrm>
            <a:off x="7886864" y="1113387"/>
            <a:ext cx="1498515" cy="646331"/>
            <a:chOff x="2954673" y="1196751"/>
            <a:chExt cx="1498515" cy="646331"/>
          </a:xfrm>
        </p:grpSpPr>
        <p:sp>
          <p:nvSpPr>
            <p:cNvPr id="95" name="Rectangle à coins arrondis 27">
              <a:extLst>
                <a:ext uri="{FF2B5EF4-FFF2-40B4-BE49-F238E27FC236}">
                  <a16:creationId xmlns:a16="http://schemas.microsoft.com/office/drawing/2014/main" id="{D1CCDA4E-5B84-4688-9AA3-D4FF4DF15E6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5788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7B2288B6-213B-4101-B400-1510F045A908}"/>
                </a:ext>
              </a:extLst>
            </p:cNvPr>
            <p:cNvSpPr txBox="1"/>
            <p:nvPr/>
          </p:nvSpPr>
          <p:spPr>
            <a:xfrm>
              <a:off x="2954673" y="1196751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froid</a:t>
              </a: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FA1BA7E9-C68A-4C64-9278-018FCCE18DEC}"/>
              </a:ext>
            </a:extLst>
          </p:cNvPr>
          <p:cNvGrpSpPr/>
          <p:nvPr/>
        </p:nvGrpSpPr>
        <p:grpSpPr>
          <a:xfrm>
            <a:off x="7897569" y="4153421"/>
            <a:ext cx="1498514" cy="664992"/>
            <a:chOff x="2937666" y="1178090"/>
            <a:chExt cx="1498514" cy="664992"/>
          </a:xfrm>
        </p:grpSpPr>
        <p:sp>
          <p:nvSpPr>
            <p:cNvPr id="98" name="Rectangle à coins arrondis 27">
              <a:extLst>
                <a:ext uri="{FF2B5EF4-FFF2-40B4-BE49-F238E27FC236}">
                  <a16:creationId xmlns:a16="http://schemas.microsoft.com/office/drawing/2014/main" id="{BC5CA2DE-323D-4EF0-8CA1-EFF86D6CA069}"/>
                </a:ext>
              </a:extLst>
            </p:cNvPr>
            <p:cNvSpPr/>
            <p:nvPr/>
          </p:nvSpPr>
          <p:spPr>
            <a:xfrm>
              <a:off x="2954674" y="1196752"/>
              <a:ext cx="1452140" cy="646330"/>
            </a:xfrm>
            <a:prstGeom prst="roundRect">
              <a:avLst/>
            </a:prstGeom>
            <a:solidFill>
              <a:srgbClr val="D84C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CB207814-473D-4311-91F4-0A651BCE4565}"/>
                </a:ext>
              </a:extLst>
            </p:cNvPr>
            <p:cNvSpPr txBox="1"/>
            <p:nvPr/>
          </p:nvSpPr>
          <p:spPr>
            <a:xfrm>
              <a:off x="2937666" y="1178090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chaud</a:t>
              </a: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E87B1B5-038B-4C0F-B71E-7D3DAE8ACA6C}"/>
              </a:ext>
            </a:extLst>
          </p:cNvPr>
          <p:cNvGrpSpPr/>
          <p:nvPr/>
        </p:nvGrpSpPr>
        <p:grpSpPr>
          <a:xfrm>
            <a:off x="2087003" y="680671"/>
            <a:ext cx="2671071" cy="662006"/>
            <a:chOff x="2949576" y="1181076"/>
            <a:chExt cx="1503612" cy="662006"/>
          </a:xfrm>
        </p:grpSpPr>
        <p:sp>
          <p:nvSpPr>
            <p:cNvPr id="101" name="Rectangle à coins arrondis 27">
              <a:extLst>
                <a:ext uri="{FF2B5EF4-FFF2-40B4-BE49-F238E27FC236}">
                  <a16:creationId xmlns:a16="http://schemas.microsoft.com/office/drawing/2014/main" id="{162D148E-9FBD-47BA-ABB3-B19F6BF5E11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F3A447">
                <a:lumMod val="75000"/>
              </a:srgbClr>
            </a:solidFill>
            <a:ln w="12700" cap="flat" cmpd="sng" algn="ctr">
              <a:solidFill>
                <a:srgbClr val="F3A4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770A94FA-53C2-4744-984F-2F40DC625B45}"/>
                </a:ext>
              </a:extLst>
            </p:cNvPr>
            <p:cNvSpPr txBox="1"/>
            <p:nvPr/>
          </p:nvSpPr>
          <p:spPr>
            <a:xfrm>
              <a:off x="2949576" y="1181076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Baisse des températures et de la longueur du jour</a:t>
              </a:r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2A29C74-173A-4FFC-B44B-527628F8E9E8}"/>
              </a:ext>
            </a:extLst>
          </p:cNvPr>
          <p:cNvCxnSpPr/>
          <p:nvPr/>
        </p:nvCxnSpPr>
        <p:spPr>
          <a:xfrm>
            <a:off x="8716669" y="2931900"/>
            <a:ext cx="1024231" cy="0"/>
          </a:xfrm>
          <a:prstGeom prst="line">
            <a:avLst/>
          </a:prstGeom>
          <a:ln w="38100">
            <a:solidFill>
              <a:srgbClr val="5788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B9913872-A522-437E-982B-7AD283A52D55}"/>
              </a:ext>
            </a:extLst>
          </p:cNvPr>
          <p:cNvSpPr txBox="1"/>
          <p:nvPr/>
        </p:nvSpPr>
        <p:spPr>
          <a:xfrm>
            <a:off x="9570616" y="2608568"/>
            <a:ext cx="149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5788B1"/>
                </a:solidFill>
                <a:effectLst/>
                <a:uLnTx/>
                <a:uFillTx/>
              </a:rPr>
              <a:t>Besoins en froid</a:t>
            </a: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E814BC95-F480-42BC-A1EA-48A7650036C8}"/>
              </a:ext>
            </a:extLst>
          </p:cNvPr>
          <p:cNvCxnSpPr/>
          <p:nvPr/>
        </p:nvCxnSpPr>
        <p:spPr>
          <a:xfrm>
            <a:off x="7945387" y="5241331"/>
            <a:ext cx="1024231" cy="0"/>
          </a:xfrm>
          <a:prstGeom prst="line">
            <a:avLst/>
          </a:prstGeom>
          <a:ln w="38100">
            <a:solidFill>
              <a:srgbClr val="D84C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>
            <a:extLst>
              <a:ext uri="{FF2B5EF4-FFF2-40B4-BE49-F238E27FC236}">
                <a16:creationId xmlns:a16="http://schemas.microsoft.com/office/drawing/2014/main" id="{2F5132F4-4064-41FC-9444-5F013F3A1FCE}"/>
              </a:ext>
            </a:extLst>
          </p:cNvPr>
          <p:cNvSpPr txBox="1"/>
          <p:nvPr/>
        </p:nvSpPr>
        <p:spPr>
          <a:xfrm>
            <a:off x="8799334" y="4917999"/>
            <a:ext cx="149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D84C59"/>
                </a:solidFill>
                <a:effectLst/>
                <a:uLnTx/>
                <a:uFillTx/>
              </a:rPr>
              <a:t>Besoins en chaud</a:t>
            </a:r>
          </a:p>
        </p:txBody>
      </p:sp>
    </p:spTree>
    <p:extLst>
      <p:ext uri="{BB962C8B-B14F-4D97-AF65-F5344CB8AC3E}">
        <p14:creationId xmlns:p14="http://schemas.microsoft.com/office/powerpoint/2010/main" val="187399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3" grpId="0"/>
      <p:bldP spid="1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763738" cy="1325563"/>
          </a:xfrm>
        </p:spPr>
        <p:txBody>
          <a:bodyPr/>
          <a:lstStyle/>
          <a:p>
            <a:r>
              <a:rPr lang="fr-FR" dirty="0"/>
              <a:t>Phénologie – Qu’est-ce qu’on mesure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952BF-D8E7-4294-817C-86AACBA6713E}"/>
              </a:ext>
            </a:extLst>
          </p:cNvPr>
          <p:cNvSpPr txBox="1"/>
          <p:nvPr/>
        </p:nvSpPr>
        <p:spPr>
          <a:xfrm>
            <a:off x="283729" y="1589877"/>
            <a:ext cx="45930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Sénescence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Couleurs</a:t>
            </a:r>
          </a:p>
          <a:p>
            <a:endParaRPr lang="fr-FR" sz="2400" dirty="0"/>
          </a:p>
          <a:p>
            <a:r>
              <a:rPr lang="fr-FR" sz="2400" dirty="0"/>
              <a:t>A quoi ça sert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Suivi de l’impact climatique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Acquisition de données sur le long terme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Corrélation avec la dormance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Effet variétal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A72DFF1-5E38-4FCF-9713-EF6D0136B2EA}"/>
              </a:ext>
            </a:extLst>
          </p:cNvPr>
          <p:cNvGrpSpPr/>
          <p:nvPr/>
        </p:nvGrpSpPr>
        <p:grpSpPr>
          <a:xfrm>
            <a:off x="5359400" y="1360032"/>
            <a:ext cx="6637771" cy="4430712"/>
            <a:chOff x="0" y="-10886"/>
            <a:chExt cx="12192000" cy="6868886"/>
          </a:xfrm>
        </p:grpSpPr>
        <p:pic>
          <p:nvPicPr>
            <p:cNvPr id="5" name="Picture 2" descr="Un automne chamboulé ! – Tela Botanica">
              <a:extLst>
                <a:ext uri="{FF2B5EF4-FFF2-40B4-BE49-F238E27FC236}">
                  <a16:creationId xmlns:a16="http://schemas.microsoft.com/office/drawing/2014/main" id="{08A29222-43A6-42D8-A1E7-2A906080F7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62" b="20313"/>
            <a:stretch/>
          </p:blipFill>
          <p:spPr bwMode="auto">
            <a:xfrm>
              <a:off x="0" y="-10886"/>
              <a:ext cx="12192000" cy="6868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B979536-0F72-4EBD-869C-2017F379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2000" y="45652"/>
              <a:ext cx="2341436" cy="6766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119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8425"/>
            <a:ext cx="10763738" cy="1325563"/>
          </a:xfrm>
        </p:spPr>
        <p:txBody>
          <a:bodyPr/>
          <a:lstStyle/>
          <a:p>
            <a:r>
              <a:rPr lang="fr-FR" dirty="0"/>
              <a:t>Phénologie – Qu’est-ce qu’on mesure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952BF-D8E7-4294-817C-86AACBA6713E}"/>
              </a:ext>
            </a:extLst>
          </p:cNvPr>
          <p:cNvSpPr txBox="1"/>
          <p:nvPr/>
        </p:nvSpPr>
        <p:spPr>
          <a:xfrm>
            <a:off x="734198" y="1501156"/>
            <a:ext cx="60789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Induction florale</a:t>
            </a:r>
          </a:p>
          <a:p>
            <a:r>
              <a:rPr lang="fr-FR" sz="2400" dirty="0"/>
              <a:t>Levée de dormance</a:t>
            </a:r>
          </a:p>
          <a:p>
            <a:r>
              <a:rPr lang="fr-FR" sz="2400" dirty="0"/>
              <a:t>Floraison</a:t>
            </a:r>
          </a:p>
          <a:p>
            <a:r>
              <a:rPr lang="fr-FR" sz="2400" dirty="0"/>
              <a:t>Date de maturité</a:t>
            </a:r>
          </a:p>
          <a:p>
            <a:r>
              <a:rPr lang="fr-FR" sz="2400" dirty="0"/>
              <a:t>Sénescence</a:t>
            </a:r>
          </a:p>
          <a:p>
            <a:endParaRPr lang="fr-FR" sz="2400" dirty="0"/>
          </a:p>
          <a:p>
            <a:r>
              <a:rPr lang="fr-FR" sz="2400" dirty="0"/>
              <a:t>A quoi ça sert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Suivi de l’impact climatique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Acquisition de données sur le long terme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Corrélation entre stades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Effet variétal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Compréhension des mécanismes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D49A87-E70C-4CDE-AE3F-19B6E804F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66" y="1133673"/>
            <a:ext cx="4257772" cy="4698059"/>
          </a:xfrm>
          <a:prstGeom prst="rect">
            <a:avLst/>
          </a:prstGeom>
        </p:spPr>
      </p:pic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9D93D702-ADA6-43BE-B5BD-EBB40A44874F}"/>
              </a:ext>
            </a:extLst>
          </p:cNvPr>
          <p:cNvSpPr/>
          <p:nvPr/>
        </p:nvSpPr>
        <p:spPr>
          <a:xfrm>
            <a:off x="3202183" y="1445593"/>
            <a:ext cx="571500" cy="21066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F08556-6593-4070-8CB3-4506A1120C53}"/>
              </a:ext>
            </a:extLst>
          </p:cNvPr>
          <p:cNvSpPr txBox="1"/>
          <p:nvPr/>
        </p:nvSpPr>
        <p:spPr>
          <a:xfrm>
            <a:off x="4142796" y="2083400"/>
            <a:ext cx="283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Cycle phénologique dans son ensemble</a:t>
            </a:r>
          </a:p>
        </p:txBody>
      </p:sp>
    </p:spTree>
    <p:extLst>
      <p:ext uri="{BB962C8B-B14F-4D97-AF65-F5344CB8AC3E}">
        <p14:creationId xmlns:p14="http://schemas.microsoft.com/office/powerpoint/2010/main" val="2457876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Leviers </a:t>
            </a:r>
            <a:r>
              <a:rPr lang="fr-FR" dirty="0" err="1"/>
              <a:t>agrotechniques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46FCB7-698C-4C67-9841-1CB84EC5742B}"/>
              </a:ext>
            </a:extLst>
          </p:cNvPr>
          <p:cNvSpPr txBox="1"/>
          <p:nvPr/>
        </p:nvSpPr>
        <p:spPr>
          <a:xfrm>
            <a:off x="626208" y="1720840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Favoriser l’induction florale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Manipulation des apports en sucres et en nutriment pour moduler la formation des bourgeons floraux (Campbell et </a:t>
            </a:r>
            <a:r>
              <a:rPr lang="fr-FR" sz="2400" dirty="0" err="1"/>
              <a:t>Kalcsits</a:t>
            </a:r>
            <a:r>
              <a:rPr lang="fr-FR" sz="2400" dirty="0"/>
              <a:t>,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Root </a:t>
            </a:r>
            <a:r>
              <a:rPr lang="fr-FR" sz="2400" dirty="0" err="1"/>
              <a:t>pruning</a:t>
            </a:r>
            <a:r>
              <a:rPr lang="fr-FR" sz="2400" dirty="0"/>
              <a:t> après floraison (baisse des GA dans les parties aériennes)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Application d’</a:t>
            </a:r>
            <a:r>
              <a:rPr lang="fr-FR" sz="2400" dirty="0" err="1"/>
              <a:t>Ethephon</a:t>
            </a:r>
            <a:r>
              <a:rPr lang="fr-FR" sz="2400" dirty="0"/>
              <a:t> (augmente les niveaux d’éthylène dans les bourgeons) ou d’auxine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Acclimatation des parcelles (filets, systèmes de </a:t>
            </a:r>
            <a:r>
              <a:rPr lang="fr-FR" sz="2400" dirty="0" err="1"/>
              <a:t>microaspersion</a:t>
            </a:r>
            <a:r>
              <a:rPr lang="fr-FR" sz="2400" dirty="0"/>
              <a:t>) : modification du microclimat pour favoriser le retour à fleur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42951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Leviers </a:t>
            </a:r>
            <a:r>
              <a:rPr lang="fr-FR" dirty="0" err="1"/>
              <a:t>agrotechniques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46FCB7-698C-4C67-9841-1CB84EC5742B}"/>
              </a:ext>
            </a:extLst>
          </p:cNvPr>
          <p:cNvSpPr txBox="1"/>
          <p:nvPr/>
        </p:nvSpPr>
        <p:spPr>
          <a:xfrm>
            <a:off x="626208" y="1720840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Modifier la sénescence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Induire la chute des feuilles (ex. </a:t>
            </a:r>
            <a:r>
              <a:rPr lang="fr-FR" sz="2400" dirty="0" err="1"/>
              <a:t>chelate</a:t>
            </a:r>
            <a:r>
              <a:rPr lang="fr-FR" sz="2400" dirty="0"/>
              <a:t> de cuivre)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Défolier manuellement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400" dirty="0"/>
              <a:t>Manipuler la dormance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Traitements chimiques pour lever la dormance (</a:t>
            </a:r>
            <a:r>
              <a:rPr lang="fr-FR" sz="2400" strike="sngStrike" dirty="0" err="1"/>
              <a:t>Dormex</a:t>
            </a:r>
            <a:r>
              <a:rPr lang="fr-FR" sz="2400" dirty="0"/>
              <a:t>, </a:t>
            </a:r>
            <a:r>
              <a:rPr lang="fr-FR" sz="2400" dirty="0" err="1"/>
              <a:t>Erger</a:t>
            </a:r>
            <a:r>
              <a:rPr lang="fr-FR" sz="2400" dirty="0"/>
              <a:t>, autres)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Filets noirs pour baisser la température en hiver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Changer l’albedo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08219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581615-FB71-4686-B7F4-A7ABAD424AAC}"/>
              </a:ext>
            </a:extLst>
          </p:cNvPr>
          <p:cNvSpPr/>
          <p:nvPr/>
        </p:nvSpPr>
        <p:spPr>
          <a:xfrm>
            <a:off x="-7682" y="4350941"/>
            <a:ext cx="12192000" cy="169440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13BEA-C24C-4EC3-A5A6-2D4576AAB191}"/>
              </a:ext>
            </a:extLst>
          </p:cNvPr>
          <p:cNvSpPr/>
          <p:nvPr/>
        </p:nvSpPr>
        <p:spPr>
          <a:xfrm>
            <a:off x="0" y="2597999"/>
            <a:ext cx="12192000" cy="1694404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6E7B49A-A2A2-420E-947E-8A93D8F93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819" y="96345"/>
            <a:ext cx="4430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2400" b="1" dirty="0">
                <a:solidFill>
                  <a:srgbClr val="00A3A6"/>
                </a:solidFill>
                <a:latin typeface="Myriad Pro Light SemiCond" pitchFamily="34" charset="0"/>
                <a:cs typeface="Arial" pitchFamily="34" charset="0"/>
              </a:rPr>
              <a:t>Impacts </a:t>
            </a:r>
            <a:r>
              <a:rPr lang="en-US" sz="2400" b="1" dirty="0" err="1">
                <a:solidFill>
                  <a:srgbClr val="00A3A6"/>
                </a:solidFill>
                <a:latin typeface="Myriad Pro Light SemiCond" pitchFamily="34" charset="0"/>
                <a:cs typeface="Arial" pitchFamily="34" charset="0"/>
              </a:rPr>
              <a:t>futurs</a:t>
            </a:r>
            <a:endParaRPr lang="en-US" sz="2400" b="1" dirty="0">
              <a:solidFill>
                <a:srgbClr val="00A3A6"/>
              </a:solidFill>
              <a:latin typeface="Myriad Pro Light SemiCond" pitchFamily="34" charset="0"/>
              <a:cs typeface="Arial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7B6124-655B-431C-9B73-9481BACC0D32}"/>
              </a:ext>
            </a:extLst>
          </p:cNvPr>
          <p:cNvSpPr txBox="1"/>
          <p:nvPr/>
        </p:nvSpPr>
        <p:spPr>
          <a:xfrm>
            <a:off x="4952536" y="513617"/>
            <a:ext cx="2271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Arial" pitchFamily="34" charset="0"/>
              </a:rPr>
              <a:t>Cadre global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302AD5B-4B7D-47B1-8891-8CF84B8609C0}"/>
              </a:ext>
            </a:extLst>
          </p:cNvPr>
          <p:cNvCxnSpPr>
            <a:cxnSpLocks/>
          </p:cNvCxnSpPr>
          <p:nvPr/>
        </p:nvCxnSpPr>
        <p:spPr>
          <a:xfrm>
            <a:off x="1245289" y="2264597"/>
            <a:ext cx="10396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FA0A883-31A4-4E72-BE00-CF867137046A}"/>
              </a:ext>
            </a:extLst>
          </p:cNvPr>
          <p:cNvSpPr txBox="1"/>
          <p:nvPr/>
        </p:nvSpPr>
        <p:spPr>
          <a:xfrm>
            <a:off x="202128" y="1849245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Conditions</a:t>
            </a:r>
          </a:p>
          <a:p>
            <a:pPr algn="ctr"/>
            <a:r>
              <a:rPr lang="fr-FR" sz="1400" b="1" dirty="0"/>
              <a:t>actuelles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213284-E7CF-460A-B22D-C54632292DE5}"/>
              </a:ext>
            </a:extLst>
          </p:cNvPr>
          <p:cNvSpPr txBox="1"/>
          <p:nvPr/>
        </p:nvSpPr>
        <p:spPr>
          <a:xfrm>
            <a:off x="170332" y="3289886"/>
            <a:ext cx="1292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Augmentation </a:t>
            </a:r>
          </a:p>
          <a:p>
            <a:pPr algn="ctr"/>
            <a:r>
              <a:rPr lang="fr-FR" sz="1400" b="1" dirty="0"/>
              <a:t>+ 2°C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A1FD6B-2A32-42C5-A6EB-B4C20872497A}"/>
              </a:ext>
            </a:extLst>
          </p:cNvPr>
          <p:cNvSpPr txBox="1"/>
          <p:nvPr/>
        </p:nvSpPr>
        <p:spPr>
          <a:xfrm>
            <a:off x="128394" y="4959205"/>
            <a:ext cx="1252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Augmentation</a:t>
            </a:r>
          </a:p>
          <a:p>
            <a:pPr algn="ctr"/>
            <a:r>
              <a:rPr lang="fr-FR" sz="1400" b="1" dirty="0"/>
              <a:t>+4°C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E43B981-18C8-4EDD-88B6-B74C135CA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68" y="3243356"/>
            <a:ext cx="353353" cy="3658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03951B-E6E1-4B3C-A9AA-988427C35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09" y="4555476"/>
            <a:ext cx="439103" cy="41824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38A9041-E8D9-4472-9A22-DC90D0963C3C}"/>
              </a:ext>
            </a:extLst>
          </p:cNvPr>
          <p:cNvCxnSpPr/>
          <p:nvPr/>
        </p:nvCxnSpPr>
        <p:spPr>
          <a:xfrm>
            <a:off x="599542" y="2588474"/>
            <a:ext cx="112433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DD34081-5E40-48C5-9835-19D770C49A61}"/>
              </a:ext>
            </a:extLst>
          </p:cNvPr>
          <p:cNvCxnSpPr/>
          <p:nvPr/>
        </p:nvCxnSpPr>
        <p:spPr>
          <a:xfrm>
            <a:off x="500821" y="4313551"/>
            <a:ext cx="112433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2229FEDD-6B2F-4DBB-A1E6-AFEE5CF52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52" y="3321667"/>
            <a:ext cx="233073" cy="2412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00DB07-40E1-4AE3-958E-7E9FFE020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95" y="4988929"/>
            <a:ext cx="233073" cy="24129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9578BEA-ED20-4278-9C97-C1B5D554B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59" y="2934228"/>
            <a:ext cx="347748" cy="33123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F8FCDAA-F35E-41EF-B2A1-B9FDE1622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85" y="4644095"/>
            <a:ext cx="347748" cy="33123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D4EB4928-E75D-43AD-A21E-5C8179E5561B}"/>
              </a:ext>
            </a:extLst>
          </p:cNvPr>
          <p:cNvGrpSpPr/>
          <p:nvPr/>
        </p:nvGrpSpPr>
        <p:grpSpPr>
          <a:xfrm>
            <a:off x="269576" y="109988"/>
            <a:ext cx="3987017" cy="1130195"/>
            <a:chOff x="347400" y="24680"/>
            <a:chExt cx="3987017" cy="1130195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FBC958C-678C-40C5-8040-61144674B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94" y="40344"/>
              <a:ext cx="353353" cy="365814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95CEB8B-A9A7-4679-8DC1-CF3FEA76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00" y="823645"/>
              <a:ext cx="347748" cy="331230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643A1726-C5C7-4885-80D4-D08ECF587644}"/>
                </a:ext>
              </a:extLst>
            </p:cNvPr>
            <p:cNvGrpSpPr/>
            <p:nvPr/>
          </p:nvGrpSpPr>
          <p:grpSpPr>
            <a:xfrm>
              <a:off x="2918363" y="24680"/>
              <a:ext cx="512034" cy="482640"/>
              <a:chOff x="2927694" y="239291"/>
              <a:chExt cx="512034" cy="482640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7A67E023-CE34-4265-9640-B93E0EB28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5578" y="355019"/>
                <a:ext cx="261525" cy="259073"/>
              </a:xfrm>
              <a:prstGeom prst="rect">
                <a:avLst/>
              </a:prstGeom>
            </p:spPr>
          </p:pic>
          <p:sp>
            <p:nvSpPr>
              <p:cNvPr id="32" name="Multiplication 98">
                <a:extLst>
                  <a:ext uri="{FF2B5EF4-FFF2-40B4-BE49-F238E27FC236}">
                    <a16:creationId xmlns:a16="http://schemas.microsoft.com/office/drawing/2014/main" id="{FF301722-F871-4AF5-BAB3-BC36D569DE97}"/>
                  </a:ext>
                </a:extLst>
              </p:cNvPr>
              <p:cNvSpPr/>
              <p:nvPr/>
            </p:nvSpPr>
            <p:spPr>
              <a:xfrm>
                <a:off x="2927694" y="239291"/>
                <a:ext cx="512034" cy="482640"/>
              </a:xfrm>
              <a:prstGeom prst="mathMultiply">
                <a:avLst>
                  <a:gd name="adj1" fmla="val 8054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A39712B-30C5-466B-B0F4-23BBFE2968E9}"/>
                </a:ext>
              </a:extLst>
            </p:cNvPr>
            <p:cNvSpPr txBox="1"/>
            <p:nvPr/>
          </p:nvSpPr>
          <p:spPr>
            <a:xfrm>
              <a:off x="688595" y="92811"/>
              <a:ext cx="3946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Gel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E0027D2-A293-4061-937B-1FF2FFB4109C}"/>
                </a:ext>
              </a:extLst>
            </p:cNvPr>
            <p:cNvSpPr txBox="1"/>
            <p:nvPr/>
          </p:nvSpPr>
          <p:spPr>
            <a:xfrm>
              <a:off x="680700" y="864579"/>
              <a:ext cx="705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Brulures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37C6559-236C-4ECE-B559-53599D2FB2A8}"/>
                </a:ext>
              </a:extLst>
            </p:cNvPr>
            <p:cNvSpPr txBox="1"/>
            <p:nvPr/>
          </p:nvSpPr>
          <p:spPr>
            <a:xfrm>
              <a:off x="3352333" y="105099"/>
              <a:ext cx="881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Sècheresse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CA71698-766C-4590-AE80-75EB0248F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24" y="406499"/>
              <a:ext cx="347748" cy="33123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143C6DD-56B6-4036-815C-868D35CE6A4C}"/>
                </a:ext>
              </a:extLst>
            </p:cNvPr>
            <p:cNvSpPr txBox="1"/>
            <p:nvPr/>
          </p:nvSpPr>
          <p:spPr>
            <a:xfrm>
              <a:off x="696316" y="429020"/>
              <a:ext cx="21096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Fortes températures / Brulures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73C847F-45FE-4F2F-A6C6-80B2CDF9F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247" y="516374"/>
              <a:ext cx="261525" cy="259073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213AFF6-7A8A-4DFC-9F00-7EEE8B96DE57}"/>
                </a:ext>
              </a:extLst>
            </p:cNvPr>
            <p:cNvSpPr txBox="1"/>
            <p:nvPr/>
          </p:nvSpPr>
          <p:spPr>
            <a:xfrm>
              <a:off x="3355238" y="490340"/>
              <a:ext cx="979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Fortes pluies</a:t>
              </a:r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1BD34D41-B7E4-4100-8A34-A3BAB6A7AD96}"/>
              </a:ext>
            </a:extLst>
          </p:cNvPr>
          <p:cNvSpPr txBox="1"/>
          <p:nvPr/>
        </p:nvSpPr>
        <p:spPr>
          <a:xfrm>
            <a:off x="3537652" y="818062"/>
            <a:ext cx="523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Ces impacts vont dépendre de la zone de production 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8000A06-8EC8-4C65-B7B5-2416B2615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06" y="3296540"/>
            <a:ext cx="261525" cy="25907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59EAE89-D2E7-47F1-943B-95F8AF3D8D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53" y="1424759"/>
            <a:ext cx="347748" cy="33123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CCA99A80-88D2-4374-BDBD-AF24A750D4C3}"/>
              </a:ext>
            </a:extLst>
          </p:cNvPr>
          <p:cNvSpPr txBox="1"/>
          <p:nvPr/>
        </p:nvSpPr>
        <p:spPr>
          <a:xfrm>
            <a:off x="9371473" y="217455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EBFDB0B-1CA1-48DE-ABC4-84D56D5FA91A}"/>
              </a:ext>
            </a:extLst>
          </p:cNvPr>
          <p:cNvSpPr txBox="1"/>
          <p:nvPr/>
        </p:nvSpPr>
        <p:spPr>
          <a:xfrm>
            <a:off x="11184773" y="217455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5FE585A-9BE8-4FB4-AC05-0ACF76E3B01F}"/>
              </a:ext>
            </a:extLst>
          </p:cNvPr>
          <p:cNvCxnSpPr>
            <a:cxnSpLocks/>
          </p:cNvCxnSpPr>
          <p:nvPr/>
        </p:nvCxnSpPr>
        <p:spPr>
          <a:xfrm flipV="1">
            <a:off x="1320459" y="5617137"/>
            <a:ext cx="10321022" cy="9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80AB67AC-11F4-4EFE-BEC0-182CCA2B4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93" y="4978248"/>
            <a:ext cx="261525" cy="340121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22C095DE-034E-4579-A374-CEAE0973B8E8}"/>
              </a:ext>
            </a:extLst>
          </p:cNvPr>
          <p:cNvGrpSpPr/>
          <p:nvPr/>
        </p:nvGrpSpPr>
        <p:grpSpPr>
          <a:xfrm>
            <a:off x="2842643" y="4463870"/>
            <a:ext cx="512034" cy="633629"/>
            <a:chOff x="274677" y="1412235"/>
            <a:chExt cx="512034" cy="482640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9531EE55-9B4A-4DD5-9664-610A6A1E6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42" name="Multiplication 129">
              <a:extLst>
                <a:ext uri="{FF2B5EF4-FFF2-40B4-BE49-F238E27FC236}">
                  <a16:creationId xmlns:a16="http://schemas.microsoft.com/office/drawing/2014/main" id="{C7A83835-983F-4959-B62D-F6F754E6E08E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E03809C4-762D-4BD4-A398-27F499D2E8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25" y="4996530"/>
            <a:ext cx="261525" cy="308426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9C907A-AA23-43F9-8451-0A97DF75CF2A}"/>
              </a:ext>
            </a:extLst>
          </p:cNvPr>
          <p:cNvCxnSpPr/>
          <p:nvPr/>
        </p:nvCxnSpPr>
        <p:spPr>
          <a:xfrm>
            <a:off x="1234236" y="3925072"/>
            <a:ext cx="10407245" cy="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25A7776-6FAC-4411-AE2D-5FA61914524F}"/>
              </a:ext>
            </a:extLst>
          </p:cNvPr>
          <p:cNvGrpSpPr/>
          <p:nvPr/>
        </p:nvGrpSpPr>
        <p:grpSpPr>
          <a:xfrm>
            <a:off x="2935822" y="2814370"/>
            <a:ext cx="512034" cy="482640"/>
            <a:chOff x="274677" y="1412235"/>
            <a:chExt cx="512034" cy="482640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D2D5BAB-374F-463E-992E-FCADC4454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47" name="Multiplication 117">
              <a:extLst>
                <a:ext uri="{FF2B5EF4-FFF2-40B4-BE49-F238E27FC236}">
                  <a16:creationId xmlns:a16="http://schemas.microsoft.com/office/drawing/2014/main" id="{E04295F6-55E6-4699-9D82-FCD90404A902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E572387F-890F-41B8-9F45-295F71F516B2}"/>
              </a:ext>
            </a:extLst>
          </p:cNvPr>
          <p:cNvGrpSpPr/>
          <p:nvPr/>
        </p:nvGrpSpPr>
        <p:grpSpPr>
          <a:xfrm>
            <a:off x="9804410" y="2765238"/>
            <a:ext cx="512034" cy="633629"/>
            <a:chOff x="274677" y="1412235"/>
            <a:chExt cx="512034" cy="482640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6BF23646-5A21-40D7-82A8-B3003D9EC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50" name="Multiplication 125">
              <a:extLst>
                <a:ext uri="{FF2B5EF4-FFF2-40B4-BE49-F238E27FC236}">
                  <a16:creationId xmlns:a16="http://schemas.microsoft.com/office/drawing/2014/main" id="{10FE93A0-D92E-4B67-BB3F-415494B1DA14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1" name="Image 50">
            <a:extLst>
              <a:ext uri="{FF2B5EF4-FFF2-40B4-BE49-F238E27FC236}">
                <a16:creationId xmlns:a16="http://schemas.microsoft.com/office/drawing/2014/main" id="{E568E5F2-26D1-483E-8991-A3642191D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58" y="2891579"/>
            <a:ext cx="412342" cy="392756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5B42F425-2F17-4EEF-B6C1-17232B7B9A74}"/>
              </a:ext>
            </a:extLst>
          </p:cNvPr>
          <p:cNvGrpSpPr/>
          <p:nvPr/>
        </p:nvGrpSpPr>
        <p:grpSpPr>
          <a:xfrm>
            <a:off x="6468894" y="2742848"/>
            <a:ext cx="512034" cy="586975"/>
            <a:chOff x="274677" y="1412235"/>
            <a:chExt cx="512034" cy="482640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312FA8D-04E5-4821-9400-72AF04A8D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54" name="Multiplication 121">
              <a:extLst>
                <a:ext uri="{FF2B5EF4-FFF2-40B4-BE49-F238E27FC236}">
                  <a16:creationId xmlns:a16="http://schemas.microsoft.com/office/drawing/2014/main" id="{5CF27AE1-D91D-44FF-8A5B-1281EDFF283B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D8ED95ED-C2E0-4AFC-9B10-CB20A52CA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53" y="4533968"/>
            <a:ext cx="503366" cy="479457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77C931EC-52BF-4DBC-9849-BF755DA302BD}"/>
              </a:ext>
            </a:extLst>
          </p:cNvPr>
          <p:cNvGrpSpPr/>
          <p:nvPr/>
        </p:nvGrpSpPr>
        <p:grpSpPr>
          <a:xfrm>
            <a:off x="7403596" y="4504835"/>
            <a:ext cx="512034" cy="574583"/>
            <a:chOff x="274677" y="1412235"/>
            <a:chExt cx="512034" cy="482640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80D760C5-5415-47F8-85A5-E0615DFE0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58" name="Multiplication 133">
              <a:extLst>
                <a:ext uri="{FF2B5EF4-FFF2-40B4-BE49-F238E27FC236}">
                  <a16:creationId xmlns:a16="http://schemas.microsoft.com/office/drawing/2014/main" id="{C6C7A2E1-4DCB-4431-804D-6A4E8E2BF697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76E87621-4A90-4A39-8A08-04CDEE06A6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87" y="1635928"/>
            <a:ext cx="261525" cy="308426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E8F8C2A8-6589-423D-BE44-9841D965B7DA}"/>
              </a:ext>
            </a:extLst>
          </p:cNvPr>
          <p:cNvGrpSpPr/>
          <p:nvPr/>
        </p:nvGrpSpPr>
        <p:grpSpPr>
          <a:xfrm>
            <a:off x="6161503" y="1144233"/>
            <a:ext cx="512034" cy="574583"/>
            <a:chOff x="274677" y="1412235"/>
            <a:chExt cx="512034" cy="482640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83A4EEE-8291-479D-89D8-127FE2E5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62" name="Multiplication 133">
              <a:extLst>
                <a:ext uri="{FF2B5EF4-FFF2-40B4-BE49-F238E27FC236}">
                  <a16:creationId xmlns:a16="http://schemas.microsoft.com/office/drawing/2014/main" id="{FB7EFBEA-22AF-42B5-9FF2-76054AC706A5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3" name="Image 62">
            <a:extLst>
              <a:ext uri="{FF2B5EF4-FFF2-40B4-BE49-F238E27FC236}">
                <a16:creationId xmlns:a16="http://schemas.microsoft.com/office/drawing/2014/main" id="{390E623D-F701-42EE-A945-8F9AA24B9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13" y="1369878"/>
            <a:ext cx="347748" cy="33123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E47BBCAA-7FD4-461B-8F1D-5913C20CD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58" y="2934750"/>
            <a:ext cx="347748" cy="33123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5432CE5D-905F-4CD2-A5B5-C4E99A932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05" y="2933187"/>
            <a:ext cx="347748" cy="33123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E8076FC8-F01E-45CE-94DC-1C358547A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56" y="4614515"/>
            <a:ext cx="347748" cy="33123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69195316-B99E-4F36-8B12-6B280F974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0" y="4644095"/>
            <a:ext cx="347748" cy="33123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FC5DE6A3-5DE0-4640-8FDF-1DA72451C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63" y="4642793"/>
            <a:ext cx="347748" cy="33123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939F2BAE-E129-4155-AD5D-C233EE868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32" y="4633337"/>
            <a:ext cx="347748" cy="331230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9998B7D7-C391-4C93-B79A-05AF4EFFE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04" y="3241186"/>
            <a:ext cx="261525" cy="308426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22400CFA-6E60-4472-A167-62815F3148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94" y="3320252"/>
            <a:ext cx="261525" cy="308426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C1B8E036-0EEC-4EAF-9051-76140443D687}"/>
              </a:ext>
            </a:extLst>
          </p:cNvPr>
          <p:cNvSpPr txBox="1"/>
          <p:nvPr/>
        </p:nvSpPr>
        <p:spPr>
          <a:xfrm>
            <a:off x="10291750" y="217455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3D905BF-9B00-491A-83E4-A9562000B083}"/>
              </a:ext>
            </a:extLst>
          </p:cNvPr>
          <p:cNvSpPr txBox="1"/>
          <p:nvPr/>
        </p:nvSpPr>
        <p:spPr>
          <a:xfrm>
            <a:off x="8510508" y="2174554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E163C83-F450-4953-8397-BAA4FDAF7C76}"/>
              </a:ext>
            </a:extLst>
          </p:cNvPr>
          <p:cNvSpPr txBox="1"/>
          <p:nvPr/>
        </p:nvSpPr>
        <p:spPr>
          <a:xfrm>
            <a:off x="7649543" y="2174554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0EB66F7E-7501-4F64-9B94-C61C077CFEA5}"/>
              </a:ext>
            </a:extLst>
          </p:cNvPr>
          <p:cNvSpPr txBox="1"/>
          <p:nvPr/>
        </p:nvSpPr>
        <p:spPr>
          <a:xfrm>
            <a:off x="6665146" y="217455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AECF918-8336-4377-B189-0DA9F9A784BA}"/>
              </a:ext>
            </a:extLst>
          </p:cNvPr>
          <p:cNvSpPr txBox="1"/>
          <p:nvPr/>
        </p:nvSpPr>
        <p:spPr>
          <a:xfrm>
            <a:off x="5744869" y="217455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84C27A72-09EF-434D-BB87-B0AB77F85DA1}"/>
              </a:ext>
            </a:extLst>
          </p:cNvPr>
          <p:cNvSpPr txBox="1"/>
          <p:nvPr/>
        </p:nvSpPr>
        <p:spPr>
          <a:xfrm>
            <a:off x="4760472" y="217455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410DB5F5-560E-456E-B1E8-6B738C5473F5}"/>
              </a:ext>
            </a:extLst>
          </p:cNvPr>
          <p:cNvSpPr txBox="1"/>
          <p:nvPr/>
        </p:nvSpPr>
        <p:spPr>
          <a:xfrm>
            <a:off x="3867447" y="217455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0A909604-9B21-4ECB-A9C3-75FE4DFEE092}"/>
              </a:ext>
            </a:extLst>
          </p:cNvPr>
          <p:cNvSpPr txBox="1"/>
          <p:nvPr/>
        </p:nvSpPr>
        <p:spPr>
          <a:xfrm>
            <a:off x="2974422" y="2174554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51082A5F-E764-4861-8BB6-3CFD33D39C1E}"/>
              </a:ext>
            </a:extLst>
          </p:cNvPr>
          <p:cNvSpPr txBox="1"/>
          <p:nvPr/>
        </p:nvSpPr>
        <p:spPr>
          <a:xfrm>
            <a:off x="2081397" y="2174554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A01C6645-4BD5-42D2-9A38-A138D0D476E2}"/>
              </a:ext>
            </a:extLst>
          </p:cNvPr>
          <p:cNvSpPr txBox="1"/>
          <p:nvPr/>
        </p:nvSpPr>
        <p:spPr>
          <a:xfrm>
            <a:off x="1188372" y="2174554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368CFDB4-9037-4885-B493-23D6EBCAC711}"/>
              </a:ext>
            </a:extLst>
          </p:cNvPr>
          <p:cNvSpPr txBox="1"/>
          <p:nvPr/>
        </p:nvSpPr>
        <p:spPr>
          <a:xfrm>
            <a:off x="9335682" y="386872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F021AEFD-C3A3-4F39-A0D1-7772FC94E068}"/>
              </a:ext>
            </a:extLst>
          </p:cNvPr>
          <p:cNvSpPr txBox="1"/>
          <p:nvPr/>
        </p:nvSpPr>
        <p:spPr>
          <a:xfrm>
            <a:off x="11148982" y="386872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345581A6-9C09-4EA8-AAA8-BDAF0B4B83FD}"/>
              </a:ext>
            </a:extLst>
          </p:cNvPr>
          <p:cNvSpPr txBox="1"/>
          <p:nvPr/>
        </p:nvSpPr>
        <p:spPr>
          <a:xfrm>
            <a:off x="10255959" y="386872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EF30A74-7D62-474C-940D-B1BAD070A577}"/>
              </a:ext>
            </a:extLst>
          </p:cNvPr>
          <p:cNvSpPr txBox="1"/>
          <p:nvPr/>
        </p:nvSpPr>
        <p:spPr>
          <a:xfrm>
            <a:off x="8474717" y="3868721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C48B7F1D-AE42-422F-A33E-1828A8BC6350}"/>
              </a:ext>
            </a:extLst>
          </p:cNvPr>
          <p:cNvSpPr txBox="1"/>
          <p:nvPr/>
        </p:nvSpPr>
        <p:spPr>
          <a:xfrm>
            <a:off x="7613752" y="3868721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2AC28AE9-20F4-4E37-8775-37B12E1F6B2E}"/>
              </a:ext>
            </a:extLst>
          </p:cNvPr>
          <p:cNvSpPr txBox="1"/>
          <p:nvPr/>
        </p:nvSpPr>
        <p:spPr>
          <a:xfrm>
            <a:off x="6629355" y="386872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0E84159D-BF9A-4C1A-9DD8-5DCE93FBAF19}"/>
              </a:ext>
            </a:extLst>
          </p:cNvPr>
          <p:cNvSpPr txBox="1"/>
          <p:nvPr/>
        </p:nvSpPr>
        <p:spPr>
          <a:xfrm>
            <a:off x="5709078" y="386872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9E3F27FE-16C4-4C33-9BA1-206DF25428AA}"/>
              </a:ext>
            </a:extLst>
          </p:cNvPr>
          <p:cNvSpPr txBox="1"/>
          <p:nvPr/>
        </p:nvSpPr>
        <p:spPr>
          <a:xfrm>
            <a:off x="4724681" y="386872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DF124120-1644-4E06-82F4-66BE18AABE02}"/>
              </a:ext>
            </a:extLst>
          </p:cNvPr>
          <p:cNvSpPr txBox="1"/>
          <p:nvPr/>
        </p:nvSpPr>
        <p:spPr>
          <a:xfrm>
            <a:off x="3831656" y="386872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FD34C0F8-F04D-4931-BE85-D83B0688985E}"/>
              </a:ext>
            </a:extLst>
          </p:cNvPr>
          <p:cNvSpPr txBox="1"/>
          <p:nvPr/>
        </p:nvSpPr>
        <p:spPr>
          <a:xfrm>
            <a:off x="2938631" y="3868721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67B29E31-9AC5-4238-B831-3ACC85A3E2B2}"/>
              </a:ext>
            </a:extLst>
          </p:cNvPr>
          <p:cNvSpPr txBox="1"/>
          <p:nvPr/>
        </p:nvSpPr>
        <p:spPr>
          <a:xfrm>
            <a:off x="2045606" y="3868721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2E59CFDA-201E-401B-8BD1-2663B367AC80}"/>
              </a:ext>
            </a:extLst>
          </p:cNvPr>
          <p:cNvSpPr txBox="1"/>
          <p:nvPr/>
        </p:nvSpPr>
        <p:spPr>
          <a:xfrm>
            <a:off x="1152581" y="3868721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DE9E75DE-CC35-4E33-94EC-BC1500314479}"/>
              </a:ext>
            </a:extLst>
          </p:cNvPr>
          <p:cNvSpPr txBox="1"/>
          <p:nvPr/>
        </p:nvSpPr>
        <p:spPr>
          <a:xfrm>
            <a:off x="9371473" y="55528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8082B7EB-4093-4034-B919-6F2592677F9E}"/>
              </a:ext>
            </a:extLst>
          </p:cNvPr>
          <p:cNvSpPr txBox="1"/>
          <p:nvPr/>
        </p:nvSpPr>
        <p:spPr>
          <a:xfrm>
            <a:off x="11184773" y="5552867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78041155-D148-4374-A538-7AA76BBC7C4E}"/>
              </a:ext>
            </a:extLst>
          </p:cNvPr>
          <p:cNvSpPr txBox="1"/>
          <p:nvPr/>
        </p:nvSpPr>
        <p:spPr>
          <a:xfrm>
            <a:off x="10291750" y="555286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DF7A8573-A2F8-41BE-B6CE-C3244FB970FF}"/>
              </a:ext>
            </a:extLst>
          </p:cNvPr>
          <p:cNvSpPr txBox="1"/>
          <p:nvPr/>
        </p:nvSpPr>
        <p:spPr>
          <a:xfrm>
            <a:off x="8510508" y="5552867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1427618-467C-4605-AEC6-1F3243A64E41}"/>
              </a:ext>
            </a:extLst>
          </p:cNvPr>
          <p:cNvSpPr txBox="1"/>
          <p:nvPr/>
        </p:nvSpPr>
        <p:spPr>
          <a:xfrm>
            <a:off x="7649543" y="5552867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E61B4F42-8B22-4C5B-93EF-7CFF5563E847}"/>
              </a:ext>
            </a:extLst>
          </p:cNvPr>
          <p:cNvSpPr txBox="1"/>
          <p:nvPr/>
        </p:nvSpPr>
        <p:spPr>
          <a:xfrm>
            <a:off x="6665146" y="555286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3CEFE4E5-A1F8-41D2-9167-8E3BA7FC82D4}"/>
              </a:ext>
            </a:extLst>
          </p:cNvPr>
          <p:cNvSpPr txBox="1"/>
          <p:nvPr/>
        </p:nvSpPr>
        <p:spPr>
          <a:xfrm>
            <a:off x="5744869" y="55528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EA38EB37-EADA-4AE7-8F1C-0C6CB91A7FD2}"/>
              </a:ext>
            </a:extLst>
          </p:cNvPr>
          <p:cNvSpPr txBox="1"/>
          <p:nvPr/>
        </p:nvSpPr>
        <p:spPr>
          <a:xfrm>
            <a:off x="4760472" y="555286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F3262F94-3BF1-43B7-954C-D93A50898289}"/>
              </a:ext>
            </a:extLst>
          </p:cNvPr>
          <p:cNvSpPr txBox="1"/>
          <p:nvPr/>
        </p:nvSpPr>
        <p:spPr>
          <a:xfrm>
            <a:off x="3867447" y="555286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F959BC2A-060C-46B5-ACFD-47C4A060C7CC}"/>
              </a:ext>
            </a:extLst>
          </p:cNvPr>
          <p:cNvSpPr txBox="1"/>
          <p:nvPr/>
        </p:nvSpPr>
        <p:spPr>
          <a:xfrm>
            <a:off x="2974422" y="5552867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A11274EC-1F72-4518-BA84-3464D4BD071C}"/>
              </a:ext>
            </a:extLst>
          </p:cNvPr>
          <p:cNvSpPr txBox="1"/>
          <p:nvPr/>
        </p:nvSpPr>
        <p:spPr>
          <a:xfrm>
            <a:off x="2081397" y="5552867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1933D823-FBEE-4EB5-A928-39DF183853CE}"/>
              </a:ext>
            </a:extLst>
          </p:cNvPr>
          <p:cNvSpPr txBox="1"/>
          <p:nvPr/>
        </p:nvSpPr>
        <p:spPr>
          <a:xfrm>
            <a:off x="1188372" y="5552867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</a:p>
        </p:txBody>
      </p:sp>
      <p:pic>
        <p:nvPicPr>
          <p:cNvPr id="106" name="Image 105">
            <a:extLst>
              <a:ext uri="{FF2B5EF4-FFF2-40B4-BE49-F238E27FC236}">
                <a16:creationId xmlns:a16="http://schemas.microsoft.com/office/drawing/2014/main" id="{2CEB7AF3-F506-45D1-86A9-696A71CC3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32" y="1324616"/>
            <a:ext cx="353353" cy="365814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4DA48DEF-1C78-4DB8-8BF8-D391D4DD8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226" y="4601739"/>
            <a:ext cx="347748" cy="331230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81E7B450-89E8-493C-9C50-F1B04A391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73" y="2857184"/>
            <a:ext cx="438269" cy="417451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22C1CAD9-0C77-4E54-ABF9-B23A1587D9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03" y="1414104"/>
            <a:ext cx="347748" cy="33123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9098D865-C19B-409D-BDA6-D7C6674801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384" y="1433029"/>
            <a:ext cx="347748" cy="33123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8C46635D-4523-454C-8417-AF7FFDDE3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87" y="2855108"/>
            <a:ext cx="430564" cy="410112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66C9DA22-C0A9-4609-BF5D-88C06FD25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29" y="2866844"/>
            <a:ext cx="406826" cy="387502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5D7FDAD4-7EA0-4213-AC02-E4D52225E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29" y="4540119"/>
            <a:ext cx="456526" cy="434841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EFC7BFD-1172-4F47-8FA5-77F986E34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21" y="4542517"/>
            <a:ext cx="454008" cy="432443"/>
          </a:xfrm>
          <a:prstGeom prst="rect">
            <a:avLst/>
          </a:prstGeom>
        </p:spPr>
      </p:pic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688A15C0-34DF-4136-AAA4-1D36AB547C99}"/>
              </a:ext>
            </a:extLst>
          </p:cNvPr>
          <p:cNvGrpSpPr/>
          <p:nvPr/>
        </p:nvGrpSpPr>
        <p:grpSpPr>
          <a:xfrm>
            <a:off x="7877501" y="2759749"/>
            <a:ext cx="512034" cy="586975"/>
            <a:chOff x="274677" y="1412235"/>
            <a:chExt cx="512034" cy="482640"/>
          </a:xfrm>
        </p:grpSpPr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26286A47-9E27-43F5-AEC6-5790FFCA9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117" name="Multiplication 121">
              <a:extLst>
                <a:ext uri="{FF2B5EF4-FFF2-40B4-BE49-F238E27FC236}">
                  <a16:creationId xmlns:a16="http://schemas.microsoft.com/office/drawing/2014/main" id="{C08C5FAE-54F9-462F-87B7-0D203BDCCE83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8" name="Image 117">
            <a:extLst>
              <a:ext uri="{FF2B5EF4-FFF2-40B4-BE49-F238E27FC236}">
                <a16:creationId xmlns:a16="http://schemas.microsoft.com/office/drawing/2014/main" id="{6678D243-3122-4E7D-81D5-D76D72AAA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111" y="3258087"/>
            <a:ext cx="261525" cy="308426"/>
          </a:xfrm>
          <a:prstGeom prst="rect">
            <a:avLst/>
          </a:prstGeom>
        </p:spPr>
      </p:pic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CEF521F7-34BE-4AE4-9A76-B5A3C4263F73}"/>
              </a:ext>
            </a:extLst>
          </p:cNvPr>
          <p:cNvGrpSpPr/>
          <p:nvPr/>
        </p:nvGrpSpPr>
        <p:grpSpPr>
          <a:xfrm>
            <a:off x="5380716" y="4469069"/>
            <a:ext cx="512034" cy="586975"/>
            <a:chOff x="274677" y="1412235"/>
            <a:chExt cx="512034" cy="482640"/>
          </a:xfrm>
        </p:grpSpPr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id="{AEDF18DE-2F68-4444-AB6A-CB01A8CB3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121" name="Multiplication 121">
              <a:extLst>
                <a:ext uri="{FF2B5EF4-FFF2-40B4-BE49-F238E27FC236}">
                  <a16:creationId xmlns:a16="http://schemas.microsoft.com/office/drawing/2014/main" id="{61DF229E-5FB2-4A03-A554-D2E985F2BC7A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2" name="Image 121">
            <a:extLst>
              <a:ext uri="{FF2B5EF4-FFF2-40B4-BE49-F238E27FC236}">
                <a16:creationId xmlns:a16="http://schemas.microsoft.com/office/drawing/2014/main" id="{A52F66C8-92C1-4490-B916-CBD902D29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82" y="4994097"/>
            <a:ext cx="261525" cy="308426"/>
          </a:xfrm>
          <a:prstGeom prst="rect">
            <a:avLst/>
          </a:prstGeom>
        </p:spPr>
      </p:pic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EAB1CB2B-7C5F-4510-8D35-B048550471E1}"/>
              </a:ext>
            </a:extLst>
          </p:cNvPr>
          <p:cNvGrpSpPr/>
          <p:nvPr/>
        </p:nvGrpSpPr>
        <p:grpSpPr>
          <a:xfrm>
            <a:off x="8479884" y="4477129"/>
            <a:ext cx="512034" cy="586975"/>
            <a:chOff x="274677" y="1412235"/>
            <a:chExt cx="512034" cy="482640"/>
          </a:xfrm>
        </p:grpSpPr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id="{E7579D99-62CA-48A6-B4FA-63CB562C3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125" name="Multiplication 121">
              <a:extLst>
                <a:ext uri="{FF2B5EF4-FFF2-40B4-BE49-F238E27FC236}">
                  <a16:creationId xmlns:a16="http://schemas.microsoft.com/office/drawing/2014/main" id="{F445F66E-A745-44A5-B0F6-1F345F5BECFC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6" name="Image 125">
            <a:extLst>
              <a:ext uri="{FF2B5EF4-FFF2-40B4-BE49-F238E27FC236}">
                <a16:creationId xmlns:a16="http://schemas.microsoft.com/office/drawing/2014/main" id="{B305AB66-BFD3-49C9-8490-55A0F6D92B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4" y="4975467"/>
            <a:ext cx="261525" cy="308426"/>
          </a:xfrm>
          <a:prstGeom prst="rect">
            <a:avLst/>
          </a:prstGeom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346803DE-2B0E-46BB-8575-1F45E63A7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80" y="1369878"/>
            <a:ext cx="347748" cy="331230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FA9D4449-7E16-44E9-B480-0D0CBD0E21F4}"/>
              </a:ext>
            </a:extLst>
          </p:cNvPr>
          <p:cNvSpPr/>
          <p:nvPr/>
        </p:nvSpPr>
        <p:spPr>
          <a:xfrm>
            <a:off x="1280891" y="2173167"/>
            <a:ext cx="10205043" cy="72000"/>
          </a:xfrm>
          <a:prstGeom prst="rect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652307A-EA20-4197-804C-6B0E618C4C2D}"/>
              </a:ext>
            </a:extLst>
          </p:cNvPr>
          <p:cNvSpPr/>
          <p:nvPr/>
        </p:nvSpPr>
        <p:spPr>
          <a:xfrm>
            <a:off x="6809966" y="2074492"/>
            <a:ext cx="4680000" cy="72000"/>
          </a:xfrm>
          <a:prstGeom prst="rect">
            <a:avLst/>
          </a:prstGeom>
          <a:solidFill>
            <a:srgbClr val="00B0F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5BBDE3F-3559-4C73-9D85-8A9A6E194402}"/>
              </a:ext>
            </a:extLst>
          </p:cNvPr>
          <p:cNvSpPr/>
          <p:nvPr/>
        </p:nvSpPr>
        <p:spPr>
          <a:xfrm>
            <a:off x="8154523" y="547533"/>
            <a:ext cx="1260000" cy="72000"/>
          </a:xfrm>
          <a:prstGeom prst="rect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9C3B6D0-A341-43F7-9CEC-F06242E4E810}"/>
              </a:ext>
            </a:extLst>
          </p:cNvPr>
          <p:cNvSpPr/>
          <p:nvPr/>
        </p:nvSpPr>
        <p:spPr>
          <a:xfrm>
            <a:off x="8145817" y="774477"/>
            <a:ext cx="1260000" cy="72000"/>
          </a:xfrm>
          <a:prstGeom prst="rect">
            <a:avLst/>
          </a:prstGeom>
          <a:solidFill>
            <a:srgbClr val="00B0F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E596C173-3FED-4102-BBBF-CC4D973F7C06}"/>
              </a:ext>
            </a:extLst>
          </p:cNvPr>
          <p:cNvSpPr txBox="1"/>
          <p:nvPr/>
        </p:nvSpPr>
        <p:spPr>
          <a:xfrm>
            <a:off x="9503276" y="445033"/>
            <a:ext cx="2009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Périodes de semis/plantation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0A858E8F-5491-4F74-86B5-7FBF1B697D60}"/>
              </a:ext>
            </a:extLst>
          </p:cNvPr>
          <p:cNvSpPr txBox="1"/>
          <p:nvPr/>
        </p:nvSpPr>
        <p:spPr>
          <a:xfrm>
            <a:off x="9514446" y="679913"/>
            <a:ext cx="1752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Périodes de récolte fruits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94D6AC1-741C-4C67-A64B-C6111B39B9A9}"/>
              </a:ext>
            </a:extLst>
          </p:cNvPr>
          <p:cNvSpPr/>
          <p:nvPr/>
        </p:nvSpPr>
        <p:spPr>
          <a:xfrm>
            <a:off x="1294527" y="3844876"/>
            <a:ext cx="10205043" cy="72000"/>
          </a:xfrm>
          <a:prstGeom prst="rect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DDB14FD-04B3-40D3-9EA7-B47A37986253}"/>
              </a:ext>
            </a:extLst>
          </p:cNvPr>
          <p:cNvSpPr/>
          <p:nvPr/>
        </p:nvSpPr>
        <p:spPr>
          <a:xfrm>
            <a:off x="6423552" y="3759769"/>
            <a:ext cx="5076000" cy="72000"/>
          </a:xfrm>
          <a:prstGeom prst="rect">
            <a:avLst/>
          </a:prstGeom>
          <a:solidFill>
            <a:srgbClr val="00B0F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1C17D9-9894-4D66-8BA9-CA50C989DB44}"/>
              </a:ext>
            </a:extLst>
          </p:cNvPr>
          <p:cNvSpPr/>
          <p:nvPr/>
        </p:nvSpPr>
        <p:spPr>
          <a:xfrm>
            <a:off x="5916084" y="5441695"/>
            <a:ext cx="5616000" cy="72000"/>
          </a:xfrm>
          <a:prstGeom prst="rect">
            <a:avLst/>
          </a:prstGeom>
          <a:solidFill>
            <a:srgbClr val="00B0F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7" name="Image 136">
            <a:extLst>
              <a:ext uri="{FF2B5EF4-FFF2-40B4-BE49-F238E27FC236}">
                <a16:creationId xmlns:a16="http://schemas.microsoft.com/office/drawing/2014/main" id="{46F47BBC-CDC4-4F8E-95F5-541985D39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05" y="1317622"/>
            <a:ext cx="347748" cy="331230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92EE2995-E5BD-4CD4-8D0C-BC8075636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16" y="1378451"/>
            <a:ext cx="347748" cy="331230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C5220B02-0703-4BF4-80D1-6AD29461FE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61" y="2904097"/>
            <a:ext cx="347748" cy="331230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05AF3071-D102-41EA-BC2E-5AD0811FD6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079" y="4891554"/>
            <a:ext cx="261525" cy="340121"/>
          </a:xfrm>
          <a:prstGeom prst="rect">
            <a:avLst/>
          </a:prstGeom>
        </p:spPr>
      </p:pic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36BC2A42-7F4A-46E3-A4DB-196BD40AA8B5}"/>
              </a:ext>
            </a:extLst>
          </p:cNvPr>
          <p:cNvGrpSpPr/>
          <p:nvPr/>
        </p:nvGrpSpPr>
        <p:grpSpPr>
          <a:xfrm>
            <a:off x="10694529" y="4399754"/>
            <a:ext cx="512034" cy="633629"/>
            <a:chOff x="274677" y="1412235"/>
            <a:chExt cx="512034" cy="482640"/>
          </a:xfrm>
        </p:grpSpPr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BF693DF3-ABC1-4A57-ADFB-4F0754D50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143" name="Multiplication 129">
              <a:extLst>
                <a:ext uri="{FF2B5EF4-FFF2-40B4-BE49-F238E27FC236}">
                  <a16:creationId xmlns:a16="http://schemas.microsoft.com/office/drawing/2014/main" id="{5CCD7329-AC19-438A-B032-08A737FEF8DF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4" name="Image 143">
            <a:extLst>
              <a:ext uri="{FF2B5EF4-FFF2-40B4-BE49-F238E27FC236}">
                <a16:creationId xmlns:a16="http://schemas.microsoft.com/office/drawing/2014/main" id="{5D2D3C5D-C176-42A5-9E44-564E23FB33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2" y="3233807"/>
            <a:ext cx="261525" cy="340121"/>
          </a:xfrm>
          <a:prstGeom prst="rect">
            <a:avLst/>
          </a:prstGeom>
        </p:spPr>
      </p:pic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5AE9E098-C4F2-4E07-B810-E45F9BD3CD39}"/>
              </a:ext>
            </a:extLst>
          </p:cNvPr>
          <p:cNvGrpSpPr/>
          <p:nvPr/>
        </p:nvGrpSpPr>
        <p:grpSpPr>
          <a:xfrm>
            <a:off x="10898042" y="2719429"/>
            <a:ext cx="512034" cy="633629"/>
            <a:chOff x="274677" y="1412235"/>
            <a:chExt cx="512034" cy="482640"/>
          </a:xfrm>
        </p:grpSpPr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CD0EE26E-0E75-41CD-A020-C988572D5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147" name="Multiplication 129">
              <a:extLst>
                <a:ext uri="{FF2B5EF4-FFF2-40B4-BE49-F238E27FC236}">
                  <a16:creationId xmlns:a16="http://schemas.microsoft.com/office/drawing/2014/main" id="{C9C5203F-E904-472E-8247-ACC5F7114AEF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8" name="Image 147">
            <a:extLst>
              <a:ext uri="{FF2B5EF4-FFF2-40B4-BE49-F238E27FC236}">
                <a16:creationId xmlns:a16="http://schemas.microsoft.com/office/drawing/2014/main" id="{1E49EDC3-93B1-44F5-B1AB-F6BD282F1F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698" y="1642673"/>
            <a:ext cx="261525" cy="340121"/>
          </a:xfrm>
          <a:prstGeom prst="rect">
            <a:avLst/>
          </a:prstGeom>
        </p:spPr>
      </p:pic>
      <p:grpSp>
        <p:nvGrpSpPr>
          <p:cNvPr id="149" name="Groupe 148">
            <a:extLst>
              <a:ext uri="{FF2B5EF4-FFF2-40B4-BE49-F238E27FC236}">
                <a16:creationId xmlns:a16="http://schemas.microsoft.com/office/drawing/2014/main" id="{0DBE7390-F05E-4EB2-A297-A072F78A847B}"/>
              </a:ext>
            </a:extLst>
          </p:cNvPr>
          <p:cNvGrpSpPr/>
          <p:nvPr/>
        </p:nvGrpSpPr>
        <p:grpSpPr>
          <a:xfrm>
            <a:off x="10599148" y="1128295"/>
            <a:ext cx="512034" cy="633629"/>
            <a:chOff x="274677" y="1412235"/>
            <a:chExt cx="512034" cy="482640"/>
          </a:xfrm>
        </p:grpSpPr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5BED7EFD-AE75-4151-9FC0-049ECE69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61" y="1527963"/>
              <a:ext cx="261525" cy="259073"/>
            </a:xfrm>
            <a:prstGeom prst="rect">
              <a:avLst/>
            </a:prstGeom>
          </p:spPr>
        </p:pic>
        <p:sp>
          <p:nvSpPr>
            <p:cNvPr id="151" name="Multiplication 129">
              <a:extLst>
                <a:ext uri="{FF2B5EF4-FFF2-40B4-BE49-F238E27FC236}">
                  <a16:creationId xmlns:a16="http://schemas.microsoft.com/office/drawing/2014/main" id="{EC9A65E9-6746-4871-B6EF-8210D094909B}"/>
                </a:ext>
              </a:extLst>
            </p:cNvPr>
            <p:cNvSpPr/>
            <p:nvPr/>
          </p:nvSpPr>
          <p:spPr>
            <a:xfrm>
              <a:off x="274677" y="1412235"/>
              <a:ext cx="512034" cy="482640"/>
            </a:xfrm>
            <a:prstGeom prst="mathMultiply">
              <a:avLst>
                <a:gd name="adj1" fmla="val 805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2" name="Rectangle 151">
            <a:extLst>
              <a:ext uri="{FF2B5EF4-FFF2-40B4-BE49-F238E27FC236}">
                <a16:creationId xmlns:a16="http://schemas.microsoft.com/office/drawing/2014/main" id="{6BDF0736-D803-4AD9-972A-196A8B817A60}"/>
              </a:ext>
            </a:extLst>
          </p:cNvPr>
          <p:cNvSpPr/>
          <p:nvPr/>
        </p:nvSpPr>
        <p:spPr>
          <a:xfrm>
            <a:off x="8154523" y="319512"/>
            <a:ext cx="1260000" cy="72000"/>
          </a:xfrm>
          <a:prstGeom prst="rect">
            <a:avLst/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F3CAB0A0-99F6-4964-97F5-B7B6151510EE}"/>
              </a:ext>
            </a:extLst>
          </p:cNvPr>
          <p:cNvSpPr txBox="1"/>
          <p:nvPr/>
        </p:nvSpPr>
        <p:spPr>
          <a:xfrm>
            <a:off x="9514446" y="222568"/>
            <a:ext cx="2468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Périodes de floraison/débourrement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124DE36-C22B-4632-A09C-718FEAF973C5}"/>
              </a:ext>
            </a:extLst>
          </p:cNvPr>
          <p:cNvSpPr/>
          <p:nvPr/>
        </p:nvSpPr>
        <p:spPr>
          <a:xfrm>
            <a:off x="3982278" y="1967041"/>
            <a:ext cx="2268000" cy="72000"/>
          </a:xfrm>
          <a:prstGeom prst="rect">
            <a:avLst/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5" name="Image 154">
            <a:extLst>
              <a:ext uri="{FF2B5EF4-FFF2-40B4-BE49-F238E27FC236}">
                <a16:creationId xmlns:a16="http://schemas.microsoft.com/office/drawing/2014/main" id="{9BF081D2-DE5E-402F-9DC9-6BE139AB0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12" y="4532735"/>
            <a:ext cx="503366" cy="479457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B38CDECF-BA17-4D24-A252-826C2BFF9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00" y="4536858"/>
            <a:ext cx="478196" cy="455482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18872DD5-35CA-49EA-9FC0-D7A80DD5E87B}"/>
              </a:ext>
            </a:extLst>
          </p:cNvPr>
          <p:cNvSpPr/>
          <p:nvPr/>
        </p:nvSpPr>
        <p:spPr>
          <a:xfrm>
            <a:off x="3544096" y="3653759"/>
            <a:ext cx="2520000" cy="72000"/>
          </a:xfrm>
          <a:prstGeom prst="rect">
            <a:avLst/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3A4A0C5-1B7B-4D91-99CF-7AE0F458BD8C}"/>
              </a:ext>
            </a:extLst>
          </p:cNvPr>
          <p:cNvSpPr/>
          <p:nvPr/>
        </p:nvSpPr>
        <p:spPr>
          <a:xfrm>
            <a:off x="3182892" y="5340793"/>
            <a:ext cx="3132000" cy="72000"/>
          </a:xfrm>
          <a:prstGeom prst="rect">
            <a:avLst/>
          </a:prstGeom>
          <a:solidFill>
            <a:srgbClr val="FFC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F4334A3-24A4-4F23-94CA-61100E11FB33}"/>
              </a:ext>
            </a:extLst>
          </p:cNvPr>
          <p:cNvSpPr/>
          <p:nvPr/>
        </p:nvSpPr>
        <p:spPr>
          <a:xfrm>
            <a:off x="1298544" y="3752848"/>
            <a:ext cx="216000" cy="72000"/>
          </a:xfrm>
          <a:prstGeom prst="rect">
            <a:avLst/>
          </a:prstGeom>
          <a:solidFill>
            <a:srgbClr val="00B0F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EC28782-A848-4789-8E87-99507197AF10}"/>
              </a:ext>
            </a:extLst>
          </p:cNvPr>
          <p:cNvSpPr/>
          <p:nvPr/>
        </p:nvSpPr>
        <p:spPr>
          <a:xfrm>
            <a:off x="1332627" y="5540326"/>
            <a:ext cx="10205043" cy="72000"/>
          </a:xfrm>
          <a:prstGeom prst="rect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BDD705B4-8131-4A76-B117-0EF7617EC36F}"/>
              </a:ext>
            </a:extLst>
          </p:cNvPr>
          <p:cNvSpPr/>
          <p:nvPr/>
        </p:nvSpPr>
        <p:spPr>
          <a:xfrm>
            <a:off x="1334977" y="5448920"/>
            <a:ext cx="540000" cy="72000"/>
          </a:xfrm>
          <a:prstGeom prst="rect">
            <a:avLst/>
          </a:prstGeom>
          <a:solidFill>
            <a:srgbClr val="00B0F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452AE27-E2CB-4ABD-8F10-4F6FA96EF81A}"/>
              </a:ext>
            </a:extLst>
          </p:cNvPr>
          <p:cNvSpPr/>
          <p:nvPr/>
        </p:nvSpPr>
        <p:spPr>
          <a:xfrm>
            <a:off x="8125463" y="3850942"/>
            <a:ext cx="1800000" cy="72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A949B65E-1917-42CF-BA61-C12A245A60D8}"/>
              </a:ext>
            </a:extLst>
          </p:cNvPr>
          <p:cNvSpPr/>
          <p:nvPr/>
        </p:nvSpPr>
        <p:spPr>
          <a:xfrm>
            <a:off x="7944488" y="5536867"/>
            <a:ext cx="2808000" cy="72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7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3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34" grpId="0" animBg="1"/>
      <p:bldP spid="135" grpId="0" animBg="1"/>
      <p:bldP spid="13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C90E7-0E41-411B-BC90-41D2C2FE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Enjeux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9F781A-F097-41EA-AF78-D49768E482D4}"/>
              </a:ext>
            </a:extLst>
          </p:cNvPr>
          <p:cNvSpPr txBox="1"/>
          <p:nvPr/>
        </p:nvSpPr>
        <p:spPr>
          <a:xfrm>
            <a:off x="635804" y="1276489"/>
            <a:ext cx="114029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Besoins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Données de floraison dans des climats très contrastés et en séries historiques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Evaluation des besoins en froid : problème de phénotypage, manque de données pour les modèles de prédiction, manque d’évaluation des nouvelles variétés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dirty="0"/>
              <a:t>Etudes à initier ou approfondir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Impact de la température sur l’induction florale (manque de données et de connaissances)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Processus de maturation du fruit, prédiction de la date de récolte (manque de données), mise en relation avec les risques climatiques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Prendre en compte la sénescence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Rôle de la plasticité et de la résilience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Prise en compte de la régionalité dans les risques et les gammes variétales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Génétique vs ITK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Limites des capacités de l’amélioration génétique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Coût des pratiques culturales pour compenser la </a:t>
            </a:r>
            <a:r>
              <a:rPr lang="fr-FR" sz="2000" dirty="0" err="1"/>
              <a:t>maladaptation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3477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B2C1FB-0A15-425C-B63C-BE722ACFF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rc 107">
            <a:extLst>
              <a:ext uri="{FF2B5EF4-FFF2-40B4-BE49-F238E27FC236}">
                <a16:creationId xmlns:a16="http://schemas.microsoft.com/office/drawing/2014/main" id="{2CCEFBB7-C0A8-4227-9600-FD329C45A6D0}"/>
              </a:ext>
            </a:extLst>
          </p:cNvPr>
          <p:cNvSpPr/>
          <p:nvPr/>
        </p:nvSpPr>
        <p:spPr>
          <a:xfrm>
            <a:off x="2847862" y="302191"/>
            <a:ext cx="5843407" cy="5842800"/>
          </a:xfrm>
          <a:prstGeom prst="arc">
            <a:avLst>
              <a:gd name="adj1" fmla="val 18706302"/>
              <a:gd name="adj2" fmla="val 21247626"/>
            </a:avLst>
          </a:prstGeom>
          <a:noFill/>
          <a:ln w="57150" cap="flat" cmpd="sng" algn="ctr">
            <a:solidFill>
              <a:srgbClr val="5788B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27D43F52-5934-4D0E-AD55-CB55B95ED923}"/>
              </a:ext>
            </a:extLst>
          </p:cNvPr>
          <p:cNvSpPr/>
          <p:nvPr/>
        </p:nvSpPr>
        <p:spPr>
          <a:xfrm>
            <a:off x="2840786" y="286515"/>
            <a:ext cx="5843407" cy="5842800"/>
          </a:xfrm>
          <a:prstGeom prst="arc">
            <a:avLst>
              <a:gd name="adj1" fmla="val 21318481"/>
              <a:gd name="adj2" fmla="val 2565256"/>
            </a:avLst>
          </a:prstGeom>
          <a:noFill/>
          <a:ln w="57150" cap="flat" cmpd="sng" algn="ctr">
            <a:solidFill>
              <a:srgbClr val="D84C59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ercle : creux 55">
            <a:extLst>
              <a:ext uri="{FF2B5EF4-FFF2-40B4-BE49-F238E27FC236}">
                <a16:creationId xmlns:a16="http://schemas.microsoft.com/office/drawing/2014/main" id="{9F537975-4D3F-4067-A6B3-6FBA1B7A7789}"/>
              </a:ext>
            </a:extLst>
          </p:cNvPr>
          <p:cNvSpPr/>
          <p:nvPr/>
        </p:nvSpPr>
        <p:spPr>
          <a:xfrm>
            <a:off x="3981468" y="1407915"/>
            <a:ext cx="3600000" cy="3600000"/>
          </a:xfrm>
          <a:prstGeom prst="donut">
            <a:avLst>
              <a:gd name="adj" fmla="val 3181"/>
            </a:avLst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2E75AFAC-DBDC-4A55-A954-F8B7EE3A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911" y="5279265"/>
            <a:ext cx="921176" cy="68917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BC1EF6F-CF7D-4798-B121-0D87511F5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934" y="5279265"/>
            <a:ext cx="824464" cy="68971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6EBB207B-9964-46D4-B7F9-7F209F803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96" y="247029"/>
            <a:ext cx="1082928" cy="71923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929A6446-8CC7-4145-B4EA-C59BCD9444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232" y="5279265"/>
            <a:ext cx="760111" cy="689175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B4C2584A-BB73-4D31-B440-8CAD03D56DD2}"/>
              </a:ext>
            </a:extLst>
          </p:cNvPr>
          <p:cNvGrpSpPr/>
          <p:nvPr/>
        </p:nvGrpSpPr>
        <p:grpSpPr>
          <a:xfrm>
            <a:off x="5455175" y="1105030"/>
            <a:ext cx="1294532" cy="646331"/>
            <a:chOff x="2954673" y="1196751"/>
            <a:chExt cx="1294532" cy="646331"/>
          </a:xfrm>
        </p:grpSpPr>
        <p:sp>
          <p:nvSpPr>
            <p:cNvPr id="62" name="Rectangle à coins arrondis 27">
              <a:extLst>
                <a:ext uri="{FF2B5EF4-FFF2-40B4-BE49-F238E27FC236}">
                  <a16:creationId xmlns:a16="http://schemas.microsoft.com/office/drawing/2014/main" id="{535D8ED3-5895-4E00-8F7D-8358DD3DCD5C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F58E6D7-B6C2-4DF2-B184-4EDF4594F110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Sénescence des feuilles</a:t>
              </a:r>
            </a:p>
          </p:txBody>
        </p:sp>
      </p:grpSp>
      <p:sp>
        <p:nvSpPr>
          <p:cNvPr id="64" name="Cercle : creux 63">
            <a:extLst>
              <a:ext uri="{FF2B5EF4-FFF2-40B4-BE49-F238E27FC236}">
                <a16:creationId xmlns:a16="http://schemas.microsoft.com/office/drawing/2014/main" id="{14451A52-3D7E-4EF4-8DB6-4B0D85A92666}"/>
              </a:ext>
            </a:extLst>
          </p:cNvPr>
          <p:cNvSpPr/>
          <p:nvPr/>
        </p:nvSpPr>
        <p:spPr>
          <a:xfrm rot="10800000">
            <a:off x="4521470" y="1947915"/>
            <a:ext cx="2520000" cy="2520000"/>
          </a:xfrm>
          <a:prstGeom prst="donut">
            <a:avLst>
              <a:gd name="adj" fmla="val 7401"/>
            </a:avLst>
          </a:prstGeom>
          <a:gradFill>
            <a:gsLst>
              <a:gs pos="85000">
                <a:srgbClr val="ED7D31">
                  <a:lumMod val="75000"/>
                </a:srgbClr>
              </a:gs>
              <a:gs pos="32000">
                <a:srgbClr val="70AD47">
                  <a:lumMod val="40000"/>
                  <a:lumOff val="60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5FFD30AA-620B-40FE-96D9-7EE2F15F9F9D}"/>
              </a:ext>
            </a:extLst>
          </p:cNvPr>
          <p:cNvSpPr txBox="1"/>
          <p:nvPr/>
        </p:nvSpPr>
        <p:spPr>
          <a:xfrm>
            <a:off x="5197952" y="2086415"/>
            <a:ext cx="116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Automne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B38B685-9D49-45EB-A17B-2DCEA6690AFE}"/>
              </a:ext>
            </a:extLst>
          </p:cNvPr>
          <p:cNvSpPr txBox="1"/>
          <p:nvPr/>
        </p:nvSpPr>
        <p:spPr>
          <a:xfrm>
            <a:off x="5969411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Hiver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C5F9B6C-DB68-43F1-96C0-FFEC33B99FEF}"/>
              </a:ext>
            </a:extLst>
          </p:cNvPr>
          <p:cNvSpPr txBox="1"/>
          <p:nvPr/>
        </p:nvSpPr>
        <p:spPr>
          <a:xfrm>
            <a:off x="5186545" y="3863930"/>
            <a:ext cx="12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Printemps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65AA85C-3E50-44D3-9E04-26F91EA893F8}"/>
              </a:ext>
            </a:extLst>
          </p:cNvPr>
          <p:cNvSpPr txBox="1"/>
          <p:nvPr/>
        </p:nvSpPr>
        <p:spPr>
          <a:xfrm>
            <a:off x="4427317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prstClr val="black"/>
                </a:solidFill>
              </a:rPr>
              <a:t>Eté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33361F7F-CB7C-45E0-8FD2-7C131DFCB77B}"/>
              </a:ext>
            </a:extLst>
          </p:cNvPr>
          <p:cNvGrpSpPr/>
          <p:nvPr/>
        </p:nvGrpSpPr>
        <p:grpSpPr>
          <a:xfrm>
            <a:off x="4216072" y="1527413"/>
            <a:ext cx="811978" cy="656989"/>
            <a:chOff x="2991792" y="1193527"/>
            <a:chExt cx="811978" cy="656989"/>
          </a:xfrm>
        </p:grpSpPr>
        <p:sp>
          <p:nvSpPr>
            <p:cNvPr id="70" name="Rectangle à coins arrondis 27">
              <a:extLst>
                <a:ext uri="{FF2B5EF4-FFF2-40B4-BE49-F238E27FC236}">
                  <a16:creationId xmlns:a16="http://schemas.microsoft.com/office/drawing/2014/main" id="{9EE6F8D0-B3B7-4195-AB37-152E656208DF}"/>
                </a:ext>
              </a:extLst>
            </p:cNvPr>
            <p:cNvSpPr/>
            <p:nvPr/>
          </p:nvSpPr>
          <p:spPr>
            <a:xfrm>
              <a:off x="2991792" y="1193527"/>
              <a:ext cx="81197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9EA4190-282A-4E24-B2DE-864F7FA2D27B}"/>
                </a:ext>
              </a:extLst>
            </p:cNvPr>
            <p:cNvSpPr txBox="1"/>
            <p:nvPr/>
          </p:nvSpPr>
          <p:spPr>
            <a:xfrm>
              <a:off x="2991792" y="1204185"/>
              <a:ext cx="81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Bud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set</a:t>
              </a: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145CC3B1-88CA-4DCE-B1A9-C101AE98E017}"/>
              </a:ext>
            </a:extLst>
          </p:cNvPr>
          <p:cNvGrpSpPr/>
          <p:nvPr/>
        </p:nvGrpSpPr>
        <p:grpSpPr>
          <a:xfrm>
            <a:off x="3386261" y="3438943"/>
            <a:ext cx="1124718" cy="659033"/>
            <a:chOff x="2954673" y="1184049"/>
            <a:chExt cx="1124718" cy="659033"/>
          </a:xfrm>
        </p:grpSpPr>
        <p:sp>
          <p:nvSpPr>
            <p:cNvPr id="73" name="Rectangle à coins arrondis 27">
              <a:extLst>
                <a:ext uri="{FF2B5EF4-FFF2-40B4-BE49-F238E27FC236}">
                  <a16:creationId xmlns:a16="http://schemas.microsoft.com/office/drawing/2014/main" id="{C20096AF-BB0D-41F3-A5EB-B7DC65537608}"/>
                </a:ext>
              </a:extLst>
            </p:cNvPr>
            <p:cNvSpPr/>
            <p:nvPr/>
          </p:nvSpPr>
          <p:spPr>
            <a:xfrm>
              <a:off x="2954674" y="1196752"/>
              <a:ext cx="112471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40776254-5B60-4887-9FFC-B92DEF3C2F76}"/>
                </a:ext>
              </a:extLst>
            </p:cNvPr>
            <p:cNvSpPr txBox="1"/>
            <p:nvPr/>
          </p:nvSpPr>
          <p:spPr>
            <a:xfrm>
              <a:off x="2954673" y="1184049"/>
              <a:ext cx="1124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Induction florale</a:t>
              </a: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360FAECA-69C9-4F44-8ABB-6169B1785DB5}"/>
              </a:ext>
            </a:extLst>
          </p:cNvPr>
          <p:cNvGrpSpPr/>
          <p:nvPr/>
        </p:nvGrpSpPr>
        <p:grpSpPr>
          <a:xfrm>
            <a:off x="3793478" y="4459861"/>
            <a:ext cx="1540585" cy="369332"/>
            <a:chOff x="2410160" y="1196751"/>
            <a:chExt cx="1540585" cy="369332"/>
          </a:xfrm>
        </p:grpSpPr>
        <p:sp>
          <p:nvSpPr>
            <p:cNvPr id="76" name="Rectangle à coins arrondis 27">
              <a:extLst>
                <a:ext uri="{FF2B5EF4-FFF2-40B4-BE49-F238E27FC236}">
                  <a16:creationId xmlns:a16="http://schemas.microsoft.com/office/drawing/2014/main" id="{EEAE0380-6F36-4409-B818-AAE86C71A1E0}"/>
                </a:ext>
              </a:extLst>
            </p:cNvPr>
            <p:cNvSpPr/>
            <p:nvPr/>
          </p:nvSpPr>
          <p:spPr>
            <a:xfrm>
              <a:off x="2483009" y="1196752"/>
              <a:ext cx="1467736" cy="35855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86467DB-41A9-4AF8-AEE9-1E92AC43EBF0}"/>
                </a:ext>
              </a:extLst>
            </p:cNvPr>
            <p:cNvSpPr txBox="1"/>
            <p:nvPr/>
          </p:nvSpPr>
          <p:spPr>
            <a:xfrm>
              <a:off x="2410160" y="1196751"/>
              <a:ext cx="1540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Fructification</a:t>
              </a: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9AAF190E-CC95-4A70-9CDD-25172E50A3D6}"/>
              </a:ext>
            </a:extLst>
          </p:cNvPr>
          <p:cNvGrpSpPr/>
          <p:nvPr/>
        </p:nvGrpSpPr>
        <p:grpSpPr>
          <a:xfrm>
            <a:off x="5762490" y="4669552"/>
            <a:ext cx="1124718" cy="369332"/>
            <a:chOff x="2954673" y="1196751"/>
            <a:chExt cx="1294532" cy="369332"/>
          </a:xfrm>
        </p:grpSpPr>
        <p:sp>
          <p:nvSpPr>
            <p:cNvPr id="79" name="Rectangle à coins arrondis 27">
              <a:extLst>
                <a:ext uri="{FF2B5EF4-FFF2-40B4-BE49-F238E27FC236}">
                  <a16:creationId xmlns:a16="http://schemas.microsoft.com/office/drawing/2014/main" id="{C39981DE-CA7A-4D9E-B788-463F57F6077E}"/>
                </a:ext>
              </a:extLst>
            </p:cNvPr>
            <p:cNvSpPr/>
            <p:nvPr/>
          </p:nvSpPr>
          <p:spPr>
            <a:xfrm>
              <a:off x="2954674" y="1196752"/>
              <a:ext cx="1294531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D52DE82A-236F-4D58-B6A7-BC070F6D08C4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Floraison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EC575784-694A-4F70-9B00-6D6FE97063FE}"/>
              </a:ext>
            </a:extLst>
          </p:cNvPr>
          <p:cNvGrpSpPr/>
          <p:nvPr/>
        </p:nvGrpSpPr>
        <p:grpSpPr>
          <a:xfrm>
            <a:off x="6357779" y="4249435"/>
            <a:ext cx="1581447" cy="374248"/>
            <a:chOff x="2779608" y="1191835"/>
            <a:chExt cx="1820220" cy="374248"/>
          </a:xfrm>
        </p:grpSpPr>
        <p:sp>
          <p:nvSpPr>
            <p:cNvPr id="82" name="Rectangle à coins arrondis 27">
              <a:extLst>
                <a:ext uri="{FF2B5EF4-FFF2-40B4-BE49-F238E27FC236}">
                  <a16:creationId xmlns:a16="http://schemas.microsoft.com/office/drawing/2014/main" id="{AC5F1F92-8F5D-4FD0-9F6B-E47F95CA470A}"/>
                </a:ext>
              </a:extLst>
            </p:cNvPr>
            <p:cNvSpPr/>
            <p:nvPr/>
          </p:nvSpPr>
          <p:spPr>
            <a:xfrm>
              <a:off x="2872980" y="1196752"/>
              <a:ext cx="163254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71774F87-E740-4E0D-B1AA-A653897D3101}"/>
                </a:ext>
              </a:extLst>
            </p:cNvPr>
            <p:cNvSpPr txBox="1"/>
            <p:nvPr/>
          </p:nvSpPr>
          <p:spPr>
            <a:xfrm>
              <a:off x="2779608" y="1191835"/>
              <a:ext cx="182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Débourrement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E4605233-9787-4474-ADB6-B2FD8B6B08D4}"/>
              </a:ext>
            </a:extLst>
          </p:cNvPr>
          <p:cNvGrpSpPr/>
          <p:nvPr/>
        </p:nvGrpSpPr>
        <p:grpSpPr>
          <a:xfrm>
            <a:off x="6631861" y="1840727"/>
            <a:ext cx="1604749" cy="387994"/>
            <a:chOff x="2947333" y="1178089"/>
            <a:chExt cx="1387934" cy="387994"/>
          </a:xfrm>
        </p:grpSpPr>
        <p:sp>
          <p:nvSpPr>
            <p:cNvPr id="85" name="Rectangle à coins arrondis 27">
              <a:extLst>
                <a:ext uri="{FF2B5EF4-FFF2-40B4-BE49-F238E27FC236}">
                  <a16:creationId xmlns:a16="http://schemas.microsoft.com/office/drawing/2014/main" id="{2E0E2040-9447-4C85-99C5-000A314B1DFE}"/>
                </a:ext>
              </a:extLst>
            </p:cNvPr>
            <p:cNvSpPr/>
            <p:nvPr/>
          </p:nvSpPr>
          <p:spPr>
            <a:xfrm>
              <a:off x="2954674" y="1196752"/>
              <a:ext cx="138059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B5BE641-81BD-4EA5-B210-D663A0DE851F}"/>
                </a:ext>
              </a:extLst>
            </p:cNvPr>
            <p:cNvSpPr txBox="1"/>
            <p:nvPr/>
          </p:nvSpPr>
          <p:spPr>
            <a:xfrm>
              <a:off x="2947333" y="1178089"/>
              <a:ext cx="1387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Endodormance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1EF7A8FB-C84F-45A0-9A78-996B663018AD}"/>
              </a:ext>
            </a:extLst>
          </p:cNvPr>
          <p:cNvGrpSpPr/>
          <p:nvPr/>
        </p:nvGrpSpPr>
        <p:grpSpPr>
          <a:xfrm>
            <a:off x="7128117" y="2561584"/>
            <a:ext cx="1294532" cy="646331"/>
            <a:chOff x="2954673" y="1196751"/>
            <a:chExt cx="1294532" cy="646331"/>
          </a:xfrm>
        </p:grpSpPr>
        <p:sp>
          <p:nvSpPr>
            <p:cNvPr id="88" name="Rectangle à coins arrondis 27">
              <a:extLst>
                <a:ext uri="{FF2B5EF4-FFF2-40B4-BE49-F238E27FC236}">
                  <a16:creationId xmlns:a16="http://schemas.microsoft.com/office/drawing/2014/main" id="{093AE958-D2E6-4EAB-BCD3-71298F708325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8BFD846-6890-4529-A129-E124424530A2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Levée de dormance</a:t>
              </a: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A8DC5C9-D8CE-46BC-BCBA-3D6ED543718E}"/>
              </a:ext>
            </a:extLst>
          </p:cNvPr>
          <p:cNvGrpSpPr/>
          <p:nvPr/>
        </p:nvGrpSpPr>
        <p:grpSpPr>
          <a:xfrm>
            <a:off x="7005456" y="3590091"/>
            <a:ext cx="1495269" cy="387994"/>
            <a:chOff x="2947333" y="1178089"/>
            <a:chExt cx="1293246" cy="387994"/>
          </a:xfrm>
        </p:grpSpPr>
        <p:sp>
          <p:nvSpPr>
            <p:cNvPr id="91" name="Rectangle à coins arrondis 27">
              <a:extLst>
                <a:ext uri="{FF2B5EF4-FFF2-40B4-BE49-F238E27FC236}">
                  <a16:creationId xmlns:a16="http://schemas.microsoft.com/office/drawing/2014/main" id="{C1587189-0898-46BD-8661-55C3223A6268}"/>
                </a:ext>
              </a:extLst>
            </p:cNvPr>
            <p:cNvSpPr/>
            <p:nvPr/>
          </p:nvSpPr>
          <p:spPr>
            <a:xfrm>
              <a:off x="2954674" y="1196752"/>
              <a:ext cx="1285904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3136D129-4B7D-4C60-BF03-46372593B40E}"/>
                </a:ext>
              </a:extLst>
            </p:cNvPr>
            <p:cNvSpPr txBox="1"/>
            <p:nvPr/>
          </p:nvSpPr>
          <p:spPr>
            <a:xfrm>
              <a:off x="2947333" y="1178089"/>
              <a:ext cx="1293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Ecodormance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3" name="Image 92">
            <a:extLst>
              <a:ext uri="{FF2B5EF4-FFF2-40B4-BE49-F238E27FC236}">
                <a16:creationId xmlns:a16="http://schemas.microsoft.com/office/drawing/2014/main" id="{EC6AFFC4-6E5D-4805-956E-38CEC6F8B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255" y="246262"/>
            <a:ext cx="960000" cy="720000"/>
          </a:xfrm>
          <a:prstGeom prst="rect">
            <a:avLst/>
          </a:prstGeom>
        </p:spPr>
      </p:pic>
      <p:grpSp>
        <p:nvGrpSpPr>
          <p:cNvPr id="94" name="Groupe 93">
            <a:extLst>
              <a:ext uri="{FF2B5EF4-FFF2-40B4-BE49-F238E27FC236}">
                <a16:creationId xmlns:a16="http://schemas.microsoft.com/office/drawing/2014/main" id="{B24C914E-2BDE-4CFA-AFB5-E0EC4835B6A2}"/>
              </a:ext>
            </a:extLst>
          </p:cNvPr>
          <p:cNvGrpSpPr/>
          <p:nvPr/>
        </p:nvGrpSpPr>
        <p:grpSpPr>
          <a:xfrm>
            <a:off x="7886864" y="1113387"/>
            <a:ext cx="1498515" cy="646331"/>
            <a:chOff x="2954673" y="1196751"/>
            <a:chExt cx="1498515" cy="646331"/>
          </a:xfrm>
        </p:grpSpPr>
        <p:sp>
          <p:nvSpPr>
            <p:cNvPr id="95" name="Rectangle à coins arrondis 27">
              <a:extLst>
                <a:ext uri="{FF2B5EF4-FFF2-40B4-BE49-F238E27FC236}">
                  <a16:creationId xmlns:a16="http://schemas.microsoft.com/office/drawing/2014/main" id="{D1CCDA4E-5B84-4688-9AA3-D4FF4DF15E6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5788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7B2288B6-213B-4101-B400-1510F045A908}"/>
                </a:ext>
              </a:extLst>
            </p:cNvPr>
            <p:cNvSpPr txBox="1"/>
            <p:nvPr/>
          </p:nvSpPr>
          <p:spPr>
            <a:xfrm>
              <a:off x="2954673" y="1196751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froid</a:t>
              </a: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FA1BA7E9-C68A-4C64-9278-018FCCE18DEC}"/>
              </a:ext>
            </a:extLst>
          </p:cNvPr>
          <p:cNvGrpSpPr/>
          <p:nvPr/>
        </p:nvGrpSpPr>
        <p:grpSpPr>
          <a:xfrm>
            <a:off x="7897569" y="4153421"/>
            <a:ext cx="1498514" cy="664992"/>
            <a:chOff x="2937666" y="1178090"/>
            <a:chExt cx="1498514" cy="664992"/>
          </a:xfrm>
        </p:grpSpPr>
        <p:sp>
          <p:nvSpPr>
            <p:cNvPr id="98" name="Rectangle à coins arrondis 27">
              <a:extLst>
                <a:ext uri="{FF2B5EF4-FFF2-40B4-BE49-F238E27FC236}">
                  <a16:creationId xmlns:a16="http://schemas.microsoft.com/office/drawing/2014/main" id="{BC5CA2DE-323D-4EF0-8CA1-EFF86D6CA069}"/>
                </a:ext>
              </a:extLst>
            </p:cNvPr>
            <p:cNvSpPr/>
            <p:nvPr/>
          </p:nvSpPr>
          <p:spPr>
            <a:xfrm>
              <a:off x="2954674" y="1196752"/>
              <a:ext cx="1452140" cy="646330"/>
            </a:xfrm>
            <a:prstGeom prst="roundRect">
              <a:avLst/>
            </a:prstGeom>
            <a:solidFill>
              <a:srgbClr val="D84C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CB207814-473D-4311-91F4-0A651BCE4565}"/>
                </a:ext>
              </a:extLst>
            </p:cNvPr>
            <p:cNvSpPr txBox="1"/>
            <p:nvPr/>
          </p:nvSpPr>
          <p:spPr>
            <a:xfrm>
              <a:off x="2937666" y="1178090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chaud</a:t>
              </a: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E87B1B5-038B-4C0F-B71E-7D3DAE8ACA6C}"/>
              </a:ext>
            </a:extLst>
          </p:cNvPr>
          <p:cNvGrpSpPr/>
          <p:nvPr/>
        </p:nvGrpSpPr>
        <p:grpSpPr>
          <a:xfrm>
            <a:off x="2087003" y="680671"/>
            <a:ext cx="2671071" cy="662006"/>
            <a:chOff x="2949576" y="1181076"/>
            <a:chExt cx="1503612" cy="662006"/>
          </a:xfrm>
        </p:grpSpPr>
        <p:sp>
          <p:nvSpPr>
            <p:cNvPr id="101" name="Rectangle à coins arrondis 27">
              <a:extLst>
                <a:ext uri="{FF2B5EF4-FFF2-40B4-BE49-F238E27FC236}">
                  <a16:creationId xmlns:a16="http://schemas.microsoft.com/office/drawing/2014/main" id="{162D148E-9FBD-47BA-ABB3-B19F6BF5E11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F3A447">
                <a:lumMod val="75000"/>
              </a:srgbClr>
            </a:solidFill>
            <a:ln w="12700" cap="flat" cmpd="sng" algn="ctr">
              <a:solidFill>
                <a:srgbClr val="F3A4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770A94FA-53C2-4744-984F-2F40DC625B45}"/>
                </a:ext>
              </a:extLst>
            </p:cNvPr>
            <p:cNvSpPr txBox="1"/>
            <p:nvPr/>
          </p:nvSpPr>
          <p:spPr>
            <a:xfrm>
              <a:off x="2949576" y="1181076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Baisse des températures et de la longueur du jour</a:t>
              </a:r>
            </a:p>
          </p:txBody>
        </p:sp>
      </p:grpSp>
      <p:pic>
        <p:nvPicPr>
          <p:cNvPr id="106" name="Image 105">
            <a:extLst>
              <a:ext uri="{FF2B5EF4-FFF2-40B4-BE49-F238E27FC236}">
                <a16:creationId xmlns:a16="http://schemas.microsoft.com/office/drawing/2014/main" id="{AA450104-AD31-48FC-9926-F927613A0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399" y="2271081"/>
            <a:ext cx="906209" cy="906209"/>
          </a:xfrm>
          <a:prstGeom prst="rect">
            <a:avLst/>
          </a:prstGeom>
        </p:spPr>
      </p:pic>
      <p:sp>
        <p:nvSpPr>
          <p:cNvPr id="107" name="Flèche droite 32">
            <a:extLst>
              <a:ext uri="{FF2B5EF4-FFF2-40B4-BE49-F238E27FC236}">
                <a16:creationId xmlns:a16="http://schemas.microsoft.com/office/drawing/2014/main" id="{0622B786-D528-4B57-A416-6DA2DF5ED396}"/>
              </a:ext>
            </a:extLst>
          </p:cNvPr>
          <p:cNvSpPr/>
          <p:nvPr/>
        </p:nvSpPr>
        <p:spPr>
          <a:xfrm rot="19088327">
            <a:off x="2479680" y="1700342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Flèche droite 32">
            <a:extLst>
              <a:ext uri="{FF2B5EF4-FFF2-40B4-BE49-F238E27FC236}">
                <a16:creationId xmlns:a16="http://schemas.microsoft.com/office/drawing/2014/main" id="{D3CDBBC9-CE7C-4BF9-A0DE-CE2010F1F18A}"/>
              </a:ext>
            </a:extLst>
          </p:cNvPr>
          <p:cNvSpPr/>
          <p:nvPr/>
        </p:nvSpPr>
        <p:spPr>
          <a:xfrm rot="2253306">
            <a:off x="2623210" y="3439583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2BE91386-7370-4DEE-A378-BBB7EFD283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722"/>
          <a:stretch/>
        </p:blipFill>
        <p:spPr>
          <a:xfrm rot="5400000">
            <a:off x="264669" y="2542088"/>
            <a:ext cx="2717897" cy="2030901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9F5348CD-FEF1-4C5F-A5A5-F248C2FA8E2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250"/>
          <a:stretch/>
        </p:blipFill>
        <p:spPr>
          <a:xfrm rot="5400000">
            <a:off x="1360118" y="4681246"/>
            <a:ext cx="2158491" cy="17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8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rc 107">
            <a:extLst>
              <a:ext uri="{FF2B5EF4-FFF2-40B4-BE49-F238E27FC236}">
                <a16:creationId xmlns:a16="http://schemas.microsoft.com/office/drawing/2014/main" id="{2CCEFBB7-C0A8-4227-9600-FD329C45A6D0}"/>
              </a:ext>
            </a:extLst>
          </p:cNvPr>
          <p:cNvSpPr/>
          <p:nvPr/>
        </p:nvSpPr>
        <p:spPr>
          <a:xfrm>
            <a:off x="2847862" y="302191"/>
            <a:ext cx="5843407" cy="5842800"/>
          </a:xfrm>
          <a:prstGeom prst="arc">
            <a:avLst>
              <a:gd name="adj1" fmla="val 18706302"/>
              <a:gd name="adj2" fmla="val 21247626"/>
            </a:avLst>
          </a:prstGeom>
          <a:noFill/>
          <a:ln w="57150" cap="flat" cmpd="sng" algn="ctr">
            <a:solidFill>
              <a:srgbClr val="5788B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27D43F52-5934-4D0E-AD55-CB55B95ED923}"/>
              </a:ext>
            </a:extLst>
          </p:cNvPr>
          <p:cNvSpPr/>
          <p:nvPr/>
        </p:nvSpPr>
        <p:spPr>
          <a:xfrm>
            <a:off x="2840786" y="286515"/>
            <a:ext cx="5843407" cy="5842800"/>
          </a:xfrm>
          <a:prstGeom prst="arc">
            <a:avLst>
              <a:gd name="adj1" fmla="val 21318481"/>
              <a:gd name="adj2" fmla="val 2565256"/>
            </a:avLst>
          </a:prstGeom>
          <a:noFill/>
          <a:ln w="57150" cap="flat" cmpd="sng" algn="ctr">
            <a:solidFill>
              <a:srgbClr val="D84C59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ercle : creux 55">
            <a:extLst>
              <a:ext uri="{FF2B5EF4-FFF2-40B4-BE49-F238E27FC236}">
                <a16:creationId xmlns:a16="http://schemas.microsoft.com/office/drawing/2014/main" id="{9F537975-4D3F-4067-A6B3-6FBA1B7A7789}"/>
              </a:ext>
            </a:extLst>
          </p:cNvPr>
          <p:cNvSpPr/>
          <p:nvPr/>
        </p:nvSpPr>
        <p:spPr>
          <a:xfrm>
            <a:off x="3981468" y="1407915"/>
            <a:ext cx="3600000" cy="3600000"/>
          </a:xfrm>
          <a:prstGeom prst="donut">
            <a:avLst>
              <a:gd name="adj" fmla="val 3181"/>
            </a:avLst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2E75AFAC-DBDC-4A55-A954-F8B7EE3A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911" y="5279265"/>
            <a:ext cx="921176" cy="68917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BC1EF6F-CF7D-4798-B121-0D87511F5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934" y="5279265"/>
            <a:ext cx="824464" cy="68971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6EBB207B-9964-46D4-B7F9-7F209F803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96" y="247029"/>
            <a:ext cx="1082928" cy="71923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929A6446-8CC7-4145-B4EA-C59BCD9444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232" y="5279265"/>
            <a:ext cx="760111" cy="689175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B4C2584A-BB73-4D31-B440-8CAD03D56DD2}"/>
              </a:ext>
            </a:extLst>
          </p:cNvPr>
          <p:cNvGrpSpPr/>
          <p:nvPr/>
        </p:nvGrpSpPr>
        <p:grpSpPr>
          <a:xfrm>
            <a:off x="5455175" y="1105030"/>
            <a:ext cx="1294532" cy="646331"/>
            <a:chOff x="2954673" y="1196751"/>
            <a:chExt cx="1294532" cy="646331"/>
          </a:xfrm>
        </p:grpSpPr>
        <p:sp>
          <p:nvSpPr>
            <p:cNvPr id="62" name="Rectangle à coins arrondis 27">
              <a:extLst>
                <a:ext uri="{FF2B5EF4-FFF2-40B4-BE49-F238E27FC236}">
                  <a16:creationId xmlns:a16="http://schemas.microsoft.com/office/drawing/2014/main" id="{535D8ED3-5895-4E00-8F7D-8358DD3DCD5C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F58E6D7-B6C2-4DF2-B184-4EDF4594F110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Sénescence des feuilles</a:t>
              </a:r>
            </a:p>
          </p:txBody>
        </p:sp>
      </p:grpSp>
      <p:sp>
        <p:nvSpPr>
          <p:cNvPr id="64" name="Cercle : creux 63">
            <a:extLst>
              <a:ext uri="{FF2B5EF4-FFF2-40B4-BE49-F238E27FC236}">
                <a16:creationId xmlns:a16="http://schemas.microsoft.com/office/drawing/2014/main" id="{14451A52-3D7E-4EF4-8DB6-4B0D85A92666}"/>
              </a:ext>
            </a:extLst>
          </p:cNvPr>
          <p:cNvSpPr/>
          <p:nvPr/>
        </p:nvSpPr>
        <p:spPr>
          <a:xfrm rot="10800000">
            <a:off x="4521470" y="1947915"/>
            <a:ext cx="2520000" cy="2520000"/>
          </a:xfrm>
          <a:prstGeom prst="donut">
            <a:avLst>
              <a:gd name="adj" fmla="val 7401"/>
            </a:avLst>
          </a:prstGeom>
          <a:gradFill>
            <a:gsLst>
              <a:gs pos="85000">
                <a:srgbClr val="ED7D31">
                  <a:lumMod val="75000"/>
                </a:srgbClr>
              </a:gs>
              <a:gs pos="32000">
                <a:srgbClr val="70AD47">
                  <a:lumMod val="40000"/>
                  <a:lumOff val="60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5FFD30AA-620B-40FE-96D9-7EE2F15F9F9D}"/>
              </a:ext>
            </a:extLst>
          </p:cNvPr>
          <p:cNvSpPr txBox="1"/>
          <p:nvPr/>
        </p:nvSpPr>
        <p:spPr>
          <a:xfrm>
            <a:off x="5197952" y="2086415"/>
            <a:ext cx="116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Automne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B38B685-9D49-45EB-A17B-2DCEA6690AFE}"/>
              </a:ext>
            </a:extLst>
          </p:cNvPr>
          <p:cNvSpPr txBox="1"/>
          <p:nvPr/>
        </p:nvSpPr>
        <p:spPr>
          <a:xfrm>
            <a:off x="5969411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Hiver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C5F9B6C-DB68-43F1-96C0-FFEC33B99FEF}"/>
              </a:ext>
            </a:extLst>
          </p:cNvPr>
          <p:cNvSpPr txBox="1"/>
          <p:nvPr/>
        </p:nvSpPr>
        <p:spPr>
          <a:xfrm>
            <a:off x="5186545" y="3863930"/>
            <a:ext cx="12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Printemps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65AA85C-3E50-44D3-9E04-26F91EA893F8}"/>
              </a:ext>
            </a:extLst>
          </p:cNvPr>
          <p:cNvSpPr txBox="1"/>
          <p:nvPr/>
        </p:nvSpPr>
        <p:spPr>
          <a:xfrm>
            <a:off x="4427317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prstClr val="black"/>
                </a:solidFill>
              </a:rPr>
              <a:t>Eté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33361F7F-CB7C-45E0-8FD2-7C131DFCB77B}"/>
              </a:ext>
            </a:extLst>
          </p:cNvPr>
          <p:cNvGrpSpPr/>
          <p:nvPr/>
        </p:nvGrpSpPr>
        <p:grpSpPr>
          <a:xfrm>
            <a:off x="4216072" y="1527413"/>
            <a:ext cx="811978" cy="656989"/>
            <a:chOff x="2991792" y="1193527"/>
            <a:chExt cx="811978" cy="656989"/>
          </a:xfrm>
        </p:grpSpPr>
        <p:sp>
          <p:nvSpPr>
            <p:cNvPr id="70" name="Rectangle à coins arrondis 27">
              <a:extLst>
                <a:ext uri="{FF2B5EF4-FFF2-40B4-BE49-F238E27FC236}">
                  <a16:creationId xmlns:a16="http://schemas.microsoft.com/office/drawing/2014/main" id="{9EE6F8D0-B3B7-4195-AB37-152E656208DF}"/>
                </a:ext>
              </a:extLst>
            </p:cNvPr>
            <p:cNvSpPr/>
            <p:nvPr/>
          </p:nvSpPr>
          <p:spPr>
            <a:xfrm>
              <a:off x="2991792" y="1193527"/>
              <a:ext cx="81197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9EA4190-282A-4E24-B2DE-864F7FA2D27B}"/>
                </a:ext>
              </a:extLst>
            </p:cNvPr>
            <p:cNvSpPr txBox="1"/>
            <p:nvPr/>
          </p:nvSpPr>
          <p:spPr>
            <a:xfrm>
              <a:off x="2991792" y="1204185"/>
              <a:ext cx="81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Bud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set</a:t>
              </a: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145CC3B1-88CA-4DCE-B1A9-C101AE98E017}"/>
              </a:ext>
            </a:extLst>
          </p:cNvPr>
          <p:cNvGrpSpPr/>
          <p:nvPr/>
        </p:nvGrpSpPr>
        <p:grpSpPr>
          <a:xfrm>
            <a:off x="3386261" y="3438943"/>
            <a:ext cx="1124718" cy="659033"/>
            <a:chOff x="2954673" y="1184049"/>
            <a:chExt cx="1124718" cy="659033"/>
          </a:xfrm>
        </p:grpSpPr>
        <p:sp>
          <p:nvSpPr>
            <p:cNvPr id="73" name="Rectangle à coins arrondis 27">
              <a:extLst>
                <a:ext uri="{FF2B5EF4-FFF2-40B4-BE49-F238E27FC236}">
                  <a16:creationId xmlns:a16="http://schemas.microsoft.com/office/drawing/2014/main" id="{C20096AF-BB0D-41F3-A5EB-B7DC65537608}"/>
                </a:ext>
              </a:extLst>
            </p:cNvPr>
            <p:cNvSpPr/>
            <p:nvPr/>
          </p:nvSpPr>
          <p:spPr>
            <a:xfrm>
              <a:off x="2954674" y="1196752"/>
              <a:ext cx="112471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40776254-5B60-4887-9FFC-B92DEF3C2F76}"/>
                </a:ext>
              </a:extLst>
            </p:cNvPr>
            <p:cNvSpPr txBox="1"/>
            <p:nvPr/>
          </p:nvSpPr>
          <p:spPr>
            <a:xfrm>
              <a:off x="2954673" y="1184049"/>
              <a:ext cx="1124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Induction florale</a:t>
              </a: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360FAECA-69C9-4F44-8ABB-6169B1785DB5}"/>
              </a:ext>
            </a:extLst>
          </p:cNvPr>
          <p:cNvGrpSpPr/>
          <p:nvPr/>
        </p:nvGrpSpPr>
        <p:grpSpPr>
          <a:xfrm>
            <a:off x="3793478" y="4459861"/>
            <a:ext cx="1540585" cy="369332"/>
            <a:chOff x="2410160" y="1196751"/>
            <a:chExt cx="1540585" cy="369332"/>
          </a:xfrm>
        </p:grpSpPr>
        <p:sp>
          <p:nvSpPr>
            <p:cNvPr id="76" name="Rectangle à coins arrondis 27">
              <a:extLst>
                <a:ext uri="{FF2B5EF4-FFF2-40B4-BE49-F238E27FC236}">
                  <a16:creationId xmlns:a16="http://schemas.microsoft.com/office/drawing/2014/main" id="{EEAE0380-6F36-4409-B818-AAE86C71A1E0}"/>
                </a:ext>
              </a:extLst>
            </p:cNvPr>
            <p:cNvSpPr/>
            <p:nvPr/>
          </p:nvSpPr>
          <p:spPr>
            <a:xfrm>
              <a:off x="2483009" y="1196752"/>
              <a:ext cx="1467736" cy="35855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86467DB-41A9-4AF8-AEE9-1E92AC43EBF0}"/>
                </a:ext>
              </a:extLst>
            </p:cNvPr>
            <p:cNvSpPr txBox="1"/>
            <p:nvPr/>
          </p:nvSpPr>
          <p:spPr>
            <a:xfrm>
              <a:off x="2410160" y="1196751"/>
              <a:ext cx="1540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Fructification</a:t>
              </a: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9AAF190E-CC95-4A70-9CDD-25172E50A3D6}"/>
              </a:ext>
            </a:extLst>
          </p:cNvPr>
          <p:cNvGrpSpPr/>
          <p:nvPr/>
        </p:nvGrpSpPr>
        <p:grpSpPr>
          <a:xfrm>
            <a:off x="5762490" y="4669552"/>
            <a:ext cx="1124718" cy="369332"/>
            <a:chOff x="2954673" y="1196751"/>
            <a:chExt cx="1294532" cy="369332"/>
          </a:xfrm>
        </p:grpSpPr>
        <p:sp>
          <p:nvSpPr>
            <p:cNvPr id="79" name="Rectangle à coins arrondis 27">
              <a:extLst>
                <a:ext uri="{FF2B5EF4-FFF2-40B4-BE49-F238E27FC236}">
                  <a16:creationId xmlns:a16="http://schemas.microsoft.com/office/drawing/2014/main" id="{C39981DE-CA7A-4D9E-B788-463F57F6077E}"/>
                </a:ext>
              </a:extLst>
            </p:cNvPr>
            <p:cNvSpPr/>
            <p:nvPr/>
          </p:nvSpPr>
          <p:spPr>
            <a:xfrm>
              <a:off x="2954674" y="1196752"/>
              <a:ext cx="1294531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D52DE82A-236F-4D58-B6A7-BC070F6D08C4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Floraison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EC575784-694A-4F70-9B00-6D6FE97063FE}"/>
              </a:ext>
            </a:extLst>
          </p:cNvPr>
          <p:cNvGrpSpPr/>
          <p:nvPr/>
        </p:nvGrpSpPr>
        <p:grpSpPr>
          <a:xfrm>
            <a:off x="6357779" y="4249435"/>
            <a:ext cx="1581447" cy="374248"/>
            <a:chOff x="2779608" y="1191835"/>
            <a:chExt cx="1820220" cy="374248"/>
          </a:xfrm>
        </p:grpSpPr>
        <p:sp>
          <p:nvSpPr>
            <p:cNvPr id="82" name="Rectangle à coins arrondis 27">
              <a:extLst>
                <a:ext uri="{FF2B5EF4-FFF2-40B4-BE49-F238E27FC236}">
                  <a16:creationId xmlns:a16="http://schemas.microsoft.com/office/drawing/2014/main" id="{AC5F1F92-8F5D-4FD0-9F6B-E47F95CA470A}"/>
                </a:ext>
              </a:extLst>
            </p:cNvPr>
            <p:cNvSpPr/>
            <p:nvPr/>
          </p:nvSpPr>
          <p:spPr>
            <a:xfrm>
              <a:off x="2872980" y="1196752"/>
              <a:ext cx="163254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71774F87-E740-4E0D-B1AA-A653897D3101}"/>
                </a:ext>
              </a:extLst>
            </p:cNvPr>
            <p:cNvSpPr txBox="1"/>
            <p:nvPr/>
          </p:nvSpPr>
          <p:spPr>
            <a:xfrm>
              <a:off x="2779608" y="1191835"/>
              <a:ext cx="182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Débourrement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E4605233-9787-4474-ADB6-B2FD8B6B08D4}"/>
              </a:ext>
            </a:extLst>
          </p:cNvPr>
          <p:cNvGrpSpPr/>
          <p:nvPr/>
        </p:nvGrpSpPr>
        <p:grpSpPr>
          <a:xfrm>
            <a:off x="6631861" y="1840727"/>
            <a:ext cx="1604749" cy="387994"/>
            <a:chOff x="2947333" y="1178089"/>
            <a:chExt cx="1387934" cy="387994"/>
          </a:xfrm>
        </p:grpSpPr>
        <p:sp>
          <p:nvSpPr>
            <p:cNvPr id="85" name="Rectangle à coins arrondis 27">
              <a:extLst>
                <a:ext uri="{FF2B5EF4-FFF2-40B4-BE49-F238E27FC236}">
                  <a16:creationId xmlns:a16="http://schemas.microsoft.com/office/drawing/2014/main" id="{2E0E2040-9447-4C85-99C5-000A314B1DFE}"/>
                </a:ext>
              </a:extLst>
            </p:cNvPr>
            <p:cNvSpPr/>
            <p:nvPr/>
          </p:nvSpPr>
          <p:spPr>
            <a:xfrm>
              <a:off x="2954674" y="1196752"/>
              <a:ext cx="138059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B5BE641-81BD-4EA5-B210-D663A0DE851F}"/>
                </a:ext>
              </a:extLst>
            </p:cNvPr>
            <p:cNvSpPr txBox="1"/>
            <p:nvPr/>
          </p:nvSpPr>
          <p:spPr>
            <a:xfrm>
              <a:off x="2947333" y="1178089"/>
              <a:ext cx="1387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Endodormance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1EF7A8FB-C84F-45A0-9A78-996B663018AD}"/>
              </a:ext>
            </a:extLst>
          </p:cNvPr>
          <p:cNvGrpSpPr/>
          <p:nvPr/>
        </p:nvGrpSpPr>
        <p:grpSpPr>
          <a:xfrm>
            <a:off x="7128117" y="2561584"/>
            <a:ext cx="1294532" cy="646331"/>
            <a:chOff x="2954673" y="1196751"/>
            <a:chExt cx="1294532" cy="646331"/>
          </a:xfrm>
        </p:grpSpPr>
        <p:sp>
          <p:nvSpPr>
            <p:cNvPr id="88" name="Rectangle à coins arrondis 27">
              <a:extLst>
                <a:ext uri="{FF2B5EF4-FFF2-40B4-BE49-F238E27FC236}">
                  <a16:creationId xmlns:a16="http://schemas.microsoft.com/office/drawing/2014/main" id="{093AE958-D2E6-4EAB-BCD3-71298F708325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8BFD846-6890-4529-A129-E124424530A2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Levée de dormance</a:t>
              </a: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A8DC5C9-D8CE-46BC-BCBA-3D6ED543718E}"/>
              </a:ext>
            </a:extLst>
          </p:cNvPr>
          <p:cNvGrpSpPr/>
          <p:nvPr/>
        </p:nvGrpSpPr>
        <p:grpSpPr>
          <a:xfrm>
            <a:off x="7005456" y="3590091"/>
            <a:ext cx="1495269" cy="387994"/>
            <a:chOff x="2947333" y="1178089"/>
            <a:chExt cx="1293246" cy="387994"/>
          </a:xfrm>
        </p:grpSpPr>
        <p:sp>
          <p:nvSpPr>
            <p:cNvPr id="91" name="Rectangle à coins arrondis 27">
              <a:extLst>
                <a:ext uri="{FF2B5EF4-FFF2-40B4-BE49-F238E27FC236}">
                  <a16:creationId xmlns:a16="http://schemas.microsoft.com/office/drawing/2014/main" id="{C1587189-0898-46BD-8661-55C3223A6268}"/>
                </a:ext>
              </a:extLst>
            </p:cNvPr>
            <p:cNvSpPr/>
            <p:nvPr/>
          </p:nvSpPr>
          <p:spPr>
            <a:xfrm>
              <a:off x="2954674" y="1196752"/>
              <a:ext cx="1285904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3136D129-4B7D-4C60-BF03-46372593B40E}"/>
                </a:ext>
              </a:extLst>
            </p:cNvPr>
            <p:cNvSpPr txBox="1"/>
            <p:nvPr/>
          </p:nvSpPr>
          <p:spPr>
            <a:xfrm>
              <a:off x="2947333" y="1178089"/>
              <a:ext cx="1293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Ecodormance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3" name="Image 92">
            <a:extLst>
              <a:ext uri="{FF2B5EF4-FFF2-40B4-BE49-F238E27FC236}">
                <a16:creationId xmlns:a16="http://schemas.microsoft.com/office/drawing/2014/main" id="{EC6AFFC4-6E5D-4805-956E-38CEC6F8B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255" y="246262"/>
            <a:ext cx="960000" cy="720000"/>
          </a:xfrm>
          <a:prstGeom prst="rect">
            <a:avLst/>
          </a:prstGeom>
        </p:spPr>
      </p:pic>
      <p:grpSp>
        <p:nvGrpSpPr>
          <p:cNvPr id="94" name="Groupe 93">
            <a:extLst>
              <a:ext uri="{FF2B5EF4-FFF2-40B4-BE49-F238E27FC236}">
                <a16:creationId xmlns:a16="http://schemas.microsoft.com/office/drawing/2014/main" id="{B24C914E-2BDE-4CFA-AFB5-E0EC4835B6A2}"/>
              </a:ext>
            </a:extLst>
          </p:cNvPr>
          <p:cNvGrpSpPr/>
          <p:nvPr/>
        </p:nvGrpSpPr>
        <p:grpSpPr>
          <a:xfrm>
            <a:off x="7886864" y="1113387"/>
            <a:ext cx="1498515" cy="646331"/>
            <a:chOff x="2954673" y="1196751"/>
            <a:chExt cx="1498515" cy="646331"/>
          </a:xfrm>
        </p:grpSpPr>
        <p:sp>
          <p:nvSpPr>
            <p:cNvPr id="95" name="Rectangle à coins arrondis 27">
              <a:extLst>
                <a:ext uri="{FF2B5EF4-FFF2-40B4-BE49-F238E27FC236}">
                  <a16:creationId xmlns:a16="http://schemas.microsoft.com/office/drawing/2014/main" id="{D1CCDA4E-5B84-4688-9AA3-D4FF4DF15E6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5788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7B2288B6-213B-4101-B400-1510F045A908}"/>
                </a:ext>
              </a:extLst>
            </p:cNvPr>
            <p:cNvSpPr txBox="1"/>
            <p:nvPr/>
          </p:nvSpPr>
          <p:spPr>
            <a:xfrm>
              <a:off x="2954673" y="1196751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froid</a:t>
              </a: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FA1BA7E9-C68A-4C64-9278-018FCCE18DEC}"/>
              </a:ext>
            </a:extLst>
          </p:cNvPr>
          <p:cNvGrpSpPr/>
          <p:nvPr/>
        </p:nvGrpSpPr>
        <p:grpSpPr>
          <a:xfrm>
            <a:off x="7897569" y="4153421"/>
            <a:ext cx="1498514" cy="664992"/>
            <a:chOff x="2937666" y="1178090"/>
            <a:chExt cx="1498514" cy="664992"/>
          </a:xfrm>
        </p:grpSpPr>
        <p:sp>
          <p:nvSpPr>
            <p:cNvPr id="98" name="Rectangle à coins arrondis 27">
              <a:extLst>
                <a:ext uri="{FF2B5EF4-FFF2-40B4-BE49-F238E27FC236}">
                  <a16:creationId xmlns:a16="http://schemas.microsoft.com/office/drawing/2014/main" id="{BC5CA2DE-323D-4EF0-8CA1-EFF86D6CA069}"/>
                </a:ext>
              </a:extLst>
            </p:cNvPr>
            <p:cNvSpPr/>
            <p:nvPr/>
          </p:nvSpPr>
          <p:spPr>
            <a:xfrm>
              <a:off x="2954674" y="1196752"/>
              <a:ext cx="1452140" cy="646330"/>
            </a:xfrm>
            <a:prstGeom prst="roundRect">
              <a:avLst/>
            </a:prstGeom>
            <a:solidFill>
              <a:srgbClr val="D84C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CB207814-473D-4311-91F4-0A651BCE4565}"/>
                </a:ext>
              </a:extLst>
            </p:cNvPr>
            <p:cNvSpPr txBox="1"/>
            <p:nvPr/>
          </p:nvSpPr>
          <p:spPr>
            <a:xfrm>
              <a:off x="2937666" y="1178090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chaud</a:t>
              </a: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E87B1B5-038B-4C0F-B71E-7D3DAE8ACA6C}"/>
              </a:ext>
            </a:extLst>
          </p:cNvPr>
          <p:cNvGrpSpPr/>
          <p:nvPr/>
        </p:nvGrpSpPr>
        <p:grpSpPr>
          <a:xfrm>
            <a:off x="2087003" y="680671"/>
            <a:ext cx="2671071" cy="662006"/>
            <a:chOff x="2949576" y="1181076"/>
            <a:chExt cx="1503612" cy="662006"/>
          </a:xfrm>
        </p:grpSpPr>
        <p:sp>
          <p:nvSpPr>
            <p:cNvPr id="101" name="Rectangle à coins arrondis 27">
              <a:extLst>
                <a:ext uri="{FF2B5EF4-FFF2-40B4-BE49-F238E27FC236}">
                  <a16:creationId xmlns:a16="http://schemas.microsoft.com/office/drawing/2014/main" id="{162D148E-9FBD-47BA-ABB3-B19F6BF5E11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F3A447">
                <a:lumMod val="75000"/>
              </a:srgbClr>
            </a:solidFill>
            <a:ln w="12700" cap="flat" cmpd="sng" algn="ctr">
              <a:solidFill>
                <a:srgbClr val="F3A4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770A94FA-53C2-4744-984F-2F40DC625B45}"/>
                </a:ext>
              </a:extLst>
            </p:cNvPr>
            <p:cNvSpPr txBox="1"/>
            <p:nvPr/>
          </p:nvSpPr>
          <p:spPr>
            <a:xfrm>
              <a:off x="2949576" y="1181076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Baisse des températures et de la longueur du jour</a:t>
              </a:r>
            </a:p>
          </p:txBody>
        </p:sp>
      </p:grpSp>
      <p:pic>
        <p:nvPicPr>
          <p:cNvPr id="103" name="Image 102">
            <a:extLst>
              <a:ext uri="{FF2B5EF4-FFF2-40B4-BE49-F238E27FC236}">
                <a16:creationId xmlns:a16="http://schemas.microsoft.com/office/drawing/2014/main" id="{C0209C93-7025-4312-9E5C-60C3901079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934" y="2360622"/>
            <a:ext cx="906209" cy="906209"/>
          </a:xfrm>
          <a:prstGeom prst="rect">
            <a:avLst/>
          </a:prstGeom>
        </p:spPr>
      </p:pic>
      <p:sp>
        <p:nvSpPr>
          <p:cNvPr id="104" name="Flèche droite 32">
            <a:extLst>
              <a:ext uri="{FF2B5EF4-FFF2-40B4-BE49-F238E27FC236}">
                <a16:creationId xmlns:a16="http://schemas.microsoft.com/office/drawing/2014/main" id="{EB974012-4C05-49E2-933D-91353905AF83}"/>
              </a:ext>
            </a:extLst>
          </p:cNvPr>
          <p:cNvSpPr/>
          <p:nvPr/>
        </p:nvSpPr>
        <p:spPr>
          <a:xfrm rot="7407038">
            <a:off x="9383471" y="3629716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6" name="Image 105">
            <a:extLst>
              <a:ext uri="{FF2B5EF4-FFF2-40B4-BE49-F238E27FC236}">
                <a16:creationId xmlns:a16="http://schemas.microsoft.com/office/drawing/2014/main" id="{AA450104-AD31-48FC-9926-F927613A0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399" y="2271081"/>
            <a:ext cx="906209" cy="906209"/>
          </a:xfrm>
          <a:prstGeom prst="rect">
            <a:avLst/>
          </a:prstGeom>
        </p:spPr>
      </p:pic>
      <p:sp>
        <p:nvSpPr>
          <p:cNvPr id="107" name="Flèche droite 32">
            <a:extLst>
              <a:ext uri="{FF2B5EF4-FFF2-40B4-BE49-F238E27FC236}">
                <a16:creationId xmlns:a16="http://schemas.microsoft.com/office/drawing/2014/main" id="{0622B786-D528-4B57-A416-6DA2DF5ED396}"/>
              </a:ext>
            </a:extLst>
          </p:cNvPr>
          <p:cNvSpPr/>
          <p:nvPr/>
        </p:nvSpPr>
        <p:spPr>
          <a:xfrm rot="19088327">
            <a:off x="2479680" y="1700342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Flèche droite 32">
            <a:extLst>
              <a:ext uri="{FF2B5EF4-FFF2-40B4-BE49-F238E27FC236}">
                <a16:creationId xmlns:a16="http://schemas.microsoft.com/office/drawing/2014/main" id="{D3CDBBC9-CE7C-4BF9-A0DE-CE2010F1F18A}"/>
              </a:ext>
            </a:extLst>
          </p:cNvPr>
          <p:cNvSpPr/>
          <p:nvPr/>
        </p:nvSpPr>
        <p:spPr>
          <a:xfrm rot="2253306">
            <a:off x="2623210" y="3439583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3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rc 107">
            <a:extLst>
              <a:ext uri="{FF2B5EF4-FFF2-40B4-BE49-F238E27FC236}">
                <a16:creationId xmlns:a16="http://schemas.microsoft.com/office/drawing/2014/main" id="{2CCEFBB7-C0A8-4227-9600-FD329C45A6D0}"/>
              </a:ext>
            </a:extLst>
          </p:cNvPr>
          <p:cNvSpPr/>
          <p:nvPr/>
        </p:nvSpPr>
        <p:spPr>
          <a:xfrm>
            <a:off x="2847862" y="302191"/>
            <a:ext cx="5843407" cy="5842800"/>
          </a:xfrm>
          <a:prstGeom prst="arc">
            <a:avLst>
              <a:gd name="adj1" fmla="val 18706302"/>
              <a:gd name="adj2" fmla="val 21247626"/>
            </a:avLst>
          </a:prstGeom>
          <a:noFill/>
          <a:ln w="57150" cap="flat" cmpd="sng" algn="ctr">
            <a:solidFill>
              <a:srgbClr val="5788B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27D43F52-5934-4D0E-AD55-CB55B95ED923}"/>
              </a:ext>
            </a:extLst>
          </p:cNvPr>
          <p:cNvSpPr/>
          <p:nvPr/>
        </p:nvSpPr>
        <p:spPr>
          <a:xfrm>
            <a:off x="2840786" y="286515"/>
            <a:ext cx="5843407" cy="5842800"/>
          </a:xfrm>
          <a:prstGeom prst="arc">
            <a:avLst>
              <a:gd name="adj1" fmla="val 21318481"/>
              <a:gd name="adj2" fmla="val 2565256"/>
            </a:avLst>
          </a:prstGeom>
          <a:noFill/>
          <a:ln w="57150" cap="flat" cmpd="sng" algn="ctr">
            <a:solidFill>
              <a:srgbClr val="D84C59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ercle : creux 55">
            <a:extLst>
              <a:ext uri="{FF2B5EF4-FFF2-40B4-BE49-F238E27FC236}">
                <a16:creationId xmlns:a16="http://schemas.microsoft.com/office/drawing/2014/main" id="{9F537975-4D3F-4067-A6B3-6FBA1B7A7789}"/>
              </a:ext>
            </a:extLst>
          </p:cNvPr>
          <p:cNvSpPr/>
          <p:nvPr/>
        </p:nvSpPr>
        <p:spPr>
          <a:xfrm>
            <a:off x="3981468" y="1407915"/>
            <a:ext cx="3600000" cy="3600000"/>
          </a:xfrm>
          <a:prstGeom prst="donut">
            <a:avLst>
              <a:gd name="adj" fmla="val 3181"/>
            </a:avLst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2E75AFAC-DBDC-4A55-A954-F8B7EE3A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911" y="5279265"/>
            <a:ext cx="921176" cy="68917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BC1EF6F-CF7D-4798-B121-0D87511F5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934" y="5279265"/>
            <a:ext cx="824464" cy="689718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6EBB207B-9964-46D4-B7F9-7F209F803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996" y="247029"/>
            <a:ext cx="1082928" cy="71923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929A6446-8CC7-4145-B4EA-C59BCD9444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232" y="5279265"/>
            <a:ext cx="760111" cy="689175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B4C2584A-BB73-4D31-B440-8CAD03D56DD2}"/>
              </a:ext>
            </a:extLst>
          </p:cNvPr>
          <p:cNvGrpSpPr/>
          <p:nvPr/>
        </p:nvGrpSpPr>
        <p:grpSpPr>
          <a:xfrm>
            <a:off x="5455175" y="1105030"/>
            <a:ext cx="1294532" cy="646331"/>
            <a:chOff x="2954673" y="1196751"/>
            <a:chExt cx="1294532" cy="646331"/>
          </a:xfrm>
        </p:grpSpPr>
        <p:sp>
          <p:nvSpPr>
            <p:cNvPr id="62" name="Rectangle à coins arrondis 27">
              <a:extLst>
                <a:ext uri="{FF2B5EF4-FFF2-40B4-BE49-F238E27FC236}">
                  <a16:creationId xmlns:a16="http://schemas.microsoft.com/office/drawing/2014/main" id="{535D8ED3-5895-4E00-8F7D-8358DD3DCD5C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F58E6D7-B6C2-4DF2-B184-4EDF4594F110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Sénescence des feuilles</a:t>
              </a:r>
            </a:p>
          </p:txBody>
        </p:sp>
      </p:grpSp>
      <p:sp>
        <p:nvSpPr>
          <p:cNvPr id="64" name="Cercle : creux 63">
            <a:extLst>
              <a:ext uri="{FF2B5EF4-FFF2-40B4-BE49-F238E27FC236}">
                <a16:creationId xmlns:a16="http://schemas.microsoft.com/office/drawing/2014/main" id="{14451A52-3D7E-4EF4-8DB6-4B0D85A92666}"/>
              </a:ext>
            </a:extLst>
          </p:cNvPr>
          <p:cNvSpPr/>
          <p:nvPr/>
        </p:nvSpPr>
        <p:spPr>
          <a:xfrm rot="10800000">
            <a:off x="4521470" y="1947915"/>
            <a:ext cx="2520000" cy="2520000"/>
          </a:xfrm>
          <a:prstGeom prst="donut">
            <a:avLst>
              <a:gd name="adj" fmla="val 7401"/>
            </a:avLst>
          </a:prstGeom>
          <a:gradFill>
            <a:gsLst>
              <a:gs pos="85000">
                <a:srgbClr val="ED7D31">
                  <a:lumMod val="75000"/>
                </a:srgbClr>
              </a:gs>
              <a:gs pos="32000">
                <a:srgbClr val="70AD47">
                  <a:lumMod val="40000"/>
                  <a:lumOff val="60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5FFD30AA-620B-40FE-96D9-7EE2F15F9F9D}"/>
              </a:ext>
            </a:extLst>
          </p:cNvPr>
          <p:cNvSpPr txBox="1"/>
          <p:nvPr/>
        </p:nvSpPr>
        <p:spPr>
          <a:xfrm>
            <a:off x="5197952" y="2086415"/>
            <a:ext cx="116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Automne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B38B685-9D49-45EB-A17B-2DCEA6690AFE}"/>
              </a:ext>
            </a:extLst>
          </p:cNvPr>
          <p:cNvSpPr txBox="1"/>
          <p:nvPr/>
        </p:nvSpPr>
        <p:spPr>
          <a:xfrm>
            <a:off x="5969411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Hiver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3C5F9B6C-DB68-43F1-96C0-FFEC33B99FEF}"/>
              </a:ext>
            </a:extLst>
          </p:cNvPr>
          <p:cNvSpPr txBox="1"/>
          <p:nvPr/>
        </p:nvSpPr>
        <p:spPr>
          <a:xfrm>
            <a:off x="5186545" y="3863930"/>
            <a:ext cx="12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Printemps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65AA85C-3E50-44D3-9E04-26F91EA893F8}"/>
              </a:ext>
            </a:extLst>
          </p:cNvPr>
          <p:cNvSpPr txBox="1"/>
          <p:nvPr/>
        </p:nvSpPr>
        <p:spPr>
          <a:xfrm>
            <a:off x="4427317" y="3008100"/>
            <a:ext cx="103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prstClr val="black"/>
                </a:solidFill>
              </a:rPr>
              <a:t>Eté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33361F7F-CB7C-45E0-8FD2-7C131DFCB77B}"/>
              </a:ext>
            </a:extLst>
          </p:cNvPr>
          <p:cNvGrpSpPr/>
          <p:nvPr/>
        </p:nvGrpSpPr>
        <p:grpSpPr>
          <a:xfrm>
            <a:off x="4216072" y="1527413"/>
            <a:ext cx="811978" cy="656989"/>
            <a:chOff x="2991792" y="1193527"/>
            <a:chExt cx="811978" cy="656989"/>
          </a:xfrm>
        </p:grpSpPr>
        <p:sp>
          <p:nvSpPr>
            <p:cNvPr id="70" name="Rectangle à coins arrondis 27">
              <a:extLst>
                <a:ext uri="{FF2B5EF4-FFF2-40B4-BE49-F238E27FC236}">
                  <a16:creationId xmlns:a16="http://schemas.microsoft.com/office/drawing/2014/main" id="{9EE6F8D0-B3B7-4195-AB37-152E656208DF}"/>
                </a:ext>
              </a:extLst>
            </p:cNvPr>
            <p:cNvSpPr/>
            <p:nvPr/>
          </p:nvSpPr>
          <p:spPr>
            <a:xfrm>
              <a:off x="2991792" y="1193527"/>
              <a:ext cx="81197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9EA4190-282A-4E24-B2DE-864F7FA2D27B}"/>
                </a:ext>
              </a:extLst>
            </p:cNvPr>
            <p:cNvSpPr txBox="1"/>
            <p:nvPr/>
          </p:nvSpPr>
          <p:spPr>
            <a:xfrm>
              <a:off x="2991792" y="1204185"/>
              <a:ext cx="811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Bud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set</a:t>
              </a: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145CC3B1-88CA-4DCE-B1A9-C101AE98E017}"/>
              </a:ext>
            </a:extLst>
          </p:cNvPr>
          <p:cNvGrpSpPr/>
          <p:nvPr/>
        </p:nvGrpSpPr>
        <p:grpSpPr>
          <a:xfrm>
            <a:off x="3386261" y="3438943"/>
            <a:ext cx="1124718" cy="659033"/>
            <a:chOff x="2954673" y="1184049"/>
            <a:chExt cx="1124718" cy="659033"/>
          </a:xfrm>
        </p:grpSpPr>
        <p:sp>
          <p:nvSpPr>
            <p:cNvPr id="73" name="Rectangle à coins arrondis 27">
              <a:extLst>
                <a:ext uri="{FF2B5EF4-FFF2-40B4-BE49-F238E27FC236}">
                  <a16:creationId xmlns:a16="http://schemas.microsoft.com/office/drawing/2014/main" id="{C20096AF-BB0D-41F3-A5EB-B7DC65537608}"/>
                </a:ext>
              </a:extLst>
            </p:cNvPr>
            <p:cNvSpPr/>
            <p:nvPr/>
          </p:nvSpPr>
          <p:spPr>
            <a:xfrm>
              <a:off x="2954674" y="1196752"/>
              <a:ext cx="1124717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40776254-5B60-4887-9FFC-B92DEF3C2F76}"/>
                </a:ext>
              </a:extLst>
            </p:cNvPr>
            <p:cNvSpPr txBox="1"/>
            <p:nvPr/>
          </p:nvSpPr>
          <p:spPr>
            <a:xfrm>
              <a:off x="2954673" y="1184049"/>
              <a:ext cx="1124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Induction florale</a:t>
              </a: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360FAECA-69C9-4F44-8ABB-6169B1785DB5}"/>
              </a:ext>
            </a:extLst>
          </p:cNvPr>
          <p:cNvGrpSpPr/>
          <p:nvPr/>
        </p:nvGrpSpPr>
        <p:grpSpPr>
          <a:xfrm>
            <a:off x="3793478" y="4459861"/>
            <a:ext cx="1540585" cy="369332"/>
            <a:chOff x="2410160" y="1196751"/>
            <a:chExt cx="1540585" cy="369332"/>
          </a:xfrm>
        </p:grpSpPr>
        <p:sp>
          <p:nvSpPr>
            <p:cNvPr id="76" name="Rectangle à coins arrondis 27">
              <a:extLst>
                <a:ext uri="{FF2B5EF4-FFF2-40B4-BE49-F238E27FC236}">
                  <a16:creationId xmlns:a16="http://schemas.microsoft.com/office/drawing/2014/main" id="{EEAE0380-6F36-4409-B818-AAE86C71A1E0}"/>
                </a:ext>
              </a:extLst>
            </p:cNvPr>
            <p:cNvSpPr/>
            <p:nvPr/>
          </p:nvSpPr>
          <p:spPr>
            <a:xfrm>
              <a:off x="2483009" y="1196752"/>
              <a:ext cx="1467736" cy="35855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86467DB-41A9-4AF8-AEE9-1E92AC43EBF0}"/>
                </a:ext>
              </a:extLst>
            </p:cNvPr>
            <p:cNvSpPr txBox="1"/>
            <p:nvPr/>
          </p:nvSpPr>
          <p:spPr>
            <a:xfrm>
              <a:off x="2410160" y="1196751"/>
              <a:ext cx="1540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Fructification</a:t>
              </a: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9AAF190E-CC95-4A70-9CDD-25172E50A3D6}"/>
              </a:ext>
            </a:extLst>
          </p:cNvPr>
          <p:cNvGrpSpPr/>
          <p:nvPr/>
        </p:nvGrpSpPr>
        <p:grpSpPr>
          <a:xfrm>
            <a:off x="5762490" y="4669552"/>
            <a:ext cx="1124718" cy="369332"/>
            <a:chOff x="2954673" y="1196751"/>
            <a:chExt cx="1294532" cy="369332"/>
          </a:xfrm>
        </p:grpSpPr>
        <p:sp>
          <p:nvSpPr>
            <p:cNvPr id="79" name="Rectangle à coins arrondis 27">
              <a:extLst>
                <a:ext uri="{FF2B5EF4-FFF2-40B4-BE49-F238E27FC236}">
                  <a16:creationId xmlns:a16="http://schemas.microsoft.com/office/drawing/2014/main" id="{C39981DE-CA7A-4D9E-B788-463F57F6077E}"/>
                </a:ext>
              </a:extLst>
            </p:cNvPr>
            <p:cNvSpPr/>
            <p:nvPr/>
          </p:nvSpPr>
          <p:spPr>
            <a:xfrm>
              <a:off x="2954674" y="1196752"/>
              <a:ext cx="1294531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D52DE82A-236F-4D58-B6A7-BC070F6D08C4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Floraison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EC575784-694A-4F70-9B00-6D6FE97063FE}"/>
              </a:ext>
            </a:extLst>
          </p:cNvPr>
          <p:cNvGrpSpPr/>
          <p:nvPr/>
        </p:nvGrpSpPr>
        <p:grpSpPr>
          <a:xfrm>
            <a:off x="6357779" y="4249435"/>
            <a:ext cx="1581447" cy="374248"/>
            <a:chOff x="2779608" y="1191835"/>
            <a:chExt cx="1820220" cy="374248"/>
          </a:xfrm>
        </p:grpSpPr>
        <p:sp>
          <p:nvSpPr>
            <p:cNvPr id="82" name="Rectangle à coins arrondis 27">
              <a:extLst>
                <a:ext uri="{FF2B5EF4-FFF2-40B4-BE49-F238E27FC236}">
                  <a16:creationId xmlns:a16="http://schemas.microsoft.com/office/drawing/2014/main" id="{AC5F1F92-8F5D-4FD0-9F6B-E47F95CA470A}"/>
                </a:ext>
              </a:extLst>
            </p:cNvPr>
            <p:cNvSpPr/>
            <p:nvPr/>
          </p:nvSpPr>
          <p:spPr>
            <a:xfrm>
              <a:off x="2872980" y="1196752"/>
              <a:ext cx="163254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71774F87-E740-4E0D-B1AA-A653897D3101}"/>
                </a:ext>
              </a:extLst>
            </p:cNvPr>
            <p:cNvSpPr txBox="1"/>
            <p:nvPr/>
          </p:nvSpPr>
          <p:spPr>
            <a:xfrm>
              <a:off x="2779608" y="1191835"/>
              <a:ext cx="1820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Débourrement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E4605233-9787-4474-ADB6-B2FD8B6B08D4}"/>
              </a:ext>
            </a:extLst>
          </p:cNvPr>
          <p:cNvGrpSpPr/>
          <p:nvPr/>
        </p:nvGrpSpPr>
        <p:grpSpPr>
          <a:xfrm>
            <a:off x="6631861" y="1840727"/>
            <a:ext cx="1604749" cy="387994"/>
            <a:chOff x="2947333" y="1178089"/>
            <a:chExt cx="1387934" cy="387994"/>
          </a:xfrm>
        </p:grpSpPr>
        <p:sp>
          <p:nvSpPr>
            <p:cNvPr id="85" name="Rectangle à coins arrondis 27">
              <a:extLst>
                <a:ext uri="{FF2B5EF4-FFF2-40B4-BE49-F238E27FC236}">
                  <a16:creationId xmlns:a16="http://schemas.microsoft.com/office/drawing/2014/main" id="{2E0E2040-9447-4C85-99C5-000A314B1DFE}"/>
                </a:ext>
              </a:extLst>
            </p:cNvPr>
            <p:cNvSpPr/>
            <p:nvPr/>
          </p:nvSpPr>
          <p:spPr>
            <a:xfrm>
              <a:off x="2954674" y="1196752"/>
              <a:ext cx="1380593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B5BE641-81BD-4EA5-B210-D663A0DE851F}"/>
                </a:ext>
              </a:extLst>
            </p:cNvPr>
            <p:cNvSpPr txBox="1"/>
            <p:nvPr/>
          </p:nvSpPr>
          <p:spPr>
            <a:xfrm>
              <a:off x="2947333" y="1178089"/>
              <a:ext cx="1387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Endodormance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1EF7A8FB-C84F-45A0-9A78-996B663018AD}"/>
              </a:ext>
            </a:extLst>
          </p:cNvPr>
          <p:cNvGrpSpPr/>
          <p:nvPr/>
        </p:nvGrpSpPr>
        <p:grpSpPr>
          <a:xfrm>
            <a:off x="7128117" y="2561584"/>
            <a:ext cx="1294532" cy="646331"/>
            <a:chOff x="2954673" y="1196751"/>
            <a:chExt cx="1294532" cy="646331"/>
          </a:xfrm>
        </p:grpSpPr>
        <p:sp>
          <p:nvSpPr>
            <p:cNvPr id="88" name="Rectangle à coins arrondis 27">
              <a:extLst>
                <a:ext uri="{FF2B5EF4-FFF2-40B4-BE49-F238E27FC236}">
                  <a16:creationId xmlns:a16="http://schemas.microsoft.com/office/drawing/2014/main" id="{093AE958-D2E6-4EAB-BCD3-71298F708325}"/>
                </a:ext>
              </a:extLst>
            </p:cNvPr>
            <p:cNvSpPr/>
            <p:nvPr/>
          </p:nvSpPr>
          <p:spPr>
            <a:xfrm>
              <a:off x="2954674" y="1196752"/>
              <a:ext cx="1294531" cy="646330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8BFD846-6890-4529-A129-E124424530A2}"/>
                </a:ext>
              </a:extLst>
            </p:cNvPr>
            <p:cNvSpPr txBox="1"/>
            <p:nvPr/>
          </p:nvSpPr>
          <p:spPr>
            <a:xfrm>
              <a:off x="2954673" y="1196751"/>
              <a:ext cx="1294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Levée de dormance</a:t>
              </a: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A8DC5C9-D8CE-46BC-BCBA-3D6ED543718E}"/>
              </a:ext>
            </a:extLst>
          </p:cNvPr>
          <p:cNvGrpSpPr/>
          <p:nvPr/>
        </p:nvGrpSpPr>
        <p:grpSpPr>
          <a:xfrm>
            <a:off x="7005456" y="3590091"/>
            <a:ext cx="1495269" cy="387994"/>
            <a:chOff x="2947333" y="1178089"/>
            <a:chExt cx="1293246" cy="387994"/>
          </a:xfrm>
        </p:grpSpPr>
        <p:sp>
          <p:nvSpPr>
            <p:cNvPr id="91" name="Rectangle à coins arrondis 27">
              <a:extLst>
                <a:ext uri="{FF2B5EF4-FFF2-40B4-BE49-F238E27FC236}">
                  <a16:creationId xmlns:a16="http://schemas.microsoft.com/office/drawing/2014/main" id="{C1587189-0898-46BD-8661-55C3223A6268}"/>
                </a:ext>
              </a:extLst>
            </p:cNvPr>
            <p:cNvSpPr/>
            <p:nvPr/>
          </p:nvSpPr>
          <p:spPr>
            <a:xfrm>
              <a:off x="2954674" y="1196752"/>
              <a:ext cx="1285904" cy="369331"/>
            </a:xfrm>
            <a:prstGeom prst="round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3136D129-4B7D-4C60-BF03-46372593B40E}"/>
                </a:ext>
              </a:extLst>
            </p:cNvPr>
            <p:cNvSpPr txBox="1"/>
            <p:nvPr/>
          </p:nvSpPr>
          <p:spPr>
            <a:xfrm>
              <a:off x="2947333" y="1178089"/>
              <a:ext cx="1293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Ecodormance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3" name="Image 92">
            <a:extLst>
              <a:ext uri="{FF2B5EF4-FFF2-40B4-BE49-F238E27FC236}">
                <a16:creationId xmlns:a16="http://schemas.microsoft.com/office/drawing/2014/main" id="{EC6AFFC4-6E5D-4805-956E-38CEC6F8B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255" y="246262"/>
            <a:ext cx="960000" cy="720000"/>
          </a:xfrm>
          <a:prstGeom prst="rect">
            <a:avLst/>
          </a:prstGeom>
        </p:spPr>
      </p:pic>
      <p:grpSp>
        <p:nvGrpSpPr>
          <p:cNvPr id="94" name="Groupe 93">
            <a:extLst>
              <a:ext uri="{FF2B5EF4-FFF2-40B4-BE49-F238E27FC236}">
                <a16:creationId xmlns:a16="http://schemas.microsoft.com/office/drawing/2014/main" id="{B24C914E-2BDE-4CFA-AFB5-E0EC4835B6A2}"/>
              </a:ext>
            </a:extLst>
          </p:cNvPr>
          <p:cNvGrpSpPr/>
          <p:nvPr/>
        </p:nvGrpSpPr>
        <p:grpSpPr>
          <a:xfrm>
            <a:off x="7886864" y="1113387"/>
            <a:ext cx="1498515" cy="646331"/>
            <a:chOff x="2954673" y="1196751"/>
            <a:chExt cx="1498515" cy="646331"/>
          </a:xfrm>
        </p:grpSpPr>
        <p:sp>
          <p:nvSpPr>
            <p:cNvPr id="95" name="Rectangle à coins arrondis 27">
              <a:extLst>
                <a:ext uri="{FF2B5EF4-FFF2-40B4-BE49-F238E27FC236}">
                  <a16:creationId xmlns:a16="http://schemas.microsoft.com/office/drawing/2014/main" id="{D1CCDA4E-5B84-4688-9AA3-D4FF4DF15E6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5788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7B2288B6-213B-4101-B400-1510F045A908}"/>
                </a:ext>
              </a:extLst>
            </p:cNvPr>
            <p:cNvSpPr txBox="1"/>
            <p:nvPr/>
          </p:nvSpPr>
          <p:spPr>
            <a:xfrm>
              <a:off x="2954673" y="1196751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froid</a:t>
              </a: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FA1BA7E9-C68A-4C64-9278-018FCCE18DEC}"/>
              </a:ext>
            </a:extLst>
          </p:cNvPr>
          <p:cNvGrpSpPr/>
          <p:nvPr/>
        </p:nvGrpSpPr>
        <p:grpSpPr>
          <a:xfrm>
            <a:off x="7897569" y="4153421"/>
            <a:ext cx="1498514" cy="664992"/>
            <a:chOff x="2937666" y="1178090"/>
            <a:chExt cx="1498514" cy="664992"/>
          </a:xfrm>
        </p:grpSpPr>
        <p:sp>
          <p:nvSpPr>
            <p:cNvPr id="98" name="Rectangle à coins arrondis 27">
              <a:extLst>
                <a:ext uri="{FF2B5EF4-FFF2-40B4-BE49-F238E27FC236}">
                  <a16:creationId xmlns:a16="http://schemas.microsoft.com/office/drawing/2014/main" id="{BC5CA2DE-323D-4EF0-8CA1-EFF86D6CA069}"/>
                </a:ext>
              </a:extLst>
            </p:cNvPr>
            <p:cNvSpPr/>
            <p:nvPr/>
          </p:nvSpPr>
          <p:spPr>
            <a:xfrm>
              <a:off x="2954674" y="1196752"/>
              <a:ext cx="1452140" cy="646330"/>
            </a:xfrm>
            <a:prstGeom prst="roundRect">
              <a:avLst/>
            </a:prstGeom>
            <a:solidFill>
              <a:srgbClr val="D84C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CB207814-473D-4311-91F4-0A651BCE4565}"/>
                </a:ext>
              </a:extLst>
            </p:cNvPr>
            <p:cNvSpPr txBox="1"/>
            <p:nvPr/>
          </p:nvSpPr>
          <p:spPr>
            <a:xfrm>
              <a:off x="2937666" y="1178090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Accumulation de chaud</a:t>
              </a: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E87B1B5-038B-4C0F-B71E-7D3DAE8ACA6C}"/>
              </a:ext>
            </a:extLst>
          </p:cNvPr>
          <p:cNvGrpSpPr/>
          <p:nvPr/>
        </p:nvGrpSpPr>
        <p:grpSpPr>
          <a:xfrm>
            <a:off x="2087003" y="680671"/>
            <a:ext cx="2671071" cy="662006"/>
            <a:chOff x="2949576" y="1181076"/>
            <a:chExt cx="1503612" cy="662006"/>
          </a:xfrm>
        </p:grpSpPr>
        <p:sp>
          <p:nvSpPr>
            <p:cNvPr id="101" name="Rectangle à coins arrondis 27">
              <a:extLst>
                <a:ext uri="{FF2B5EF4-FFF2-40B4-BE49-F238E27FC236}">
                  <a16:creationId xmlns:a16="http://schemas.microsoft.com/office/drawing/2014/main" id="{162D148E-9FBD-47BA-ABB3-B19F6BF5E112}"/>
                </a:ext>
              </a:extLst>
            </p:cNvPr>
            <p:cNvSpPr/>
            <p:nvPr/>
          </p:nvSpPr>
          <p:spPr>
            <a:xfrm>
              <a:off x="2954674" y="1196752"/>
              <a:ext cx="1498514" cy="646330"/>
            </a:xfrm>
            <a:prstGeom prst="roundRect">
              <a:avLst/>
            </a:prstGeom>
            <a:solidFill>
              <a:srgbClr val="F3A447">
                <a:lumMod val="75000"/>
              </a:srgbClr>
            </a:solidFill>
            <a:ln w="12700" cap="flat" cmpd="sng" algn="ctr">
              <a:solidFill>
                <a:srgbClr val="F3A4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770A94FA-53C2-4744-984F-2F40DC625B45}"/>
                </a:ext>
              </a:extLst>
            </p:cNvPr>
            <p:cNvSpPr txBox="1"/>
            <p:nvPr/>
          </p:nvSpPr>
          <p:spPr>
            <a:xfrm>
              <a:off x="2949576" y="1181076"/>
              <a:ext cx="1498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Baisse des températures et de la longueur du jour</a:t>
              </a:r>
            </a:p>
          </p:txBody>
        </p:sp>
      </p:grpSp>
      <p:pic>
        <p:nvPicPr>
          <p:cNvPr id="103" name="Image 102">
            <a:extLst>
              <a:ext uri="{FF2B5EF4-FFF2-40B4-BE49-F238E27FC236}">
                <a16:creationId xmlns:a16="http://schemas.microsoft.com/office/drawing/2014/main" id="{C0209C93-7025-4312-9E5C-60C3901079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934" y="2360622"/>
            <a:ext cx="906209" cy="906209"/>
          </a:xfrm>
          <a:prstGeom prst="rect">
            <a:avLst/>
          </a:prstGeom>
        </p:spPr>
      </p:pic>
      <p:sp>
        <p:nvSpPr>
          <p:cNvPr id="104" name="Flèche droite 32">
            <a:extLst>
              <a:ext uri="{FF2B5EF4-FFF2-40B4-BE49-F238E27FC236}">
                <a16:creationId xmlns:a16="http://schemas.microsoft.com/office/drawing/2014/main" id="{EB974012-4C05-49E2-933D-91353905AF83}"/>
              </a:ext>
            </a:extLst>
          </p:cNvPr>
          <p:cNvSpPr/>
          <p:nvPr/>
        </p:nvSpPr>
        <p:spPr>
          <a:xfrm rot="7407038">
            <a:off x="9383471" y="3629716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6" name="Image 105">
            <a:extLst>
              <a:ext uri="{FF2B5EF4-FFF2-40B4-BE49-F238E27FC236}">
                <a16:creationId xmlns:a16="http://schemas.microsoft.com/office/drawing/2014/main" id="{AA450104-AD31-48FC-9926-F927613A0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399" y="2271081"/>
            <a:ext cx="906209" cy="906209"/>
          </a:xfrm>
          <a:prstGeom prst="rect">
            <a:avLst/>
          </a:prstGeom>
        </p:spPr>
      </p:pic>
      <p:sp>
        <p:nvSpPr>
          <p:cNvPr id="107" name="Flèche droite 32">
            <a:extLst>
              <a:ext uri="{FF2B5EF4-FFF2-40B4-BE49-F238E27FC236}">
                <a16:creationId xmlns:a16="http://schemas.microsoft.com/office/drawing/2014/main" id="{0622B786-D528-4B57-A416-6DA2DF5ED396}"/>
              </a:ext>
            </a:extLst>
          </p:cNvPr>
          <p:cNvSpPr/>
          <p:nvPr/>
        </p:nvSpPr>
        <p:spPr>
          <a:xfrm rot="19088327">
            <a:off x="2479680" y="1700342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Flèche droite 32">
            <a:extLst>
              <a:ext uri="{FF2B5EF4-FFF2-40B4-BE49-F238E27FC236}">
                <a16:creationId xmlns:a16="http://schemas.microsoft.com/office/drawing/2014/main" id="{D3CDBBC9-CE7C-4BF9-A0DE-CE2010F1F18A}"/>
              </a:ext>
            </a:extLst>
          </p:cNvPr>
          <p:cNvSpPr/>
          <p:nvPr/>
        </p:nvSpPr>
        <p:spPr>
          <a:xfrm rot="2253306">
            <a:off x="2623210" y="3439583"/>
            <a:ext cx="653881" cy="256003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9814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Flèche droite 32">
            <a:extLst>
              <a:ext uri="{FF2B5EF4-FFF2-40B4-BE49-F238E27FC236}">
                <a16:creationId xmlns:a16="http://schemas.microsoft.com/office/drawing/2014/main" id="{7D2FD6F4-A8A1-4C24-83FE-D1C22278897B}"/>
              </a:ext>
            </a:extLst>
          </p:cNvPr>
          <p:cNvSpPr/>
          <p:nvPr/>
        </p:nvSpPr>
        <p:spPr>
          <a:xfrm rot="13416138">
            <a:off x="9364100" y="1825714"/>
            <a:ext cx="653881" cy="256003"/>
          </a:xfrm>
          <a:prstGeom prst="rightArrow">
            <a:avLst/>
          </a:prstGeom>
          <a:solidFill>
            <a:srgbClr val="C00000"/>
          </a:solidFill>
          <a:ln>
            <a:solidFill>
              <a:srgbClr val="981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06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38579E-708B-4677-8029-891331AC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Changement climatiques - Températures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8E4CA3-74CD-4118-B7C1-FDA2E367D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ECF500-34BB-4429-9EE6-31FAF9E7E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2" y="1235767"/>
            <a:ext cx="9996256" cy="56222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5D79CC-5DAE-4CEB-9C0C-90D9082935C6}"/>
              </a:ext>
            </a:extLst>
          </p:cNvPr>
          <p:cNvSpPr txBox="1"/>
          <p:nvPr/>
        </p:nvSpPr>
        <p:spPr>
          <a:xfrm>
            <a:off x="2067072" y="1490626"/>
            <a:ext cx="7470628" cy="523220"/>
          </a:xfrm>
          <a:prstGeom prst="rect">
            <a:avLst/>
          </a:prstGeom>
          <a:solidFill>
            <a:srgbClr val="4D4D4D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Anomalies de températures</a:t>
            </a:r>
          </a:p>
        </p:txBody>
      </p:sp>
    </p:spTree>
    <p:extLst>
      <p:ext uri="{BB962C8B-B14F-4D97-AF65-F5344CB8AC3E}">
        <p14:creationId xmlns:p14="http://schemas.microsoft.com/office/powerpoint/2010/main" val="6584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38579E-708B-4677-8029-891331AC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Changement climatiques - Températures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1124CF-4B31-4E6B-BEBA-D7355CEBE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72" y="1155784"/>
            <a:ext cx="10039056" cy="50195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3CE825-F434-4C56-924B-A17C9A38FADD}"/>
              </a:ext>
            </a:extLst>
          </p:cNvPr>
          <p:cNvSpPr txBox="1"/>
          <p:nvPr/>
        </p:nvSpPr>
        <p:spPr>
          <a:xfrm>
            <a:off x="1317772" y="1193155"/>
            <a:ext cx="74706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Anomalies de températures</a:t>
            </a:r>
          </a:p>
        </p:txBody>
      </p:sp>
    </p:spTree>
    <p:extLst>
      <p:ext uri="{BB962C8B-B14F-4D97-AF65-F5344CB8AC3E}">
        <p14:creationId xmlns:p14="http://schemas.microsoft.com/office/powerpoint/2010/main" val="1745626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1644</Words>
  <Application>Microsoft Office PowerPoint</Application>
  <PresentationFormat>Grand écran</PresentationFormat>
  <Paragraphs>405</Paragraphs>
  <Slides>35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Helvetica</vt:lpstr>
      <vt:lpstr>Myriad Pro Light SemiCond</vt:lpstr>
      <vt:lpstr>Thème Office</vt:lpstr>
      <vt:lpstr>Webinaire Phénologie et  changement climatique</vt:lpstr>
      <vt:lpstr>La phénologie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Changement climatiques - Températures</vt:lpstr>
      <vt:lpstr>Changement climatiques - Températures</vt:lpstr>
      <vt:lpstr>Températures estivales – vagues de chaleurs</vt:lpstr>
      <vt:lpstr>Températures estivales – vagues de chaleurs</vt:lpstr>
      <vt:lpstr>Températures estivales – vagues de chaleurs</vt:lpstr>
      <vt:lpstr>Températures estivales – vagues de chaleurs</vt:lpstr>
      <vt:lpstr>Températures Automnales</vt:lpstr>
      <vt:lpstr>Températures Automnales</vt:lpstr>
      <vt:lpstr>Températures hivernales</vt:lpstr>
      <vt:lpstr>Températures hivernales</vt:lpstr>
      <vt:lpstr>Températures hivernales</vt:lpstr>
      <vt:lpstr>Températures de printemps</vt:lpstr>
      <vt:lpstr>Températures de printemps</vt:lpstr>
      <vt:lpstr>Températures de printemps</vt:lpstr>
      <vt:lpstr>Températures de printemps</vt:lpstr>
      <vt:lpstr>Températures de printemps</vt:lpstr>
      <vt:lpstr>Températures de printemps</vt:lpstr>
      <vt:lpstr>Qu’est-ce qu’on mesure ? Et pour quoi ?</vt:lpstr>
      <vt:lpstr>Phénologie – Qu’est-ce qu’on mesure ?</vt:lpstr>
      <vt:lpstr>Phénologie – Qu’est-ce qu’on mesure ?</vt:lpstr>
      <vt:lpstr>Phénologie – Qu’est-ce qu’on mesure ?</vt:lpstr>
      <vt:lpstr>Phénologie – Qu’est-ce qu’on mesure ?</vt:lpstr>
      <vt:lpstr>Phénologie – Qu’est-ce qu’on mesure ?</vt:lpstr>
      <vt:lpstr>Phénologie – Qu’est-ce qu’on mesure ?</vt:lpstr>
      <vt:lpstr>Leviers agrotechniques</vt:lpstr>
      <vt:lpstr>Leviers agrotechniques</vt:lpstr>
      <vt:lpstr>Présentation PowerPoint</vt:lpstr>
      <vt:lpstr>Enjeux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Benedicte Wenden</dc:creator>
  <cp:lastModifiedBy>Benedicte Wenden</cp:lastModifiedBy>
  <cp:revision>55</cp:revision>
  <dcterms:created xsi:type="dcterms:W3CDTF">2025-11-24T15:30:07Z</dcterms:created>
  <dcterms:modified xsi:type="dcterms:W3CDTF">2025-11-27T14:03:39Z</dcterms:modified>
</cp:coreProperties>
</file>